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9" r:id="rId2"/>
    <p:sldId id="268" r:id="rId3"/>
    <p:sldId id="270" r:id="rId4"/>
    <p:sldId id="275" r:id="rId5"/>
    <p:sldId id="271" r:id="rId6"/>
    <p:sldId id="272" r:id="rId7"/>
    <p:sldId id="274" r:id="rId8"/>
    <p:sldId id="277" r:id="rId9"/>
    <p:sldId id="278" r:id="rId10"/>
    <p:sldId id="276" r:id="rId11"/>
    <p:sldId id="279" r:id="rId12"/>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249"/>
    <a:srgbClr val="9B93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92" autoAdjust="0"/>
    <p:restoredTop sz="96197"/>
  </p:normalViewPr>
  <p:slideViewPr>
    <p:cSldViewPr snapToGrid="0" showGuides="1">
      <p:cViewPr varScale="1">
        <p:scale>
          <a:sx n="107" d="100"/>
          <a:sy n="107" d="100"/>
        </p:scale>
        <p:origin x="75" y="144"/>
      </p:cViewPr>
      <p:guideLst>
        <p:guide orient="horz" pos="2183"/>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Bin_rarbeitsblat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89442815249266E-2"/>
          <c:y val="3.8235294117647062E-2"/>
          <c:w val="0.92082111436950143"/>
          <c:h val="0.92352941176470593"/>
        </c:manualLayout>
      </c:layout>
      <c:pieChart>
        <c:varyColors val="0"/>
        <c:ser>
          <c:idx val="0"/>
          <c:order val="0"/>
          <c:dPt>
            <c:idx val="0"/>
            <c:bubble3D val="0"/>
            <c:spPr>
              <a:pattFill prst="pct80">
                <a:fgClr>
                  <a:schemeClr val="tx1"/>
                </a:fgClr>
                <a:bgClr>
                  <a:schemeClr val="bg1"/>
                </a:bgClr>
              </a:pattFill>
              <a:ln>
                <a:noFill/>
              </a:ln>
            </c:spPr>
            <c:extLst>
              <c:ext xmlns:c16="http://schemas.microsoft.com/office/drawing/2014/chart" uri="{C3380CC4-5D6E-409C-BE32-E72D297353CC}">
                <c16:uniqueId val="{00000001-7FD5-4535-A0CA-FA87F44C0C70}"/>
              </c:ext>
            </c:extLst>
          </c:dPt>
          <c:dPt>
            <c:idx val="1"/>
            <c:bubble3D val="0"/>
            <c:spPr>
              <a:pattFill prst="pct40">
                <a:fgClr>
                  <a:schemeClr val="tx1"/>
                </a:fgClr>
                <a:bgClr>
                  <a:schemeClr val="bg1"/>
                </a:bgClr>
              </a:pattFill>
              <a:ln>
                <a:noFill/>
              </a:ln>
            </c:spPr>
            <c:extLst>
              <c:ext xmlns:c16="http://schemas.microsoft.com/office/drawing/2014/chart" uri="{C3380CC4-5D6E-409C-BE32-E72D297353CC}">
                <c16:uniqueId val="{00000003-7FD5-4535-A0CA-FA87F44C0C70}"/>
              </c:ext>
            </c:extLst>
          </c:dPt>
          <c:dPt>
            <c:idx val="2"/>
            <c:bubble3D val="0"/>
            <c:spPr>
              <a:pattFill prst="wdUpDiag">
                <a:fgClr>
                  <a:schemeClr val="tx1"/>
                </a:fgClr>
                <a:bgClr>
                  <a:schemeClr val="bg1"/>
                </a:bgClr>
              </a:pattFill>
              <a:ln>
                <a:noFill/>
              </a:ln>
            </c:spPr>
            <c:extLst>
              <c:ext xmlns:c16="http://schemas.microsoft.com/office/drawing/2014/chart" uri="{C3380CC4-5D6E-409C-BE32-E72D297353CC}">
                <c16:uniqueId val="{00000005-7FD5-4535-A0CA-FA87F44C0C70}"/>
              </c:ext>
            </c:extLst>
          </c:dPt>
          <c:val>
            <c:numRef>
              <c:f>Sheet1!$B$1:$B$3</c:f>
              <c:numCache>
                <c:formatCode>General</c:formatCode>
                <c:ptCount val="3"/>
                <c:pt idx="0">
                  <c:v>3</c:v>
                </c:pt>
                <c:pt idx="1">
                  <c:v>5</c:v>
                </c:pt>
                <c:pt idx="2" formatCode="#,##0&quot;%&quot;;&quot;-&quot;#,##0&quot;%&quot;">
                  <c:v>92</c:v>
                </c:pt>
              </c:numCache>
            </c:numRef>
          </c:val>
          <c:extLst>
            <c:ext xmlns:c16="http://schemas.microsoft.com/office/drawing/2014/chart" uri="{C3380CC4-5D6E-409C-BE32-E72D297353CC}">
              <c16:uniqueId val="{00000006-7FD5-4535-A0CA-FA87F44C0C70}"/>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2DECA-7D1A-4DDE-9F08-F91DB9D8D4F4}" type="doc">
      <dgm:prSet loTypeId="urn:microsoft.com/office/officeart/2005/8/layout/cycle3" loCatId="cycle" qsTypeId="urn:microsoft.com/office/officeart/2005/8/quickstyle/3d1" qsCatId="3D" csTypeId="urn:microsoft.com/office/officeart/2005/8/colors/accent6_2" csCatId="accent6" phldr="1"/>
      <dgm:spPr/>
      <dgm:t>
        <a:bodyPr/>
        <a:lstStyle/>
        <a:p>
          <a:endParaRPr lang="da-DK"/>
        </a:p>
      </dgm:t>
    </dgm:pt>
    <dgm:pt modelId="{B5CFB9D8-BF7F-4735-9125-98449607D5D1}">
      <dgm:prSet phldrT="[Text]"/>
      <dgm:spPr/>
      <dgm:t>
        <a:bodyPr/>
        <a:lstStyle/>
        <a:p>
          <a:r>
            <a:rPr lang="en-US" dirty="0">
              <a:latin typeface="Arial" panose="020B0604020202020204" pitchFamily="34" charset="0"/>
              <a:cs typeface="Arial" panose="020B0604020202020204" pitchFamily="34" charset="0"/>
            </a:rPr>
            <a:t>Make it a management priority</a:t>
          </a:r>
          <a:endParaRPr lang="da-DK" dirty="0">
            <a:latin typeface="Arial" panose="020B0604020202020204" pitchFamily="34" charset="0"/>
            <a:cs typeface="Arial" panose="020B0604020202020204" pitchFamily="34" charset="0"/>
          </a:endParaRPr>
        </a:p>
      </dgm:t>
    </dgm:pt>
    <dgm:pt modelId="{D973F96B-E525-4658-9502-4A5D8DB56444}" type="parTrans" cxnId="{E65F75DD-FAD3-4981-ADA6-B88DF2A23F25}">
      <dgm:prSet/>
      <dgm:spPr/>
      <dgm:t>
        <a:bodyPr/>
        <a:lstStyle/>
        <a:p>
          <a:endParaRPr lang="da-DK"/>
        </a:p>
      </dgm:t>
    </dgm:pt>
    <dgm:pt modelId="{641853B6-C2AB-4FA2-999E-7EC92EF6E1E4}" type="sibTrans" cxnId="{E65F75DD-FAD3-4981-ADA6-B88DF2A23F25}">
      <dgm:prSet/>
      <dgm:spPr/>
      <dgm:t>
        <a:bodyPr/>
        <a:lstStyle/>
        <a:p>
          <a:endParaRPr lang="da-DK"/>
        </a:p>
      </dgm:t>
    </dgm:pt>
    <dgm:pt modelId="{E3FDF4F2-7DC1-4D13-BFBF-1809B21E20D6}">
      <dgm:prSet phldrT="[Text]"/>
      <dgm:spPr/>
      <dgm:t>
        <a:bodyPr/>
        <a:lstStyle/>
        <a:p>
          <a:r>
            <a:rPr lang="en-US" dirty="0">
              <a:latin typeface="Arial" panose="020B0604020202020204" pitchFamily="34" charset="0"/>
              <a:cs typeface="Arial" panose="020B0604020202020204" pitchFamily="34" charset="0"/>
            </a:rPr>
            <a:t>Calculate your own carbon footprint to understand the hotspots of your company</a:t>
          </a:r>
          <a:endParaRPr lang="da-DK" dirty="0">
            <a:latin typeface="Arial" panose="020B0604020202020204" pitchFamily="34" charset="0"/>
            <a:cs typeface="Arial" panose="020B0604020202020204" pitchFamily="34" charset="0"/>
          </a:endParaRPr>
        </a:p>
      </dgm:t>
    </dgm:pt>
    <dgm:pt modelId="{F67D8988-89D2-4752-AAF7-74EA3EAC4889}" type="parTrans" cxnId="{784AF292-70F5-47F7-8B55-4E2DDC78A885}">
      <dgm:prSet/>
      <dgm:spPr/>
      <dgm:t>
        <a:bodyPr/>
        <a:lstStyle/>
        <a:p>
          <a:endParaRPr lang="da-DK"/>
        </a:p>
      </dgm:t>
    </dgm:pt>
    <dgm:pt modelId="{57C10BF0-070D-458E-8862-0DEB7923A309}" type="sibTrans" cxnId="{784AF292-70F5-47F7-8B55-4E2DDC78A885}">
      <dgm:prSet/>
      <dgm:spPr/>
      <dgm:t>
        <a:bodyPr/>
        <a:lstStyle/>
        <a:p>
          <a:endParaRPr lang="da-DK"/>
        </a:p>
      </dgm:t>
    </dgm:pt>
    <dgm:pt modelId="{08BCB9D6-ED20-40B0-96F3-73E2F1502556}">
      <dgm:prSet phldrT="[Text]"/>
      <dgm:spPr/>
      <dgm:t>
        <a:bodyPr/>
        <a:lstStyle/>
        <a:p>
          <a:r>
            <a:rPr lang="en-US" dirty="0">
              <a:latin typeface="Arial" panose="020B0604020202020204" pitchFamily="34" charset="0"/>
              <a:cs typeface="Arial" panose="020B0604020202020204" pitchFamily="34" charset="0"/>
            </a:rPr>
            <a:t>Reduce your </a:t>
          </a:r>
          <a:r>
            <a:rPr lang="en-US" dirty="0" smtClean="0">
              <a:latin typeface="Arial" panose="020B0604020202020204" pitchFamily="34" charset="0"/>
              <a:cs typeface="Arial" panose="020B0604020202020204" pitchFamily="34" charset="0"/>
            </a:rPr>
            <a:t>own</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Scope </a:t>
          </a:r>
          <a:r>
            <a:rPr lang="en-US" dirty="0">
              <a:latin typeface="Arial" panose="020B0604020202020204" pitchFamily="34" charset="0"/>
              <a:cs typeface="Arial" panose="020B0604020202020204" pitchFamily="34" charset="0"/>
            </a:rPr>
            <a:t>1+2 </a:t>
          </a:r>
          <a:r>
            <a:rPr lang="en-US" dirty="0" smtClean="0">
              <a:latin typeface="Arial" panose="020B0604020202020204" pitchFamily="34" charset="0"/>
              <a:cs typeface="Arial" panose="020B0604020202020204" pitchFamily="34" charset="0"/>
            </a:rPr>
            <a:t>emissions </a:t>
          </a:r>
          <a:r>
            <a:rPr lang="en-US" dirty="0">
              <a:latin typeface="Arial" panose="020B0604020202020204" pitchFamily="34" charset="0"/>
              <a:cs typeface="Arial" panose="020B0604020202020204" pitchFamily="34" charset="0"/>
            </a:rPr>
            <a:t>using clean energy or process </a:t>
          </a:r>
          <a:r>
            <a:rPr lang="en-US" dirty="0" smtClean="0">
              <a:latin typeface="Arial" panose="020B0604020202020204" pitchFamily="34" charset="0"/>
              <a:cs typeface="Arial" panose="020B0604020202020204" pitchFamily="34" charset="0"/>
            </a:rPr>
            <a:t>optimization</a:t>
          </a:r>
          <a:endParaRPr lang="da-DK" dirty="0">
            <a:latin typeface="Arial" panose="020B0604020202020204" pitchFamily="34" charset="0"/>
            <a:cs typeface="Arial" panose="020B0604020202020204" pitchFamily="34" charset="0"/>
          </a:endParaRPr>
        </a:p>
      </dgm:t>
    </dgm:pt>
    <dgm:pt modelId="{05102437-5B28-4930-805C-F6B2FEE83968}" type="parTrans" cxnId="{D06D2D1B-C565-46C7-BFA7-965FFD13B557}">
      <dgm:prSet/>
      <dgm:spPr/>
      <dgm:t>
        <a:bodyPr/>
        <a:lstStyle/>
        <a:p>
          <a:endParaRPr lang="da-DK"/>
        </a:p>
      </dgm:t>
    </dgm:pt>
    <dgm:pt modelId="{ADE9494C-C78F-4CAA-9987-F380BA4B414A}" type="sibTrans" cxnId="{D06D2D1B-C565-46C7-BFA7-965FFD13B557}">
      <dgm:prSet/>
      <dgm:spPr/>
      <dgm:t>
        <a:bodyPr/>
        <a:lstStyle/>
        <a:p>
          <a:endParaRPr lang="da-DK"/>
        </a:p>
      </dgm:t>
    </dgm:pt>
    <dgm:pt modelId="{A28D315D-E539-4C2A-86AB-03BFE9171439}">
      <dgm:prSet phldrT="[Text]"/>
      <dgm:spPr/>
      <dgm:t>
        <a:bodyPr/>
        <a:lstStyle/>
        <a:p>
          <a:r>
            <a:rPr lang="en-US" dirty="0">
              <a:latin typeface="Arial" panose="020B0604020202020204" pitchFamily="34" charset="0"/>
              <a:cs typeface="Arial" panose="020B0604020202020204" pitchFamily="34" charset="0"/>
            </a:rPr>
            <a:t>Re-evaluate</a:t>
          </a:r>
          <a:endParaRPr lang="da-DK" dirty="0">
            <a:latin typeface="Arial" panose="020B0604020202020204" pitchFamily="34" charset="0"/>
            <a:cs typeface="Arial" panose="020B0604020202020204" pitchFamily="34" charset="0"/>
          </a:endParaRPr>
        </a:p>
      </dgm:t>
    </dgm:pt>
    <dgm:pt modelId="{63124391-FBE9-4017-94E5-C376C919AB2D}" type="parTrans" cxnId="{B78B2C08-0EA2-44D8-89D3-BAE1A285B47B}">
      <dgm:prSet/>
      <dgm:spPr/>
      <dgm:t>
        <a:bodyPr/>
        <a:lstStyle/>
        <a:p>
          <a:endParaRPr lang="da-DK"/>
        </a:p>
      </dgm:t>
    </dgm:pt>
    <dgm:pt modelId="{17019DED-9DBA-4232-930C-1B57E6BF8261}" type="sibTrans" cxnId="{B78B2C08-0EA2-44D8-89D3-BAE1A285B47B}">
      <dgm:prSet/>
      <dgm:spPr/>
      <dgm:t>
        <a:bodyPr/>
        <a:lstStyle/>
        <a:p>
          <a:endParaRPr lang="da-DK"/>
        </a:p>
      </dgm:t>
    </dgm:pt>
    <dgm:pt modelId="{9163F7F5-72AE-4478-876B-A814CE7E18CE}">
      <dgm:prSet phldrT="[Text]"/>
      <dgm:spPr/>
      <dgm:t>
        <a:bodyPr/>
        <a:lstStyle/>
        <a:p>
          <a:r>
            <a:rPr lang="en-US" dirty="0">
              <a:latin typeface="Arial" panose="020B0604020202020204" pitchFamily="34" charset="0"/>
              <a:cs typeface="Arial" panose="020B0604020202020204" pitchFamily="34" charset="0"/>
            </a:rPr>
            <a:t>Use alternative raw materials such as biobased, recycled or mass balanced </a:t>
          </a:r>
          <a:endParaRPr lang="da-DK" dirty="0">
            <a:latin typeface="Arial" panose="020B0604020202020204" pitchFamily="34" charset="0"/>
            <a:cs typeface="Arial" panose="020B0604020202020204" pitchFamily="34" charset="0"/>
          </a:endParaRPr>
        </a:p>
      </dgm:t>
    </dgm:pt>
    <dgm:pt modelId="{99F7FA77-5EA2-46E7-9610-72E54805E17F}" type="sibTrans" cxnId="{6805ECCC-FCE6-46AA-8799-C285A7DCD123}">
      <dgm:prSet/>
      <dgm:spPr/>
      <dgm:t>
        <a:bodyPr/>
        <a:lstStyle/>
        <a:p>
          <a:endParaRPr lang="da-DK"/>
        </a:p>
      </dgm:t>
    </dgm:pt>
    <dgm:pt modelId="{161FB6A4-8C5D-459B-8110-EDE7761340DB}" type="parTrans" cxnId="{6805ECCC-FCE6-46AA-8799-C285A7DCD123}">
      <dgm:prSet/>
      <dgm:spPr/>
      <dgm:t>
        <a:bodyPr/>
        <a:lstStyle/>
        <a:p>
          <a:endParaRPr lang="da-DK"/>
        </a:p>
      </dgm:t>
    </dgm:pt>
    <dgm:pt modelId="{4D86AD24-5C29-4F13-9B0C-74DABB534F7F}" type="pres">
      <dgm:prSet presAssocID="{5732DECA-7D1A-4DDE-9F08-F91DB9D8D4F4}" presName="Name0" presStyleCnt="0">
        <dgm:presLayoutVars>
          <dgm:dir/>
          <dgm:resizeHandles val="exact"/>
        </dgm:presLayoutVars>
      </dgm:prSet>
      <dgm:spPr/>
      <dgm:t>
        <a:bodyPr/>
        <a:lstStyle/>
        <a:p>
          <a:endParaRPr lang="de-DE"/>
        </a:p>
      </dgm:t>
    </dgm:pt>
    <dgm:pt modelId="{CA086E24-BEC9-45D7-B2E1-24A65296F7E0}" type="pres">
      <dgm:prSet presAssocID="{5732DECA-7D1A-4DDE-9F08-F91DB9D8D4F4}" presName="cycle" presStyleCnt="0"/>
      <dgm:spPr/>
    </dgm:pt>
    <dgm:pt modelId="{6E71B196-E4B0-47F5-85EA-F32C5F69DA05}" type="pres">
      <dgm:prSet presAssocID="{B5CFB9D8-BF7F-4735-9125-98449607D5D1}" presName="nodeFirstNode" presStyleLbl="node1" presStyleIdx="0" presStyleCnt="5">
        <dgm:presLayoutVars>
          <dgm:bulletEnabled val="1"/>
        </dgm:presLayoutVars>
      </dgm:prSet>
      <dgm:spPr/>
      <dgm:t>
        <a:bodyPr/>
        <a:lstStyle/>
        <a:p>
          <a:endParaRPr lang="de-DE"/>
        </a:p>
      </dgm:t>
    </dgm:pt>
    <dgm:pt modelId="{ADC03FA5-2994-4BCB-947D-E36570858133}" type="pres">
      <dgm:prSet presAssocID="{641853B6-C2AB-4FA2-999E-7EC92EF6E1E4}" presName="sibTransFirstNode" presStyleLbl="bgShp" presStyleIdx="0" presStyleCnt="1"/>
      <dgm:spPr/>
      <dgm:t>
        <a:bodyPr/>
        <a:lstStyle/>
        <a:p>
          <a:endParaRPr lang="de-DE"/>
        </a:p>
      </dgm:t>
    </dgm:pt>
    <dgm:pt modelId="{53D3D3B5-BA31-4A42-AE3D-D7A2FD2F99A4}" type="pres">
      <dgm:prSet presAssocID="{E3FDF4F2-7DC1-4D13-BFBF-1809B21E20D6}" presName="nodeFollowingNodes" presStyleLbl="node1" presStyleIdx="1" presStyleCnt="5">
        <dgm:presLayoutVars>
          <dgm:bulletEnabled val="1"/>
        </dgm:presLayoutVars>
      </dgm:prSet>
      <dgm:spPr/>
      <dgm:t>
        <a:bodyPr/>
        <a:lstStyle/>
        <a:p>
          <a:endParaRPr lang="de-DE"/>
        </a:p>
      </dgm:t>
    </dgm:pt>
    <dgm:pt modelId="{9565F30C-A6ED-417D-9F8A-347F5C24AA20}" type="pres">
      <dgm:prSet presAssocID="{08BCB9D6-ED20-40B0-96F3-73E2F1502556}" presName="nodeFollowingNodes" presStyleLbl="node1" presStyleIdx="2" presStyleCnt="5" custRadScaleRad="102230" custRadScaleInc="-5394">
        <dgm:presLayoutVars>
          <dgm:bulletEnabled val="1"/>
        </dgm:presLayoutVars>
      </dgm:prSet>
      <dgm:spPr/>
      <dgm:t>
        <a:bodyPr/>
        <a:lstStyle/>
        <a:p>
          <a:endParaRPr lang="de-DE"/>
        </a:p>
      </dgm:t>
    </dgm:pt>
    <dgm:pt modelId="{1A79ECB3-1C96-486F-B601-3747ED257A7C}" type="pres">
      <dgm:prSet presAssocID="{9163F7F5-72AE-4478-876B-A814CE7E18CE}" presName="nodeFollowingNodes" presStyleLbl="node1" presStyleIdx="3" presStyleCnt="5" custRadScaleRad="102603" custRadScaleInc="5819">
        <dgm:presLayoutVars>
          <dgm:bulletEnabled val="1"/>
        </dgm:presLayoutVars>
      </dgm:prSet>
      <dgm:spPr/>
      <dgm:t>
        <a:bodyPr/>
        <a:lstStyle/>
        <a:p>
          <a:endParaRPr lang="de-DE"/>
        </a:p>
      </dgm:t>
    </dgm:pt>
    <dgm:pt modelId="{E11E54EB-7918-4F41-B163-A4D36CDFBEC6}" type="pres">
      <dgm:prSet presAssocID="{A28D315D-E539-4C2A-86AB-03BFE9171439}" presName="nodeFollowingNodes" presStyleLbl="node1" presStyleIdx="4" presStyleCnt="5">
        <dgm:presLayoutVars>
          <dgm:bulletEnabled val="1"/>
        </dgm:presLayoutVars>
      </dgm:prSet>
      <dgm:spPr/>
      <dgm:t>
        <a:bodyPr/>
        <a:lstStyle/>
        <a:p>
          <a:endParaRPr lang="de-DE"/>
        </a:p>
      </dgm:t>
    </dgm:pt>
  </dgm:ptLst>
  <dgm:cxnLst>
    <dgm:cxn modelId="{951AB07B-F19D-4ADA-A216-FD5E19BEA66C}" type="presOf" srcId="{E3FDF4F2-7DC1-4D13-BFBF-1809B21E20D6}" destId="{53D3D3B5-BA31-4A42-AE3D-D7A2FD2F99A4}" srcOrd="0" destOrd="0" presId="urn:microsoft.com/office/officeart/2005/8/layout/cycle3"/>
    <dgm:cxn modelId="{32419FB0-8365-4643-9EE3-48674C5BCBD0}" type="presOf" srcId="{A28D315D-E539-4C2A-86AB-03BFE9171439}" destId="{E11E54EB-7918-4F41-B163-A4D36CDFBEC6}" srcOrd="0" destOrd="0" presId="urn:microsoft.com/office/officeart/2005/8/layout/cycle3"/>
    <dgm:cxn modelId="{193C2360-DF97-4DDA-9B2F-B67AE0DDBA04}" type="presOf" srcId="{B5CFB9D8-BF7F-4735-9125-98449607D5D1}" destId="{6E71B196-E4B0-47F5-85EA-F32C5F69DA05}" srcOrd="0" destOrd="0" presId="urn:microsoft.com/office/officeart/2005/8/layout/cycle3"/>
    <dgm:cxn modelId="{6805ECCC-FCE6-46AA-8799-C285A7DCD123}" srcId="{5732DECA-7D1A-4DDE-9F08-F91DB9D8D4F4}" destId="{9163F7F5-72AE-4478-876B-A814CE7E18CE}" srcOrd="3" destOrd="0" parTransId="{161FB6A4-8C5D-459B-8110-EDE7761340DB}" sibTransId="{99F7FA77-5EA2-46E7-9610-72E54805E17F}"/>
    <dgm:cxn modelId="{77FFF348-9D48-4433-91E0-91E7A26B5AED}" type="presOf" srcId="{641853B6-C2AB-4FA2-999E-7EC92EF6E1E4}" destId="{ADC03FA5-2994-4BCB-947D-E36570858133}" srcOrd="0" destOrd="0" presId="urn:microsoft.com/office/officeart/2005/8/layout/cycle3"/>
    <dgm:cxn modelId="{1CDFA52A-9283-43D8-AD1A-92A7283932D8}" type="presOf" srcId="{5732DECA-7D1A-4DDE-9F08-F91DB9D8D4F4}" destId="{4D86AD24-5C29-4F13-9B0C-74DABB534F7F}" srcOrd="0" destOrd="0" presId="urn:microsoft.com/office/officeart/2005/8/layout/cycle3"/>
    <dgm:cxn modelId="{D06D2D1B-C565-46C7-BFA7-965FFD13B557}" srcId="{5732DECA-7D1A-4DDE-9F08-F91DB9D8D4F4}" destId="{08BCB9D6-ED20-40B0-96F3-73E2F1502556}" srcOrd="2" destOrd="0" parTransId="{05102437-5B28-4930-805C-F6B2FEE83968}" sibTransId="{ADE9494C-C78F-4CAA-9987-F380BA4B414A}"/>
    <dgm:cxn modelId="{B78B2C08-0EA2-44D8-89D3-BAE1A285B47B}" srcId="{5732DECA-7D1A-4DDE-9F08-F91DB9D8D4F4}" destId="{A28D315D-E539-4C2A-86AB-03BFE9171439}" srcOrd="4" destOrd="0" parTransId="{63124391-FBE9-4017-94E5-C376C919AB2D}" sibTransId="{17019DED-9DBA-4232-930C-1B57E6BF8261}"/>
    <dgm:cxn modelId="{784AF292-70F5-47F7-8B55-4E2DDC78A885}" srcId="{5732DECA-7D1A-4DDE-9F08-F91DB9D8D4F4}" destId="{E3FDF4F2-7DC1-4D13-BFBF-1809B21E20D6}" srcOrd="1" destOrd="0" parTransId="{F67D8988-89D2-4752-AAF7-74EA3EAC4889}" sibTransId="{57C10BF0-070D-458E-8862-0DEB7923A309}"/>
    <dgm:cxn modelId="{6EC54A55-084E-4936-AA3D-B193635F49B2}" type="presOf" srcId="{08BCB9D6-ED20-40B0-96F3-73E2F1502556}" destId="{9565F30C-A6ED-417D-9F8A-347F5C24AA20}" srcOrd="0" destOrd="0" presId="urn:microsoft.com/office/officeart/2005/8/layout/cycle3"/>
    <dgm:cxn modelId="{6810A9BD-E335-4BF9-99C9-295912117836}" type="presOf" srcId="{9163F7F5-72AE-4478-876B-A814CE7E18CE}" destId="{1A79ECB3-1C96-486F-B601-3747ED257A7C}" srcOrd="0" destOrd="0" presId="urn:microsoft.com/office/officeart/2005/8/layout/cycle3"/>
    <dgm:cxn modelId="{E65F75DD-FAD3-4981-ADA6-B88DF2A23F25}" srcId="{5732DECA-7D1A-4DDE-9F08-F91DB9D8D4F4}" destId="{B5CFB9D8-BF7F-4735-9125-98449607D5D1}" srcOrd="0" destOrd="0" parTransId="{D973F96B-E525-4658-9502-4A5D8DB56444}" sibTransId="{641853B6-C2AB-4FA2-999E-7EC92EF6E1E4}"/>
    <dgm:cxn modelId="{1028E2E7-D8C1-4EC5-B26D-8327F4613728}" type="presParOf" srcId="{4D86AD24-5C29-4F13-9B0C-74DABB534F7F}" destId="{CA086E24-BEC9-45D7-B2E1-24A65296F7E0}" srcOrd="0" destOrd="0" presId="urn:microsoft.com/office/officeart/2005/8/layout/cycle3"/>
    <dgm:cxn modelId="{642EE366-F56C-445E-AD98-1D6E32E67C57}" type="presParOf" srcId="{CA086E24-BEC9-45D7-B2E1-24A65296F7E0}" destId="{6E71B196-E4B0-47F5-85EA-F32C5F69DA05}" srcOrd="0" destOrd="0" presId="urn:microsoft.com/office/officeart/2005/8/layout/cycle3"/>
    <dgm:cxn modelId="{FFAC9BCC-85B3-4D12-AB7D-DEFBD0AC4A2A}" type="presParOf" srcId="{CA086E24-BEC9-45D7-B2E1-24A65296F7E0}" destId="{ADC03FA5-2994-4BCB-947D-E36570858133}" srcOrd="1" destOrd="0" presId="urn:microsoft.com/office/officeart/2005/8/layout/cycle3"/>
    <dgm:cxn modelId="{F6DE05DF-9D16-4483-B531-A0FCB20E1B90}" type="presParOf" srcId="{CA086E24-BEC9-45D7-B2E1-24A65296F7E0}" destId="{53D3D3B5-BA31-4A42-AE3D-D7A2FD2F99A4}" srcOrd="2" destOrd="0" presId="urn:microsoft.com/office/officeart/2005/8/layout/cycle3"/>
    <dgm:cxn modelId="{B3EDC040-67D3-4B69-B82D-6857857B882A}" type="presParOf" srcId="{CA086E24-BEC9-45D7-B2E1-24A65296F7E0}" destId="{9565F30C-A6ED-417D-9F8A-347F5C24AA20}" srcOrd="3" destOrd="0" presId="urn:microsoft.com/office/officeart/2005/8/layout/cycle3"/>
    <dgm:cxn modelId="{D624D9C3-A4E1-4CBF-9FCA-DDBE051399EB}" type="presParOf" srcId="{CA086E24-BEC9-45D7-B2E1-24A65296F7E0}" destId="{1A79ECB3-1C96-486F-B601-3747ED257A7C}" srcOrd="4" destOrd="0" presId="urn:microsoft.com/office/officeart/2005/8/layout/cycle3"/>
    <dgm:cxn modelId="{A64F3C76-AD82-4F36-A4F0-AF4388A44C77}" type="presParOf" srcId="{CA086E24-BEC9-45D7-B2E1-24A65296F7E0}" destId="{E11E54EB-7918-4F41-B163-A4D36CDFBEC6}"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815333-16BD-49A2-B61F-75225099FC79}" type="doc">
      <dgm:prSet loTypeId="urn:microsoft.com/office/officeart/2005/8/layout/default" loCatId="list" qsTypeId="urn:microsoft.com/office/officeart/2005/8/quickstyle/3d1" qsCatId="3D" csTypeId="urn:microsoft.com/office/officeart/2005/8/colors/accent6_2" csCatId="accent6" phldr="1"/>
      <dgm:spPr/>
      <dgm:t>
        <a:bodyPr/>
        <a:lstStyle/>
        <a:p>
          <a:endParaRPr lang="en-DK"/>
        </a:p>
      </dgm:t>
    </dgm:pt>
    <dgm:pt modelId="{1B2627A6-C719-4C84-B947-9F884F36DA1B}">
      <dgm:prSet phldrT="[Text]" custT="1"/>
      <dgm:spPr/>
      <dgm:t>
        <a:bodyPr/>
        <a:lstStyle/>
        <a:p>
          <a:pPr>
            <a:buFont typeface="Courier New" panose="02070309020205020404" pitchFamily="49" charset="0"/>
            <a:buNone/>
          </a:pPr>
          <a:r>
            <a:rPr lang="en-US" sz="1600" b="1" dirty="0">
              <a:latin typeface="Arial" panose="020B0604020202020204" pitchFamily="34" charset="0"/>
              <a:cs typeface="Arial" panose="020B0604020202020204" pitchFamily="34" charset="0"/>
            </a:rPr>
            <a:t>Together </a:t>
          </a:r>
          <a:r>
            <a:rPr lang="en-US" sz="1600" b="1" dirty="0" smtClean="0">
              <a:latin typeface="Arial" panose="020B0604020202020204" pitchFamily="34" charset="0"/>
              <a:cs typeface="Arial" panose="020B0604020202020204" pitchFamily="34" charset="0"/>
            </a:rPr>
            <a:t>for </a:t>
          </a:r>
          <a:r>
            <a:rPr lang="en-US" sz="1600" b="1" dirty="0">
              <a:latin typeface="Arial" panose="020B0604020202020204" pitchFamily="34" charset="0"/>
              <a:cs typeface="Arial" panose="020B0604020202020204" pitchFamily="34" charset="0"/>
            </a:rPr>
            <a:t>Sustainability Guidelines (</a:t>
          </a:r>
          <a:r>
            <a:rPr lang="en-US" sz="1600" b="1" dirty="0" err="1">
              <a:latin typeface="Arial" panose="020B0604020202020204" pitchFamily="34" charset="0"/>
              <a:cs typeface="Arial" panose="020B0604020202020204" pitchFamily="34" charset="0"/>
            </a:rPr>
            <a:t>TfS</a:t>
          </a:r>
          <a:r>
            <a:rPr lang="en-US" sz="1600" b="1" dirty="0">
              <a:latin typeface="Arial" panose="020B0604020202020204" pitchFamily="34" charset="0"/>
              <a:cs typeface="Arial" panose="020B0604020202020204" pitchFamily="34" charset="0"/>
            </a:rPr>
            <a:t>)</a:t>
          </a:r>
          <a:endParaRPr lang="en-DK" sz="1600" b="1" dirty="0">
            <a:latin typeface="Arial" panose="020B0604020202020204" pitchFamily="34" charset="0"/>
            <a:cs typeface="Arial" panose="020B0604020202020204" pitchFamily="34" charset="0"/>
          </a:endParaRPr>
        </a:p>
      </dgm:t>
    </dgm:pt>
    <dgm:pt modelId="{84D76061-2ECE-4A08-949F-2FD4C517F268}" type="parTrans" cxnId="{A858CC8B-749E-442E-ADF0-3CFCB77F1EBE}">
      <dgm:prSet/>
      <dgm:spPr/>
      <dgm:t>
        <a:bodyPr/>
        <a:lstStyle/>
        <a:p>
          <a:endParaRPr lang="en-DK"/>
        </a:p>
      </dgm:t>
    </dgm:pt>
    <dgm:pt modelId="{591D6E9B-7605-40CD-8A30-58895625136C}" type="sibTrans" cxnId="{A858CC8B-749E-442E-ADF0-3CFCB77F1EBE}">
      <dgm:prSet/>
      <dgm:spPr/>
      <dgm:t>
        <a:bodyPr/>
        <a:lstStyle/>
        <a:p>
          <a:endParaRPr lang="en-DK"/>
        </a:p>
      </dgm:t>
    </dgm:pt>
    <dgm:pt modelId="{96B0E334-996A-46C7-A19D-9397EF19E454}">
      <dgm:prSet phldrT="[Text]" custT="1"/>
      <dgm:spPr/>
      <dgm:t>
        <a:bodyPr/>
        <a:lstStyle/>
        <a:p>
          <a:pPr>
            <a:buFont typeface="Courier New" panose="02070309020205020404" pitchFamily="49" charset="0"/>
            <a:buNone/>
          </a:pPr>
          <a:r>
            <a:rPr lang="en-US" sz="1600" b="1" dirty="0">
              <a:latin typeface="Arial" panose="020B0604020202020204" pitchFamily="34" charset="0"/>
              <a:cs typeface="Arial" panose="020B0604020202020204" pitchFamily="34" charset="0"/>
            </a:rPr>
            <a:t>ISO14040, ISO14044 and ISO14067</a:t>
          </a:r>
          <a:endParaRPr lang="en-DK" sz="1600" b="1" dirty="0">
            <a:latin typeface="Arial" panose="020B0604020202020204" pitchFamily="34" charset="0"/>
            <a:cs typeface="Arial" panose="020B0604020202020204" pitchFamily="34" charset="0"/>
          </a:endParaRPr>
        </a:p>
      </dgm:t>
    </dgm:pt>
    <dgm:pt modelId="{CE1EC748-C054-4A25-8817-A188EC3223B7}" type="parTrans" cxnId="{60212A61-9D9E-4CE3-8457-0A1CBAD88ED4}">
      <dgm:prSet/>
      <dgm:spPr/>
      <dgm:t>
        <a:bodyPr/>
        <a:lstStyle/>
        <a:p>
          <a:endParaRPr lang="en-DK"/>
        </a:p>
      </dgm:t>
    </dgm:pt>
    <dgm:pt modelId="{FBBB8AB3-0076-4AB9-B36C-8D1DB934DCBD}" type="sibTrans" cxnId="{60212A61-9D9E-4CE3-8457-0A1CBAD88ED4}">
      <dgm:prSet/>
      <dgm:spPr/>
      <dgm:t>
        <a:bodyPr/>
        <a:lstStyle/>
        <a:p>
          <a:endParaRPr lang="en-DK"/>
        </a:p>
      </dgm:t>
    </dgm:pt>
    <dgm:pt modelId="{B0B7D6FE-923F-4FB1-9621-D2A38DEEB20C}">
      <dgm:prSet phldrT="[Text]" custT="1"/>
      <dgm:spPr/>
      <dgm:t>
        <a:bodyPr/>
        <a:lstStyle/>
        <a:p>
          <a:pPr>
            <a:buFont typeface="Courier New" panose="02070309020205020404" pitchFamily="49" charset="0"/>
            <a:buNone/>
          </a:pPr>
          <a:r>
            <a:rPr lang="en-US" sz="1600" b="1" dirty="0">
              <a:latin typeface="Arial" panose="020B0604020202020204" pitchFamily="34" charset="0"/>
              <a:cs typeface="Arial" panose="020B0604020202020204" pitchFamily="34" charset="0"/>
            </a:rPr>
            <a:t>Science Based Target Initiative (</a:t>
          </a:r>
          <a:r>
            <a:rPr lang="en-US" sz="1600" b="1" dirty="0" smtClean="0">
              <a:latin typeface="Arial" panose="020B0604020202020204" pitchFamily="34" charset="0"/>
              <a:cs typeface="Arial" panose="020B0604020202020204" pitchFamily="34" charset="0"/>
            </a:rPr>
            <a:t>SBTI)</a:t>
          </a:r>
          <a:endParaRPr lang="en-DK" sz="1600" b="1" dirty="0">
            <a:latin typeface="Arial" panose="020B0604020202020204" pitchFamily="34" charset="0"/>
            <a:cs typeface="Arial" panose="020B0604020202020204" pitchFamily="34" charset="0"/>
          </a:endParaRPr>
        </a:p>
      </dgm:t>
    </dgm:pt>
    <dgm:pt modelId="{5457B587-01B0-4EB9-B345-CD6C9165037C}" type="parTrans" cxnId="{1154E5CB-FEC9-4EE2-836C-84B8F660C3E3}">
      <dgm:prSet/>
      <dgm:spPr/>
      <dgm:t>
        <a:bodyPr/>
        <a:lstStyle/>
        <a:p>
          <a:endParaRPr lang="en-DK"/>
        </a:p>
      </dgm:t>
    </dgm:pt>
    <dgm:pt modelId="{2288F2EE-890B-4A1A-A1E5-0528D30DAC70}" type="sibTrans" cxnId="{1154E5CB-FEC9-4EE2-836C-84B8F660C3E3}">
      <dgm:prSet/>
      <dgm:spPr/>
      <dgm:t>
        <a:bodyPr/>
        <a:lstStyle/>
        <a:p>
          <a:endParaRPr lang="en-DK"/>
        </a:p>
      </dgm:t>
    </dgm:pt>
    <dgm:pt modelId="{C7476DB3-E2E2-4CA7-863B-2B3C864C6355}">
      <dgm:prSet phldrT="[Text]" custT="1"/>
      <dgm:spPr/>
      <dgm:t>
        <a:bodyPr/>
        <a:lstStyle/>
        <a:p>
          <a:pPr>
            <a:buFont typeface="Courier New" panose="02070309020205020404" pitchFamily="49" charset="0"/>
            <a:buNone/>
          </a:pPr>
          <a:r>
            <a:rPr lang="en-US" sz="1600" b="1" dirty="0" err="1">
              <a:latin typeface="Arial" panose="020B0604020202020204" pitchFamily="34" charset="0"/>
              <a:cs typeface="Arial" panose="020B0604020202020204" pitchFamily="34" charset="0"/>
            </a:rPr>
            <a:t>Ecovadis</a:t>
          </a:r>
          <a:r>
            <a:rPr lang="en-US" sz="1600" b="1" dirty="0">
              <a:latin typeface="Arial" panose="020B0604020202020204" pitchFamily="34" charset="0"/>
              <a:cs typeface="Arial" panose="020B0604020202020204" pitchFamily="34" charset="0"/>
            </a:rPr>
            <a:t> Score</a:t>
          </a:r>
          <a:endParaRPr lang="en-DK" sz="1600" b="1" dirty="0">
            <a:latin typeface="Arial" panose="020B0604020202020204" pitchFamily="34" charset="0"/>
            <a:cs typeface="Arial" panose="020B0604020202020204" pitchFamily="34" charset="0"/>
          </a:endParaRPr>
        </a:p>
      </dgm:t>
    </dgm:pt>
    <dgm:pt modelId="{226EE83C-FA00-4F18-9CB1-16F09479F9E4}" type="parTrans" cxnId="{E25F4625-A00E-4BD8-815C-0E254422FDD4}">
      <dgm:prSet/>
      <dgm:spPr/>
      <dgm:t>
        <a:bodyPr/>
        <a:lstStyle/>
        <a:p>
          <a:endParaRPr lang="en-DK"/>
        </a:p>
      </dgm:t>
    </dgm:pt>
    <dgm:pt modelId="{39208C6F-1BE8-43D1-A574-443C32E4841A}" type="sibTrans" cxnId="{E25F4625-A00E-4BD8-815C-0E254422FDD4}">
      <dgm:prSet/>
      <dgm:spPr/>
      <dgm:t>
        <a:bodyPr/>
        <a:lstStyle/>
        <a:p>
          <a:endParaRPr lang="en-DK"/>
        </a:p>
      </dgm:t>
    </dgm:pt>
    <dgm:pt modelId="{34928D34-4A37-4B35-B5AC-BD05DDFC4868}">
      <dgm:prSet phldrT="[Text]" custT="1"/>
      <dgm:spPr/>
      <dgm:t>
        <a:bodyPr/>
        <a:lstStyle/>
        <a:p>
          <a:pPr>
            <a:buFont typeface="Courier New" panose="02070309020205020404" pitchFamily="49" charset="0"/>
            <a:buNone/>
          </a:pPr>
          <a:r>
            <a:rPr lang="en-US" sz="1600" b="1" dirty="0">
              <a:latin typeface="Arial" panose="020B0604020202020204" pitchFamily="34" charset="0"/>
              <a:cs typeface="Arial" panose="020B0604020202020204" pitchFamily="34" charset="0"/>
            </a:rPr>
            <a:t>Carbon Disclosure Project (CDP)</a:t>
          </a:r>
          <a:endParaRPr lang="en-DK" sz="1600" b="1" dirty="0">
            <a:latin typeface="Arial" panose="020B0604020202020204" pitchFamily="34" charset="0"/>
            <a:cs typeface="Arial" panose="020B0604020202020204" pitchFamily="34" charset="0"/>
          </a:endParaRPr>
        </a:p>
      </dgm:t>
    </dgm:pt>
    <dgm:pt modelId="{3D45068F-FA92-4689-91C7-A4DA00DCD3E6}" type="parTrans" cxnId="{2E4A3C4B-C19F-4B9D-800E-5A5949349E8E}">
      <dgm:prSet/>
      <dgm:spPr/>
      <dgm:t>
        <a:bodyPr/>
        <a:lstStyle/>
        <a:p>
          <a:endParaRPr lang="en-DK"/>
        </a:p>
      </dgm:t>
    </dgm:pt>
    <dgm:pt modelId="{F7888B59-A703-4656-94D0-717D53681C61}" type="sibTrans" cxnId="{2E4A3C4B-C19F-4B9D-800E-5A5949349E8E}">
      <dgm:prSet/>
      <dgm:spPr/>
      <dgm:t>
        <a:bodyPr/>
        <a:lstStyle/>
        <a:p>
          <a:endParaRPr lang="en-DK"/>
        </a:p>
      </dgm:t>
    </dgm:pt>
    <dgm:pt modelId="{565FDB91-E2A1-4C7E-81F1-F36FE063B92C}">
      <dgm:prSet phldrT="[Text]" custT="1"/>
      <dgm:spPr/>
      <dgm:t>
        <a:bodyPr/>
        <a:lstStyle/>
        <a:p>
          <a:pPr>
            <a:buFont typeface="Courier New" panose="02070309020205020404" pitchFamily="49" charset="0"/>
            <a:buNone/>
          </a:pPr>
          <a:r>
            <a:rPr lang="en-US" sz="1600" b="1" dirty="0">
              <a:latin typeface="Arial" panose="020B0604020202020204" pitchFamily="34" charset="0"/>
              <a:cs typeface="Arial" panose="020B0604020202020204" pitchFamily="34" charset="0"/>
            </a:rPr>
            <a:t>Greenhouse Gas Protocol (GHG)</a:t>
          </a:r>
          <a:endParaRPr lang="en-DK" sz="1600" b="1" dirty="0">
            <a:latin typeface="Arial" panose="020B0604020202020204" pitchFamily="34" charset="0"/>
            <a:cs typeface="Arial" panose="020B0604020202020204" pitchFamily="34" charset="0"/>
          </a:endParaRPr>
        </a:p>
      </dgm:t>
    </dgm:pt>
    <dgm:pt modelId="{FC78B756-802A-431E-90A3-64033A391F62}" type="parTrans" cxnId="{42B10B2F-194A-4E7C-A916-5977F6EDE98D}">
      <dgm:prSet/>
      <dgm:spPr/>
      <dgm:t>
        <a:bodyPr/>
        <a:lstStyle/>
        <a:p>
          <a:endParaRPr lang="da-DK"/>
        </a:p>
      </dgm:t>
    </dgm:pt>
    <dgm:pt modelId="{E0AB1160-37D1-4682-B81D-82096DE2578A}" type="sibTrans" cxnId="{42B10B2F-194A-4E7C-A916-5977F6EDE98D}">
      <dgm:prSet/>
      <dgm:spPr/>
      <dgm:t>
        <a:bodyPr/>
        <a:lstStyle/>
        <a:p>
          <a:endParaRPr lang="da-DK"/>
        </a:p>
      </dgm:t>
    </dgm:pt>
    <dgm:pt modelId="{C2ABC3A6-3AA6-44F2-948E-008D08DFF5EE}" type="pres">
      <dgm:prSet presAssocID="{2E815333-16BD-49A2-B61F-75225099FC79}" presName="diagram" presStyleCnt="0">
        <dgm:presLayoutVars>
          <dgm:dir/>
          <dgm:resizeHandles val="exact"/>
        </dgm:presLayoutVars>
      </dgm:prSet>
      <dgm:spPr/>
      <dgm:t>
        <a:bodyPr/>
        <a:lstStyle/>
        <a:p>
          <a:endParaRPr lang="de-DE"/>
        </a:p>
      </dgm:t>
    </dgm:pt>
    <dgm:pt modelId="{2267B5CF-AA00-4813-9096-13437B37906A}" type="pres">
      <dgm:prSet presAssocID="{1B2627A6-C719-4C84-B947-9F884F36DA1B}" presName="node" presStyleLbl="node1" presStyleIdx="0" presStyleCnt="6" custLinFactNeighborX="3044" custLinFactNeighborY="-1657">
        <dgm:presLayoutVars>
          <dgm:bulletEnabled val="1"/>
        </dgm:presLayoutVars>
      </dgm:prSet>
      <dgm:spPr/>
      <dgm:t>
        <a:bodyPr/>
        <a:lstStyle/>
        <a:p>
          <a:endParaRPr lang="de-DE"/>
        </a:p>
      </dgm:t>
    </dgm:pt>
    <dgm:pt modelId="{313BB767-9C07-4F30-91B7-930CA1BA092A}" type="pres">
      <dgm:prSet presAssocID="{591D6E9B-7605-40CD-8A30-58895625136C}" presName="sibTrans" presStyleCnt="0"/>
      <dgm:spPr/>
    </dgm:pt>
    <dgm:pt modelId="{0C38705A-038D-432D-96BF-8D9577D2143C}" type="pres">
      <dgm:prSet presAssocID="{96B0E334-996A-46C7-A19D-9397EF19E454}" presName="node" presStyleLbl="node1" presStyleIdx="1" presStyleCnt="6">
        <dgm:presLayoutVars>
          <dgm:bulletEnabled val="1"/>
        </dgm:presLayoutVars>
      </dgm:prSet>
      <dgm:spPr/>
      <dgm:t>
        <a:bodyPr/>
        <a:lstStyle/>
        <a:p>
          <a:endParaRPr lang="de-DE"/>
        </a:p>
      </dgm:t>
    </dgm:pt>
    <dgm:pt modelId="{1261DDFB-3BBA-43C5-B561-F50D222A1B15}" type="pres">
      <dgm:prSet presAssocID="{FBBB8AB3-0076-4AB9-B36C-8D1DB934DCBD}" presName="sibTrans" presStyleCnt="0"/>
      <dgm:spPr/>
    </dgm:pt>
    <dgm:pt modelId="{A4510638-338E-40E0-B0D9-287ED19591D8}" type="pres">
      <dgm:prSet presAssocID="{B0B7D6FE-923F-4FB1-9621-D2A38DEEB20C}" presName="node" presStyleLbl="node1" presStyleIdx="2" presStyleCnt="6" custLinFactNeighborX="2634" custLinFactNeighborY="-6618">
        <dgm:presLayoutVars>
          <dgm:bulletEnabled val="1"/>
        </dgm:presLayoutVars>
      </dgm:prSet>
      <dgm:spPr/>
      <dgm:t>
        <a:bodyPr/>
        <a:lstStyle/>
        <a:p>
          <a:endParaRPr lang="de-DE"/>
        </a:p>
      </dgm:t>
    </dgm:pt>
    <dgm:pt modelId="{31EBCB9B-9276-4212-A6D3-7DCF9BCF3B88}" type="pres">
      <dgm:prSet presAssocID="{2288F2EE-890B-4A1A-A1E5-0528D30DAC70}" presName="sibTrans" presStyleCnt="0"/>
      <dgm:spPr/>
    </dgm:pt>
    <dgm:pt modelId="{A2875559-211A-47B2-8E66-CFE39DD05C1A}" type="pres">
      <dgm:prSet presAssocID="{C7476DB3-E2E2-4CA7-863B-2B3C864C6355}" presName="node" presStyleLbl="node1" presStyleIdx="3" presStyleCnt="6" custLinFactNeighborX="-157" custLinFactNeighborY="-6618">
        <dgm:presLayoutVars>
          <dgm:bulletEnabled val="1"/>
        </dgm:presLayoutVars>
      </dgm:prSet>
      <dgm:spPr/>
      <dgm:t>
        <a:bodyPr/>
        <a:lstStyle/>
        <a:p>
          <a:endParaRPr lang="de-DE"/>
        </a:p>
      </dgm:t>
    </dgm:pt>
    <dgm:pt modelId="{EE9B5BFF-490C-41C2-9793-AFD1271C5A7E}" type="pres">
      <dgm:prSet presAssocID="{39208C6F-1BE8-43D1-A574-443C32E4841A}" presName="sibTrans" presStyleCnt="0"/>
      <dgm:spPr/>
    </dgm:pt>
    <dgm:pt modelId="{261387A8-360A-41F4-BCC4-ABE891649F92}" type="pres">
      <dgm:prSet presAssocID="{34928D34-4A37-4B35-B5AC-BD05DDFC4868}" presName="node" presStyleLbl="node1" presStyleIdx="4" presStyleCnt="6" custLinFactNeighborX="2634" custLinFactNeighborY="-15051">
        <dgm:presLayoutVars>
          <dgm:bulletEnabled val="1"/>
        </dgm:presLayoutVars>
      </dgm:prSet>
      <dgm:spPr/>
      <dgm:t>
        <a:bodyPr/>
        <a:lstStyle/>
        <a:p>
          <a:endParaRPr lang="de-DE"/>
        </a:p>
      </dgm:t>
    </dgm:pt>
    <dgm:pt modelId="{E24DFA23-E8AA-4136-8456-C099A5D054F9}" type="pres">
      <dgm:prSet presAssocID="{F7888B59-A703-4656-94D0-717D53681C61}" presName="sibTrans" presStyleCnt="0"/>
      <dgm:spPr/>
    </dgm:pt>
    <dgm:pt modelId="{031FB2EA-9F74-42FD-9FE3-90476256A042}" type="pres">
      <dgm:prSet presAssocID="{565FDB91-E2A1-4C7E-81F1-F36FE063B92C}" presName="node" presStyleLbl="node1" presStyleIdx="5" presStyleCnt="6" custScaleY="103614" custLinFactNeighborX="-157" custLinFactNeighborY="-17045">
        <dgm:presLayoutVars>
          <dgm:bulletEnabled val="1"/>
        </dgm:presLayoutVars>
      </dgm:prSet>
      <dgm:spPr/>
      <dgm:t>
        <a:bodyPr/>
        <a:lstStyle/>
        <a:p>
          <a:endParaRPr lang="de-DE"/>
        </a:p>
      </dgm:t>
    </dgm:pt>
  </dgm:ptLst>
  <dgm:cxnLst>
    <dgm:cxn modelId="{2BB5023D-A006-4388-887B-8C8AEE736706}" type="presOf" srcId="{565FDB91-E2A1-4C7E-81F1-F36FE063B92C}" destId="{031FB2EA-9F74-42FD-9FE3-90476256A042}" srcOrd="0" destOrd="0" presId="urn:microsoft.com/office/officeart/2005/8/layout/default"/>
    <dgm:cxn modelId="{4F6DF736-F5D1-43A7-8118-E8727B3A8D4A}" type="presOf" srcId="{B0B7D6FE-923F-4FB1-9621-D2A38DEEB20C}" destId="{A4510638-338E-40E0-B0D9-287ED19591D8}" srcOrd="0" destOrd="0" presId="urn:microsoft.com/office/officeart/2005/8/layout/default"/>
    <dgm:cxn modelId="{933AA44E-A263-45E3-9B76-73564F86660A}" type="presOf" srcId="{2E815333-16BD-49A2-B61F-75225099FC79}" destId="{C2ABC3A6-3AA6-44F2-948E-008D08DFF5EE}" srcOrd="0" destOrd="0" presId="urn:microsoft.com/office/officeart/2005/8/layout/default"/>
    <dgm:cxn modelId="{2E4A3C4B-C19F-4B9D-800E-5A5949349E8E}" srcId="{2E815333-16BD-49A2-B61F-75225099FC79}" destId="{34928D34-4A37-4B35-B5AC-BD05DDFC4868}" srcOrd="4" destOrd="0" parTransId="{3D45068F-FA92-4689-91C7-A4DA00DCD3E6}" sibTransId="{F7888B59-A703-4656-94D0-717D53681C61}"/>
    <dgm:cxn modelId="{E25F4625-A00E-4BD8-815C-0E254422FDD4}" srcId="{2E815333-16BD-49A2-B61F-75225099FC79}" destId="{C7476DB3-E2E2-4CA7-863B-2B3C864C6355}" srcOrd="3" destOrd="0" parTransId="{226EE83C-FA00-4F18-9CB1-16F09479F9E4}" sibTransId="{39208C6F-1BE8-43D1-A574-443C32E4841A}"/>
    <dgm:cxn modelId="{60212A61-9D9E-4CE3-8457-0A1CBAD88ED4}" srcId="{2E815333-16BD-49A2-B61F-75225099FC79}" destId="{96B0E334-996A-46C7-A19D-9397EF19E454}" srcOrd="1" destOrd="0" parTransId="{CE1EC748-C054-4A25-8817-A188EC3223B7}" sibTransId="{FBBB8AB3-0076-4AB9-B36C-8D1DB934DCBD}"/>
    <dgm:cxn modelId="{08472052-93CA-484C-9DD4-29E5A53B4911}" type="presOf" srcId="{C7476DB3-E2E2-4CA7-863B-2B3C864C6355}" destId="{A2875559-211A-47B2-8E66-CFE39DD05C1A}" srcOrd="0" destOrd="0" presId="urn:microsoft.com/office/officeart/2005/8/layout/default"/>
    <dgm:cxn modelId="{CE3A9263-4E8A-431A-A206-289CAB4319AE}" type="presOf" srcId="{1B2627A6-C719-4C84-B947-9F884F36DA1B}" destId="{2267B5CF-AA00-4813-9096-13437B37906A}" srcOrd="0" destOrd="0" presId="urn:microsoft.com/office/officeart/2005/8/layout/default"/>
    <dgm:cxn modelId="{D4CAA680-2B69-49A6-9AE0-C40FB353B63F}" type="presOf" srcId="{34928D34-4A37-4B35-B5AC-BD05DDFC4868}" destId="{261387A8-360A-41F4-BCC4-ABE891649F92}" srcOrd="0" destOrd="0" presId="urn:microsoft.com/office/officeart/2005/8/layout/default"/>
    <dgm:cxn modelId="{E1C70910-2CA5-483F-937E-B24D6999FBA5}" type="presOf" srcId="{96B0E334-996A-46C7-A19D-9397EF19E454}" destId="{0C38705A-038D-432D-96BF-8D9577D2143C}" srcOrd="0" destOrd="0" presId="urn:microsoft.com/office/officeart/2005/8/layout/default"/>
    <dgm:cxn modelId="{A858CC8B-749E-442E-ADF0-3CFCB77F1EBE}" srcId="{2E815333-16BD-49A2-B61F-75225099FC79}" destId="{1B2627A6-C719-4C84-B947-9F884F36DA1B}" srcOrd="0" destOrd="0" parTransId="{84D76061-2ECE-4A08-949F-2FD4C517F268}" sibTransId="{591D6E9B-7605-40CD-8A30-58895625136C}"/>
    <dgm:cxn modelId="{1154E5CB-FEC9-4EE2-836C-84B8F660C3E3}" srcId="{2E815333-16BD-49A2-B61F-75225099FC79}" destId="{B0B7D6FE-923F-4FB1-9621-D2A38DEEB20C}" srcOrd="2" destOrd="0" parTransId="{5457B587-01B0-4EB9-B345-CD6C9165037C}" sibTransId="{2288F2EE-890B-4A1A-A1E5-0528D30DAC70}"/>
    <dgm:cxn modelId="{42B10B2F-194A-4E7C-A916-5977F6EDE98D}" srcId="{2E815333-16BD-49A2-B61F-75225099FC79}" destId="{565FDB91-E2A1-4C7E-81F1-F36FE063B92C}" srcOrd="5" destOrd="0" parTransId="{FC78B756-802A-431E-90A3-64033A391F62}" sibTransId="{E0AB1160-37D1-4682-B81D-82096DE2578A}"/>
    <dgm:cxn modelId="{1009F119-43C3-4CDB-8247-DABDF7B35AB1}" type="presParOf" srcId="{C2ABC3A6-3AA6-44F2-948E-008D08DFF5EE}" destId="{2267B5CF-AA00-4813-9096-13437B37906A}" srcOrd="0" destOrd="0" presId="urn:microsoft.com/office/officeart/2005/8/layout/default"/>
    <dgm:cxn modelId="{156B64DE-9961-4851-807E-F478D0E20113}" type="presParOf" srcId="{C2ABC3A6-3AA6-44F2-948E-008D08DFF5EE}" destId="{313BB767-9C07-4F30-91B7-930CA1BA092A}" srcOrd="1" destOrd="0" presId="urn:microsoft.com/office/officeart/2005/8/layout/default"/>
    <dgm:cxn modelId="{1BEF4E9C-1BF1-4DD0-85D5-4DD2C1F1D9FE}" type="presParOf" srcId="{C2ABC3A6-3AA6-44F2-948E-008D08DFF5EE}" destId="{0C38705A-038D-432D-96BF-8D9577D2143C}" srcOrd="2" destOrd="0" presId="urn:microsoft.com/office/officeart/2005/8/layout/default"/>
    <dgm:cxn modelId="{65830304-EC37-48B5-9EFA-313FBE984D56}" type="presParOf" srcId="{C2ABC3A6-3AA6-44F2-948E-008D08DFF5EE}" destId="{1261DDFB-3BBA-43C5-B561-F50D222A1B15}" srcOrd="3" destOrd="0" presId="urn:microsoft.com/office/officeart/2005/8/layout/default"/>
    <dgm:cxn modelId="{CC08CC22-146E-4E3F-A4F5-0BD9C2DD30CB}" type="presParOf" srcId="{C2ABC3A6-3AA6-44F2-948E-008D08DFF5EE}" destId="{A4510638-338E-40E0-B0D9-287ED19591D8}" srcOrd="4" destOrd="0" presId="urn:microsoft.com/office/officeart/2005/8/layout/default"/>
    <dgm:cxn modelId="{5CF896D9-2D4C-4D18-A08E-56B826D9F5C7}" type="presParOf" srcId="{C2ABC3A6-3AA6-44F2-948E-008D08DFF5EE}" destId="{31EBCB9B-9276-4212-A6D3-7DCF9BCF3B88}" srcOrd="5" destOrd="0" presId="urn:microsoft.com/office/officeart/2005/8/layout/default"/>
    <dgm:cxn modelId="{2E536866-C16E-45CE-9F7D-E18D9B63861B}" type="presParOf" srcId="{C2ABC3A6-3AA6-44F2-948E-008D08DFF5EE}" destId="{A2875559-211A-47B2-8E66-CFE39DD05C1A}" srcOrd="6" destOrd="0" presId="urn:microsoft.com/office/officeart/2005/8/layout/default"/>
    <dgm:cxn modelId="{D99DCD19-1B42-493A-83ED-BAC968427B41}" type="presParOf" srcId="{C2ABC3A6-3AA6-44F2-948E-008D08DFF5EE}" destId="{EE9B5BFF-490C-41C2-9793-AFD1271C5A7E}" srcOrd="7" destOrd="0" presId="urn:microsoft.com/office/officeart/2005/8/layout/default"/>
    <dgm:cxn modelId="{9BAAAC57-7C75-4A87-B1FB-F1F4A9F27FA4}" type="presParOf" srcId="{C2ABC3A6-3AA6-44F2-948E-008D08DFF5EE}" destId="{261387A8-360A-41F4-BCC4-ABE891649F92}" srcOrd="8" destOrd="0" presId="urn:microsoft.com/office/officeart/2005/8/layout/default"/>
    <dgm:cxn modelId="{D72C5258-3F20-42B1-905F-E7BE4C37907B}" type="presParOf" srcId="{C2ABC3A6-3AA6-44F2-948E-008D08DFF5EE}" destId="{E24DFA23-E8AA-4136-8456-C099A5D054F9}" srcOrd="9" destOrd="0" presId="urn:microsoft.com/office/officeart/2005/8/layout/default"/>
    <dgm:cxn modelId="{1E058F63-8F38-4FC5-8B1B-DE8FEC08800E}" type="presParOf" srcId="{C2ABC3A6-3AA6-44F2-948E-008D08DFF5EE}" destId="{031FB2EA-9F74-42FD-9FE3-90476256A042}"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03FA5-2994-4BCB-947D-E36570858133}">
      <dsp:nvSpPr>
        <dsp:cNvPr id="0" name=""/>
        <dsp:cNvSpPr/>
      </dsp:nvSpPr>
      <dsp:spPr>
        <a:xfrm>
          <a:off x="1582883" y="-28573"/>
          <a:ext cx="4794563" cy="4794563"/>
        </a:xfrm>
        <a:prstGeom prst="circularArrow">
          <a:avLst>
            <a:gd name="adj1" fmla="val 5544"/>
            <a:gd name="adj2" fmla="val 330680"/>
            <a:gd name="adj3" fmla="val 13770361"/>
            <a:gd name="adj4" fmla="val 17389351"/>
            <a:gd name="adj5" fmla="val 5757"/>
          </a:avLst>
        </a:prstGeom>
        <a:gradFill rotWithShape="0">
          <a:gsLst>
            <a:gs pos="0">
              <a:schemeClr val="accent6">
                <a:tint val="40000"/>
                <a:hueOff val="0"/>
                <a:satOff val="0"/>
                <a:lumOff val="0"/>
                <a:alphaOff val="0"/>
                <a:satMod val="103000"/>
                <a:lumMod val="102000"/>
                <a:tint val="94000"/>
              </a:schemeClr>
            </a:gs>
            <a:gs pos="50000">
              <a:schemeClr val="accent6">
                <a:tint val="40000"/>
                <a:hueOff val="0"/>
                <a:satOff val="0"/>
                <a:lumOff val="0"/>
                <a:alphaOff val="0"/>
                <a:satMod val="110000"/>
                <a:lumMod val="100000"/>
                <a:shade val="100000"/>
              </a:schemeClr>
            </a:gs>
            <a:gs pos="100000">
              <a:schemeClr val="accent6">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E71B196-E4B0-47F5-85EA-F32C5F69DA05}">
      <dsp:nvSpPr>
        <dsp:cNvPr id="0" name=""/>
        <dsp:cNvSpPr/>
      </dsp:nvSpPr>
      <dsp:spPr>
        <a:xfrm>
          <a:off x="2854913" y="1844"/>
          <a:ext cx="2250503" cy="112525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Make it a management priority</a:t>
          </a:r>
          <a:endParaRPr lang="da-DK" sz="1400" kern="1200" dirty="0">
            <a:latin typeface="Arial" panose="020B0604020202020204" pitchFamily="34" charset="0"/>
            <a:cs typeface="Arial" panose="020B0604020202020204" pitchFamily="34" charset="0"/>
          </a:endParaRPr>
        </a:p>
      </dsp:txBody>
      <dsp:txXfrm>
        <a:off x="2909843" y="56774"/>
        <a:ext cx="2140643" cy="1015391"/>
      </dsp:txXfrm>
    </dsp:sp>
    <dsp:sp modelId="{53D3D3B5-BA31-4A42-AE3D-D7A2FD2F99A4}">
      <dsp:nvSpPr>
        <dsp:cNvPr id="0" name=""/>
        <dsp:cNvSpPr/>
      </dsp:nvSpPr>
      <dsp:spPr>
        <a:xfrm>
          <a:off x="4799433" y="1414621"/>
          <a:ext cx="2250503" cy="112525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Calculate your own carbon footprint to understand the hotspots of your company</a:t>
          </a:r>
          <a:endParaRPr lang="da-DK" sz="1400" kern="1200" dirty="0">
            <a:latin typeface="Arial" panose="020B0604020202020204" pitchFamily="34" charset="0"/>
            <a:cs typeface="Arial" panose="020B0604020202020204" pitchFamily="34" charset="0"/>
          </a:endParaRPr>
        </a:p>
      </dsp:txBody>
      <dsp:txXfrm>
        <a:off x="4854363" y="1469551"/>
        <a:ext cx="2140643" cy="1015391"/>
      </dsp:txXfrm>
    </dsp:sp>
    <dsp:sp modelId="{9565F30C-A6ED-417D-9F8A-347F5C24AA20}">
      <dsp:nvSpPr>
        <dsp:cNvPr id="0" name=""/>
        <dsp:cNvSpPr/>
      </dsp:nvSpPr>
      <dsp:spPr>
        <a:xfrm>
          <a:off x="4176999" y="3665371"/>
          <a:ext cx="2250503" cy="112525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Reduce your </a:t>
          </a:r>
          <a:r>
            <a:rPr lang="en-US" sz="1400" kern="1200" dirty="0" smtClean="0">
              <a:latin typeface="Arial" panose="020B0604020202020204" pitchFamily="34" charset="0"/>
              <a:cs typeface="Arial" panose="020B0604020202020204" pitchFamily="34" charset="0"/>
            </a:rPr>
            <a:t>own</a:t>
          </a:r>
          <a:br>
            <a:rPr lang="en-US" sz="1400" kern="1200" dirty="0" smtClean="0">
              <a:latin typeface="Arial" panose="020B0604020202020204" pitchFamily="34" charset="0"/>
              <a:cs typeface="Arial" panose="020B0604020202020204" pitchFamily="34" charset="0"/>
            </a:rPr>
          </a:br>
          <a:r>
            <a:rPr lang="en-US" sz="1400" kern="1200" dirty="0" smtClean="0">
              <a:latin typeface="Arial" panose="020B0604020202020204" pitchFamily="34" charset="0"/>
              <a:cs typeface="Arial" panose="020B0604020202020204" pitchFamily="34" charset="0"/>
            </a:rPr>
            <a:t>Scope </a:t>
          </a:r>
          <a:r>
            <a:rPr lang="en-US" sz="1400" kern="1200" dirty="0">
              <a:latin typeface="Arial" panose="020B0604020202020204" pitchFamily="34" charset="0"/>
              <a:cs typeface="Arial" panose="020B0604020202020204" pitchFamily="34" charset="0"/>
            </a:rPr>
            <a:t>1+2 </a:t>
          </a:r>
          <a:r>
            <a:rPr lang="en-US" sz="1400" kern="1200" dirty="0" smtClean="0">
              <a:latin typeface="Arial" panose="020B0604020202020204" pitchFamily="34" charset="0"/>
              <a:cs typeface="Arial" panose="020B0604020202020204" pitchFamily="34" charset="0"/>
            </a:rPr>
            <a:t>emissions </a:t>
          </a:r>
          <a:r>
            <a:rPr lang="en-US" sz="1400" kern="1200" dirty="0">
              <a:latin typeface="Arial" panose="020B0604020202020204" pitchFamily="34" charset="0"/>
              <a:cs typeface="Arial" panose="020B0604020202020204" pitchFamily="34" charset="0"/>
            </a:rPr>
            <a:t>using clean energy or process </a:t>
          </a:r>
          <a:r>
            <a:rPr lang="en-US" sz="1400" kern="1200" dirty="0" smtClean="0">
              <a:latin typeface="Arial" panose="020B0604020202020204" pitchFamily="34" charset="0"/>
              <a:cs typeface="Arial" panose="020B0604020202020204" pitchFamily="34" charset="0"/>
            </a:rPr>
            <a:t>optimization</a:t>
          </a:r>
          <a:endParaRPr lang="da-DK" sz="1400" kern="1200" dirty="0">
            <a:latin typeface="Arial" panose="020B0604020202020204" pitchFamily="34" charset="0"/>
            <a:cs typeface="Arial" panose="020B0604020202020204" pitchFamily="34" charset="0"/>
          </a:endParaRPr>
        </a:p>
      </dsp:txBody>
      <dsp:txXfrm>
        <a:off x="4231929" y="3720301"/>
        <a:ext cx="2140643" cy="1015391"/>
      </dsp:txXfrm>
    </dsp:sp>
    <dsp:sp modelId="{1A79ECB3-1C96-486F-B601-3747ED257A7C}">
      <dsp:nvSpPr>
        <dsp:cNvPr id="0" name=""/>
        <dsp:cNvSpPr/>
      </dsp:nvSpPr>
      <dsp:spPr>
        <a:xfrm>
          <a:off x="1520784" y="3665357"/>
          <a:ext cx="2250503" cy="112525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Use alternative raw materials such as biobased, recycled or mass balanced </a:t>
          </a:r>
          <a:endParaRPr lang="da-DK" sz="1400" kern="1200" dirty="0">
            <a:latin typeface="Arial" panose="020B0604020202020204" pitchFamily="34" charset="0"/>
            <a:cs typeface="Arial" panose="020B0604020202020204" pitchFamily="34" charset="0"/>
          </a:endParaRPr>
        </a:p>
      </dsp:txBody>
      <dsp:txXfrm>
        <a:off x="1575714" y="3720287"/>
        <a:ext cx="2140643" cy="1015391"/>
      </dsp:txXfrm>
    </dsp:sp>
    <dsp:sp modelId="{E11E54EB-7918-4F41-B163-A4D36CDFBEC6}">
      <dsp:nvSpPr>
        <dsp:cNvPr id="0" name=""/>
        <dsp:cNvSpPr/>
      </dsp:nvSpPr>
      <dsp:spPr>
        <a:xfrm>
          <a:off x="910392" y="1414621"/>
          <a:ext cx="2250503" cy="112525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Re-evaluate</a:t>
          </a:r>
          <a:endParaRPr lang="da-DK" sz="1400" kern="1200" dirty="0">
            <a:latin typeface="Arial" panose="020B0604020202020204" pitchFamily="34" charset="0"/>
            <a:cs typeface="Arial" panose="020B0604020202020204" pitchFamily="34" charset="0"/>
          </a:endParaRPr>
        </a:p>
      </dsp:txBody>
      <dsp:txXfrm>
        <a:off x="965322" y="1469551"/>
        <a:ext cx="2140643" cy="1015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7B5CF-AA00-4813-9096-13437B37906A}">
      <dsp:nvSpPr>
        <dsp:cNvPr id="0" name=""/>
        <dsp:cNvSpPr/>
      </dsp:nvSpPr>
      <dsp:spPr>
        <a:xfrm>
          <a:off x="962999" y="0"/>
          <a:ext cx="1794395" cy="10766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Font typeface="Courier New" panose="02070309020205020404" pitchFamily="49" charset="0"/>
            <a:buNone/>
          </a:pPr>
          <a:r>
            <a:rPr lang="en-US" sz="1600" b="1" kern="1200" dirty="0">
              <a:latin typeface="Arial" panose="020B0604020202020204" pitchFamily="34" charset="0"/>
              <a:cs typeface="Arial" panose="020B0604020202020204" pitchFamily="34" charset="0"/>
            </a:rPr>
            <a:t>Together </a:t>
          </a:r>
          <a:r>
            <a:rPr lang="en-US" sz="1600" b="1" kern="1200" dirty="0" smtClean="0">
              <a:latin typeface="Arial" panose="020B0604020202020204" pitchFamily="34" charset="0"/>
              <a:cs typeface="Arial" panose="020B0604020202020204" pitchFamily="34" charset="0"/>
            </a:rPr>
            <a:t>for </a:t>
          </a:r>
          <a:r>
            <a:rPr lang="en-US" sz="1600" b="1" kern="1200" dirty="0">
              <a:latin typeface="Arial" panose="020B0604020202020204" pitchFamily="34" charset="0"/>
              <a:cs typeface="Arial" panose="020B0604020202020204" pitchFamily="34" charset="0"/>
            </a:rPr>
            <a:t>Sustainability Guidelines (</a:t>
          </a:r>
          <a:r>
            <a:rPr lang="en-US" sz="1600" b="1" kern="1200" dirty="0" err="1">
              <a:latin typeface="Arial" panose="020B0604020202020204" pitchFamily="34" charset="0"/>
              <a:cs typeface="Arial" panose="020B0604020202020204" pitchFamily="34" charset="0"/>
            </a:rPr>
            <a:t>TfS</a:t>
          </a:r>
          <a:r>
            <a:rPr lang="en-US" sz="1600" b="1" kern="1200" dirty="0">
              <a:latin typeface="Arial" panose="020B0604020202020204" pitchFamily="34" charset="0"/>
              <a:cs typeface="Arial" panose="020B0604020202020204" pitchFamily="34" charset="0"/>
            </a:rPr>
            <a:t>)</a:t>
          </a:r>
          <a:endParaRPr lang="en-DK" sz="1600" b="1" kern="1200" dirty="0">
            <a:latin typeface="Arial" panose="020B0604020202020204" pitchFamily="34" charset="0"/>
            <a:cs typeface="Arial" panose="020B0604020202020204" pitchFamily="34" charset="0"/>
          </a:endParaRPr>
        </a:p>
      </dsp:txBody>
      <dsp:txXfrm>
        <a:off x="962999" y="0"/>
        <a:ext cx="1794395" cy="1076637"/>
      </dsp:txXfrm>
    </dsp:sp>
    <dsp:sp modelId="{0C38705A-038D-432D-96BF-8D9577D2143C}">
      <dsp:nvSpPr>
        <dsp:cNvPr id="0" name=""/>
        <dsp:cNvSpPr/>
      </dsp:nvSpPr>
      <dsp:spPr>
        <a:xfrm>
          <a:off x="2882213" y="788"/>
          <a:ext cx="1794395" cy="10766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Font typeface="Courier New" panose="02070309020205020404" pitchFamily="49" charset="0"/>
            <a:buNone/>
          </a:pPr>
          <a:r>
            <a:rPr lang="en-US" sz="1600" b="1" kern="1200" dirty="0">
              <a:latin typeface="Arial" panose="020B0604020202020204" pitchFamily="34" charset="0"/>
              <a:cs typeface="Arial" panose="020B0604020202020204" pitchFamily="34" charset="0"/>
            </a:rPr>
            <a:t>ISO14040, ISO14044 and ISO14067</a:t>
          </a:r>
          <a:endParaRPr lang="en-DK" sz="1600" b="1" kern="1200" dirty="0">
            <a:latin typeface="Arial" panose="020B0604020202020204" pitchFamily="34" charset="0"/>
            <a:cs typeface="Arial" panose="020B0604020202020204" pitchFamily="34" charset="0"/>
          </a:endParaRPr>
        </a:p>
      </dsp:txBody>
      <dsp:txXfrm>
        <a:off x="2882213" y="788"/>
        <a:ext cx="1794395" cy="1076637"/>
      </dsp:txXfrm>
    </dsp:sp>
    <dsp:sp modelId="{A4510638-338E-40E0-B0D9-287ED19591D8}">
      <dsp:nvSpPr>
        <dsp:cNvPr id="0" name=""/>
        <dsp:cNvSpPr/>
      </dsp:nvSpPr>
      <dsp:spPr>
        <a:xfrm>
          <a:off x="955642" y="1185613"/>
          <a:ext cx="1794395" cy="10766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Font typeface="Courier New" panose="02070309020205020404" pitchFamily="49" charset="0"/>
            <a:buNone/>
          </a:pPr>
          <a:r>
            <a:rPr lang="en-US" sz="1600" b="1" kern="1200" dirty="0">
              <a:latin typeface="Arial" panose="020B0604020202020204" pitchFamily="34" charset="0"/>
              <a:cs typeface="Arial" panose="020B0604020202020204" pitchFamily="34" charset="0"/>
            </a:rPr>
            <a:t>Science Based Target Initiative (</a:t>
          </a:r>
          <a:r>
            <a:rPr lang="en-US" sz="1600" b="1" kern="1200" dirty="0" smtClean="0">
              <a:latin typeface="Arial" panose="020B0604020202020204" pitchFamily="34" charset="0"/>
              <a:cs typeface="Arial" panose="020B0604020202020204" pitchFamily="34" charset="0"/>
            </a:rPr>
            <a:t>SBTI)</a:t>
          </a:r>
          <a:endParaRPr lang="en-DK" sz="1600" b="1" kern="1200" dirty="0">
            <a:latin typeface="Arial" panose="020B0604020202020204" pitchFamily="34" charset="0"/>
            <a:cs typeface="Arial" panose="020B0604020202020204" pitchFamily="34" charset="0"/>
          </a:endParaRPr>
        </a:p>
      </dsp:txBody>
      <dsp:txXfrm>
        <a:off x="955642" y="1185613"/>
        <a:ext cx="1794395" cy="1076637"/>
      </dsp:txXfrm>
    </dsp:sp>
    <dsp:sp modelId="{A2875559-211A-47B2-8E66-CFE39DD05C1A}">
      <dsp:nvSpPr>
        <dsp:cNvPr id="0" name=""/>
        <dsp:cNvSpPr/>
      </dsp:nvSpPr>
      <dsp:spPr>
        <a:xfrm>
          <a:off x="2879396" y="1185613"/>
          <a:ext cx="1794395" cy="10766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Font typeface="Courier New" panose="02070309020205020404" pitchFamily="49" charset="0"/>
            <a:buNone/>
          </a:pPr>
          <a:r>
            <a:rPr lang="en-US" sz="1600" b="1" kern="1200" dirty="0" err="1">
              <a:latin typeface="Arial" panose="020B0604020202020204" pitchFamily="34" charset="0"/>
              <a:cs typeface="Arial" panose="020B0604020202020204" pitchFamily="34" charset="0"/>
            </a:rPr>
            <a:t>Ecovadis</a:t>
          </a:r>
          <a:r>
            <a:rPr lang="en-US" sz="1600" b="1" kern="1200" dirty="0">
              <a:latin typeface="Arial" panose="020B0604020202020204" pitchFamily="34" charset="0"/>
              <a:cs typeface="Arial" panose="020B0604020202020204" pitchFamily="34" charset="0"/>
            </a:rPr>
            <a:t> Score</a:t>
          </a:r>
          <a:endParaRPr lang="en-DK" sz="1600" b="1" kern="1200" dirty="0">
            <a:latin typeface="Arial" panose="020B0604020202020204" pitchFamily="34" charset="0"/>
            <a:cs typeface="Arial" panose="020B0604020202020204" pitchFamily="34" charset="0"/>
          </a:endParaRPr>
        </a:p>
      </dsp:txBody>
      <dsp:txXfrm>
        <a:off x="2879396" y="1185613"/>
        <a:ext cx="1794395" cy="1076637"/>
      </dsp:txXfrm>
    </dsp:sp>
    <dsp:sp modelId="{261387A8-360A-41F4-BCC4-ABE891649F92}">
      <dsp:nvSpPr>
        <dsp:cNvPr id="0" name=""/>
        <dsp:cNvSpPr/>
      </dsp:nvSpPr>
      <dsp:spPr>
        <a:xfrm>
          <a:off x="955642" y="2370352"/>
          <a:ext cx="1794395" cy="10766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Font typeface="Courier New" panose="02070309020205020404" pitchFamily="49" charset="0"/>
            <a:buNone/>
          </a:pPr>
          <a:r>
            <a:rPr lang="en-US" sz="1600" b="1" kern="1200" dirty="0">
              <a:latin typeface="Arial" panose="020B0604020202020204" pitchFamily="34" charset="0"/>
              <a:cs typeface="Arial" panose="020B0604020202020204" pitchFamily="34" charset="0"/>
            </a:rPr>
            <a:t>Carbon Disclosure Project (CDP)</a:t>
          </a:r>
          <a:endParaRPr lang="en-DK" sz="1600" b="1" kern="1200" dirty="0">
            <a:latin typeface="Arial" panose="020B0604020202020204" pitchFamily="34" charset="0"/>
            <a:cs typeface="Arial" panose="020B0604020202020204" pitchFamily="34" charset="0"/>
          </a:endParaRPr>
        </a:p>
      </dsp:txBody>
      <dsp:txXfrm>
        <a:off x="955642" y="2370352"/>
        <a:ext cx="1794395" cy="1076637"/>
      </dsp:txXfrm>
    </dsp:sp>
    <dsp:sp modelId="{031FB2EA-9F74-42FD-9FE3-90476256A042}">
      <dsp:nvSpPr>
        <dsp:cNvPr id="0" name=""/>
        <dsp:cNvSpPr/>
      </dsp:nvSpPr>
      <dsp:spPr>
        <a:xfrm>
          <a:off x="2879396" y="2329429"/>
          <a:ext cx="1794395" cy="111554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Font typeface="Courier New" panose="02070309020205020404" pitchFamily="49" charset="0"/>
            <a:buNone/>
          </a:pPr>
          <a:r>
            <a:rPr lang="en-US" sz="1600" b="1" kern="1200" dirty="0">
              <a:latin typeface="Arial" panose="020B0604020202020204" pitchFamily="34" charset="0"/>
              <a:cs typeface="Arial" panose="020B0604020202020204" pitchFamily="34" charset="0"/>
            </a:rPr>
            <a:t>Greenhouse Gas Protocol (GHG)</a:t>
          </a:r>
          <a:endParaRPr lang="en-DK" sz="1600" b="1" kern="1200" dirty="0">
            <a:latin typeface="Arial" panose="020B0604020202020204" pitchFamily="34" charset="0"/>
            <a:cs typeface="Arial" panose="020B0604020202020204" pitchFamily="34" charset="0"/>
          </a:endParaRPr>
        </a:p>
      </dsp:txBody>
      <dsp:txXfrm>
        <a:off x="2879396" y="2329429"/>
        <a:ext cx="1794395" cy="111554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509EB58C-C85C-E34C-B7ED-3C4B95F531B0}" type="datetimeFigureOut">
              <a:rPr lang="en-GB" smtClean="0"/>
              <a:t>14/05/2024</a:t>
            </a:fld>
            <a:endParaRPr lang="en-GB"/>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CA6365BC-F1B3-A247-8632-E57675F187CB}" type="slidenum">
              <a:rPr lang="en-GB" smtClean="0"/>
              <a:t>‹Nr.›</a:t>
            </a:fld>
            <a:endParaRPr lang="en-GB"/>
          </a:p>
        </p:txBody>
      </p:sp>
    </p:spTree>
    <p:extLst>
      <p:ext uri="{BB962C8B-B14F-4D97-AF65-F5344CB8AC3E}">
        <p14:creationId xmlns:p14="http://schemas.microsoft.com/office/powerpoint/2010/main" val="387837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03A3-7D2C-19ED-2B22-5DCFC91B7A56}"/>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p>
        </p:txBody>
      </p:sp>
      <p:sp>
        <p:nvSpPr>
          <p:cNvPr id="3" name="Subtitle 2">
            <a:extLst>
              <a:ext uri="{FF2B5EF4-FFF2-40B4-BE49-F238E27FC236}">
                <a16:creationId xmlns:a16="http://schemas.microsoft.com/office/drawing/2014/main" id="{26702ADC-5F22-8140-AAA1-CFDFCE427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5" name="Footer Placeholder 4">
            <a:extLst>
              <a:ext uri="{FF2B5EF4-FFF2-40B4-BE49-F238E27FC236}">
                <a16:creationId xmlns:a16="http://schemas.microsoft.com/office/drawing/2014/main" id="{C83B423E-6EAB-CDB7-C324-032401D6F2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293D17-3959-960E-AA2B-13E876FCDB38}"/>
              </a:ext>
            </a:extLst>
          </p:cNvPr>
          <p:cNvSpPr>
            <a:spLocks noGrp="1"/>
          </p:cNvSpPr>
          <p:nvPr>
            <p:ph type="sldNum" sz="quarter" idx="12"/>
          </p:nvPr>
        </p:nvSpPr>
        <p:spPr/>
        <p:txBody>
          <a:bodyPr/>
          <a:lstStyle/>
          <a:p>
            <a:endParaRPr lang="en-GB" dirty="0"/>
          </a:p>
        </p:txBody>
      </p:sp>
      <p:pic>
        <p:nvPicPr>
          <p:cNvPr id="9" name="Picture 8" descr="A black background with white text&#10;&#10;Description automatically generated">
            <a:extLst>
              <a:ext uri="{FF2B5EF4-FFF2-40B4-BE49-F238E27FC236}">
                <a16:creationId xmlns:a16="http://schemas.microsoft.com/office/drawing/2014/main" id="{EBA0BC40-F0D2-034B-8F1D-DBE253B56C5B}"/>
              </a:ext>
            </a:extLst>
          </p:cNvPr>
          <p:cNvPicPr>
            <a:picLocks noChangeAspect="1"/>
          </p:cNvPicPr>
          <p:nvPr userDrawn="1"/>
        </p:nvPicPr>
        <p:blipFill rotWithShape="1">
          <a:blip r:embed="rId2"/>
          <a:srcRect l="-68652" t="-30354" r="90501" b="98773"/>
          <a:stretch/>
        </p:blipFill>
        <p:spPr>
          <a:xfrm>
            <a:off x="4159876" y="2614410"/>
            <a:ext cx="3721994" cy="1442435"/>
          </a:xfrm>
          <a:prstGeom prst="rect">
            <a:avLst/>
          </a:prstGeom>
        </p:spPr>
      </p:pic>
    </p:spTree>
    <p:extLst>
      <p:ext uri="{BB962C8B-B14F-4D97-AF65-F5344CB8AC3E}">
        <p14:creationId xmlns:p14="http://schemas.microsoft.com/office/powerpoint/2010/main" val="343434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9899-A8A5-61C6-85AD-7BA41D7F8F2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5085AD7-6768-1F4A-D1B7-4F0F936303C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9012F2-87EA-6E14-0AED-073C6763BEB3}"/>
              </a:ext>
            </a:extLst>
          </p:cNvPr>
          <p:cNvSpPr>
            <a:spLocks noGrp="1"/>
          </p:cNvSpPr>
          <p:nvPr>
            <p:ph type="dt" sz="half" idx="10"/>
          </p:nvPr>
        </p:nvSpPr>
        <p:spPr/>
        <p:txBody>
          <a:bodyPr/>
          <a:lstStyle/>
          <a:p>
            <a:fld id="{2571CFB2-8D9D-7B41-8C0B-5C90EF3E428E}" type="datetimeFigureOut">
              <a:rPr lang="en-GB" smtClean="0"/>
              <a:t>14/05/2024</a:t>
            </a:fld>
            <a:endParaRPr lang="en-GB"/>
          </a:p>
        </p:txBody>
      </p:sp>
      <p:sp>
        <p:nvSpPr>
          <p:cNvPr id="5" name="Footer Placeholder 4">
            <a:extLst>
              <a:ext uri="{FF2B5EF4-FFF2-40B4-BE49-F238E27FC236}">
                <a16:creationId xmlns:a16="http://schemas.microsoft.com/office/drawing/2014/main" id="{4BE57FD0-96F1-3F5F-5441-9439049F03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5F0C0C-62FE-3A60-1D04-FD38E49CEB23}"/>
              </a:ext>
            </a:extLst>
          </p:cNvPr>
          <p:cNvSpPr>
            <a:spLocks noGrp="1"/>
          </p:cNvSpPr>
          <p:nvPr>
            <p:ph type="sldNum" sz="quarter" idx="12"/>
          </p:nvPr>
        </p:nvSpPr>
        <p:spPr/>
        <p:txBody>
          <a:bodyPr/>
          <a:lstStyle/>
          <a:p>
            <a:fld id="{E06950FA-DBA6-0C4F-8300-7C255213DDA2}" type="slidenum">
              <a:rPr lang="en-GB" smtClean="0"/>
              <a:t>‹Nr.›</a:t>
            </a:fld>
            <a:endParaRPr lang="en-GB"/>
          </a:p>
        </p:txBody>
      </p:sp>
    </p:spTree>
    <p:extLst>
      <p:ext uri="{BB962C8B-B14F-4D97-AF65-F5344CB8AC3E}">
        <p14:creationId xmlns:p14="http://schemas.microsoft.com/office/powerpoint/2010/main" val="3904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EFFE42-6BC2-3FBD-F6EA-1A24378D69B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BC03BB4-6BB0-5E79-0935-763FB63FCBF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E92C501-E098-091A-ED72-6D859883CEC2}"/>
              </a:ext>
            </a:extLst>
          </p:cNvPr>
          <p:cNvSpPr>
            <a:spLocks noGrp="1"/>
          </p:cNvSpPr>
          <p:nvPr>
            <p:ph type="dt" sz="half" idx="10"/>
          </p:nvPr>
        </p:nvSpPr>
        <p:spPr/>
        <p:txBody>
          <a:bodyPr/>
          <a:lstStyle/>
          <a:p>
            <a:fld id="{2571CFB2-8D9D-7B41-8C0B-5C90EF3E428E}" type="datetimeFigureOut">
              <a:rPr lang="en-GB" smtClean="0"/>
              <a:t>14/05/2024</a:t>
            </a:fld>
            <a:endParaRPr lang="en-GB"/>
          </a:p>
        </p:txBody>
      </p:sp>
      <p:sp>
        <p:nvSpPr>
          <p:cNvPr id="5" name="Footer Placeholder 4">
            <a:extLst>
              <a:ext uri="{FF2B5EF4-FFF2-40B4-BE49-F238E27FC236}">
                <a16:creationId xmlns:a16="http://schemas.microsoft.com/office/drawing/2014/main" id="{33661867-BFB6-3BD4-7BCE-05C5EFD36B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C978AD-03AB-981D-7261-1558F391607C}"/>
              </a:ext>
            </a:extLst>
          </p:cNvPr>
          <p:cNvSpPr>
            <a:spLocks noGrp="1"/>
          </p:cNvSpPr>
          <p:nvPr>
            <p:ph type="sldNum" sz="quarter" idx="12"/>
          </p:nvPr>
        </p:nvSpPr>
        <p:spPr/>
        <p:txBody>
          <a:bodyPr/>
          <a:lstStyle/>
          <a:p>
            <a:fld id="{E06950FA-DBA6-0C4F-8300-7C255213DDA2}" type="slidenum">
              <a:rPr lang="en-GB" smtClean="0"/>
              <a:t>‹Nr.›</a:t>
            </a:fld>
            <a:endParaRPr lang="en-GB"/>
          </a:p>
        </p:txBody>
      </p:sp>
    </p:spTree>
    <p:extLst>
      <p:ext uri="{BB962C8B-B14F-4D97-AF65-F5344CB8AC3E}">
        <p14:creationId xmlns:p14="http://schemas.microsoft.com/office/powerpoint/2010/main" val="36266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90E3-81BA-320E-EC3B-D9BA67477366}"/>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3B334C17-7CDB-58DA-F580-EB5F3E62AE6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F07E994B-0FE2-C9E6-24B9-DB5C19F3D470}"/>
              </a:ext>
            </a:extLst>
          </p:cNvPr>
          <p:cNvSpPr>
            <a:spLocks noGrp="1"/>
          </p:cNvSpPr>
          <p:nvPr>
            <p:ph type="dt" sz="half" idx="10"/>
          </p:nvPr>
        </p:nvSpPr>
        <p:spPr/>
        <p:txBody>
          <a:bodyPr/>
          <a:lstStyle/>
          <a:p>
            <a:fld id="{2571CFB2-8D9D-7B41-8C0B-5C90EF3E428E}" type="datetimeFigureOut">
              <a:rPr lang="en-GB" smtClean="0"/>
              <a:t>14/05/2024</a:t>
            </a:fld>
            <a:endParaRPr lang="en-GB" dirty="0"/>
          </a:p>
        </p:txBody>
      </p:sp>
      <p:sp>
        <p:nvSpPr>
          <p:cNvPr id="5" name="Footer Placeholder 4">
            <a:extLst>
              <a:ext uri="{FF2B5EF4-FFF2-40B4-BE49-F238E27FC236}">
                <a16:creationId xmlns:a16="http://schemas.microsoft.com/office/drawing/2014/main" id="{D5D228FE-9BD2-538C-2011-7CD5EC00A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BB2D2A-197E-B008-47A8-75ADF3E6F69C}"/>
              </a:ext>
            </a:extLst>
          </p:cNvPr>
          <p:cNvSpPr>
            <a:spLocks noGrp="1"/>
          </p:cNvSpPr>
          <p:nvPr>
            <p:ph type="sldNum" sz="quarter" idx="12"/>
          </p:nvPr>
        </p:nvSpPr>
        <p:spPr/>
        <p:txBody>
          <a:bodyPr/>
          <a:lstStyle/>
          <a:p>
            <a:fld id="{E06950FA-DBA6-0C4F-8300-7C255213DDA2}" type="slidenum">
              <a:rPr lang="en-GB" smtClean="0"/>
              <a:t>‹Nr.›</a:t>
            </a:fld>
            <a:endParaRPr lang="en-GB"/>
          </a:p>
        </p:txBody>
      </p:sp>
    </p:spTree>
    <p:extLst>
      <p:ext uri="{BB962C8B-B14F-4D97-AF65-F5344CB8AC3E}">
        <p14:creationId xmlns:p14="http://schemas.microsoft.com/office/powerpoint/2010/main" val="18002601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8D69-D920-3660-C45D-6656EB0376C5}"/>
              </a:ext>
            </a:extLst>
          </p:cNvPr>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p>
        </p:txBody>
      </p:sp>
      <p:sp>
        <p:nvSpPr>
          <p:cNvPr id="3" name="Text Placeholder 2">
            <a:extLst>
              <a:ext uri="{FF2B5EF4-FFF2-40B4-BE49-F238E27FC236}">
                <a16:creationId xmlns:a16="http://schemas.microsoft.com/office/drawing/2014/main" id="{212832A8-06A0-A957-FC03-C781E19735DF}"/>
              </a:ext>
            </a:extLst>
          </p:cNvPr>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Interstat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A17481B3-893F-3D88-CA15-CA4DDF8B3290}"/>
              </a:ext>
            </a:extLst>
          </p:cNvPr>
          <p:cNvSpPr>
            <a:spLocks noGrp="1"/>
          </p:cNvSpPr>
          <p:nvPr>
            <p:ph type="dt" sz="half" idx="10"/>
          </p:nvPr>
        </p:nvSpPr>
        <p:spPr/>
        <p:txBody>
          <a:bodyPr/>
          <a:lstStyle/>
          <a:p>
            <a:fld id="{2571CFB2-8D9D-7B41-8C0B-5C90EF3E428E}" type="datetimeFigureOut">
              <a:rPr lang="en-GB" smtClean="0"/>
              <a:t>14/05/2024</a:t>
            </a:fld>
            <a:endParaRPr lang="en-GB"/>
          </a:p>
        </p:txBody>
      </p:sp>
      <p:sp>
        <p:nvSpPr>
          <p:cNvPr id="5" name="Footer Placeholder 4">
            <a:extLst>
              <a:ext uri="{FF2B5EF4-FFF2-40B4-BE49-F238E27FC236}">
                <a16:creationId xmlns:a16="http://schemas.microsoft.com/office/drawing/2014/main" id="{CA6FAF94-2BEB-85E3-13B3-867A56E9FF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F1646D-DF0E-C2D4-3536-D5416D3D84B9}"/>
              </a:ext>
            </a:extLst>
          </p:cNvPr>
          <p:cNvSpPr>
            <a:spLocks noGrp="1"/>
          </p:cNvSpPr>
          <p:nvPr>
            <p:ph type="sldNum" sz="quarter" idx="12"/>
          </p:nvPr>
        </p:nvSpPr>
        <p:spPr/>
        <p:txBody>
          <a:bodyPr/>
          <a:lstStyle/>
          <a:p>
            <a:fld id="{E06950FA-DBA6-0C4F-8300-7C255213DDA2}" type="slidenum">
              <a:rPr lang="en-GB" smtClean="0"/>
              <a:t>‹Nr.›</a:t>
            </a:fld>
            <a:endParaRPr lang="en-GB"/>
          </a:p>
        </p:txBody>
      </p:sp>
    </p:spTree>
    <p:extLst>
      <p:ext uri="{BB962C8B-B14F-4D97-AF65-F5344CB8AC3E}">
        <p14:creationId xmlns:p14="http://schemas.microsoft.com/office/powerpoint/2010/main" val="72640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8C14-CF76-1B98-AE38-1C71A311EA9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0052066-1C89-C429-049A-538913D0AAF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E26328E-F346-632C-1163-750D8E435BA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7E881CA-2E62-86A9-95A8-E344DDD4121C}"/>
              </a:ext>
            </a:extLst>
          </p:cNvPr>
          <p:cNvSpPr>
            <a:spLocks noGrp="1"/>
          </p:cNvSpPr>
          <p:nvPr>
            <p:ph type="dt" sz="half" idx="10"/>
          </p:nvPr>
        </p:nvSpPr>
        <p:spPr/>
        <p:txBody>
          <a:bodyPr/>
          <a:lstStyle/>
          <a:p>
            <a:fld id="{2571CFB2-8D9D-7B41-8C0B-5C90EF3E428E}" type="datetimeFigureOut">
              <a:rPr lang="en-GB" smtClean="0"/>
              <a:t>14/05/2024</a:t>
            </a:fld>
            <a:endParaRPr lang="en-GB"/>
          </a:p>
        </p:txBody>
      </p:sp>
      <p:sp>
        <p:nvSpPr>
          <p:cNvPr id="6" name="Footer Placeholder 5">
            <a:extLst>
              <a:ext uri="{FF2B5EF4-FFF2-40B4-BE49-F238E27FC236}">
                <a16:creationId xmlns:a16="http://schemas.microsoft.com/office/drawing/2014/main" id="{3625F574-DD3F-6D4C-13D1-9D44899480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4D4DA4-353A-648E-DC56-958E245394DD}"/>
              </a:ext>
            </a:extLst>
          </p:cNvPr>
          <p:cNvSpPr>
            <a:spLocks noGrp="1"/>
          </p:cNvSpPr>
          <p:nvPr>
            <p:ph type="sldNum" sz="quarter" idx="12"/>
          </p:nvPr>
        </p:nvSpPr>
        <p:spPr/>
        <p:txBody>
          <a:bodyPr/>
          <a:lstStyle/>
          <a:p>
            <a:fld id="{E06950FA-DBA6-0C4F-8300-7C255213DDA2}" type="slidenum">
              <a:rPr lang="en-GB" smtClean="0"/>
              <a:t>‹Nr.›</a:t>
            </a:fld>
            <a:endParaRPr lang="en-GB"/>
          </a:p>
        </p:txBody>
      </p:sp>
    </p:spTree>
    <p:extLst>
      <p:ext uri="{BB962C8B-B14F-4D97-AF65-F5344CB8AC3E}">
        <p14:creationId xmlns:p14="http://schemas.microsoft.com/office/powerpoint/2010/main" val="240949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BDE4-6AD1-8FC4-ACC1-7EF7BBB06FE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CAEE222-013D-A3F4-4C6F-869D4955D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25F652E-D608-9B69-2FF1-DDB6E978DDA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06281D1-004D-FFE5-3BEE-EC72444988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4F8AB73-EA5F-EA8F-DBB8-D67DE3A7A61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6B8194C-64AD-4CC1-F912-7FDF230712E9}"/>
              </a:ext>
            </a:extLst>
          </p:cNvPr>
          <p:cNvSpPr>
            <a:spLocks noGrp="1"/>
          </p:cNvSpPr>
          <p:nvPr>
            <p:ph type="dt" sz="half" idx="10"/>
          </p:nvPr>
        </p:nvSpPr>
        <p:spPr/>
        <p:txBody>
          <a:bodyPr/>
          <a:lstStyle/>
          <a:p>
            <a:fld id="{2571CFB2-8D9D-7B41-8C0B-5C90EF3E428E}" type="datetimeFigureOut">
              <a:rPr lang="en-GB" smtClean="0"/>
              <a:t>14/05/2024</a:t>
            </a:fld>
            <a:endParaRPr lang="en-GB"/>
          </a:p>
        </p:txBody>
      </p:sp>
      <p:sp>
        <p:nvSpPr>
          <p:cNvPr id="8" name="Footer Placeholder 7">
            <a:extLst>
              <a:ext uri="{FF2B5EF4-FFF2-40B4-BE49-F238E27FC236}">
                <a16:creationId xmlns:a16="http://schemas.microsoft.com/office/drawing/2014/main" id="{A906A323-B2FD-928C-FEA8-2CACBF4AC8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24F1EA-ADB9-EDE5-C912-5A3D20621CED}"/>
              </a:ext>
            </a:extLst>
          </p:cNvPr>
          <p:cNvSpPr>
            <a:spLocks noGrp="1"/>
          </p:cNvSpPr>
          <p:nvPr>
            <p:ph type="sldNum" sz="quarter" idx="12"/>
          </p:nvPr>
        </p:nvSpPr>
        <p:spPr/>
        <p:txBody>
          <a:bodyPr/>
          <a:lstStyle/>
          <a:p>
            <a:fld id="{E06950FA-DBA6-0C4F-8300-7C255213DDA2}" type="slidenum">
              <a:rPr lang="en-GB" smtClean="0"/>
              <a:t>‹Nr.›</a:t>
            </a:fld>
            <a:endParaRPr lang="en-GB"/>
          </a:p>
        </p:txBody>
      </p:sp>
    </p:spTree>
    <p:extLst>
      <p:ext uri="{BB962C8B-B14F-4D97-AF65-F5344CB8AC3E}">
        <p14:creationId xmlns:p14="http://schemas.microsoft.com/office/powerpoint/2010/main" val="46097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C61A-25E5-AC12-3E4C-CBF3866EC9B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2BFFA78-577E-40F6-4AA8-65F32E09CAA1}"/>
              </a:ext>
            </a:extLst>
          </p:cNvPr>
          <p:cNvSpPr>
            <a:spLocks noGrp="1"/>
          </p:cNvSpPr>
          <p:nvPr>
            <p:ph type="dt" sz="half" idx="10"/>
          </p:nvPr>
        </p:nvSpPr>
        <p:spPr/>
        <p:txBody>
          <a:bodyPr/>
          <a:lstStyle/>
          <a:p>
            <a:fld id="{2571CFB2-8D9D-7B41-8C0B-5C90EF3E428E}" type="datetimeFigureOut">
              <a:rPr lang="en-GB" smtClean="0"/>
              <a:t>14/05/2024</a:t>
            </a:fld>
            <a:endParaRPr lang="en-GB"/>
          </a:p>
        </p:txBody>
      </p:sp>
      <p:sp>
        <p:nvSpPr>
          <p:cNvPr id="4" name="Footer Placeholder 3">
            <a:extLst>
              <a:ext uri="{FF2B5EF4-FFF2-40B4-BE49-F238E27FC236}">
                <a16:creationId xmlns:a16="http://schemas.microsoft.com/office/drawing/2014/main" id="{844EAFF0-FD5C-ECD7-19A4-ABF97EFA19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108932-67DC-1FB4-7BF9-B90C6E7C16E6}"/>
              </a:ext>
            </a:extLst>
          </p:cNvPr>
          <p:cNvSpPr>
            <a:spLocks noGrp="1"/>
          </p:cNvSpPr>
          <p:nvPr>
            <p:ph type="sldNum" sz="quarter" idx="12"/>
          </p:nvPr>
        </p:nvSpPr>
        <p:spPr/>
        <p:txBody>
          <a:bodyPr/>
          <a:lstStyle/>
          <a:p>
            <a:fld id="{E06950FA-DBA6-0C4F-8300-7C255213DDA2}" type="slidenum">
              <a:rPr lang="en-GB" smtClean="0"/>
              <a:t>‹Nr.›</a:t>
            </a:fld>
            <a:endParaRPr lang="en-GB"/>
          </a:p>
        </p:txBody>
      </p:sp>
    </p:spTree>
    <p:extLst>
      <p:ext uri="{BB962C8B-B14F-4D97-AF65-F5344CB8AC3E}">
        <p14:creationId xmlns:p14="http://schemas.microsoft.com/office/powerpoint/2010/main" val="174560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A31872-4681-C883-B0B4-65C11DEE54C5}"/>
              </a:ext>
            </a:extLst>
          </p:cNvPr>
          <p:cNvSpPr>
            <a:spLocks noGrp="1"/>
          </p:cNvSpPr>
          <p:nvPr>
            <p:ph type="dt" sz="half" idx="10"/>
          </p:nvPr>
        </p:nvSpPr>
        <p:spPr/>
        <p:txBody>
          <a:bodyPr/>
          <a:lstStyle/>
          <a:p>
            <a:fld id="{2571CFB2-8D9D-7B41-8C0B-5C90EF3E428E}" type="datetimeFigureOut">
              <a:rPr lang="en-GB" smtClean="0"/>
              <a:t>14/05/2024</a:t>
            </a:fld>
            <a:endParaRPr lang="en-GB"/>
          </a:p>
        </p:txBody>
      </p:sp>
      <p:sp>
        <p:nvSpPr>
          <p:cNvPr id="3" name="Footer Placeholder 2">
            <a:extLst>
              <a:ext uri="{FF2B5EF4-FFF2-40B4-BE49-F238E27FC236}">
                <a16:creationId xmlns:a16="http://schemas.microsoft.com/office/drawing/2014/main" id="{53CEA33C-7D06-DE51-975D-90B7449AF9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0AB4E9-4C35-733A-4AD6-F6CAF64FE20B}"/>
              </a:ext>
            </a:extLst>
          </p:cNvPr>
          <p:cNvSpPr>
            <a:spLocks noGrp="1"/>
          </p:cNvSpPr>
          <p:nvPr>
            <p:ph type="sldNum" sz="quarter" idx="12"/>
          </p:nvPr>
        </p:nvSpPr>
        <p:spPr/>
        <p:txBody>
          <a:bodyPr/>
          <a:lstStyle/>
          <a:p>
            <a:fld id="{E06950FA-DBA6-0C4F-8300-7C255213DDA2}" type="slidenum">
              <a:rPr lang="en-GB" smtClean="0"/>
              <a:t>‹Nr.›</a:t>
            </a:fld>
            <a:endParaRPr lang="en-GB"/>
          </a:p>
        </p:txBody>
      </p:sp>
    </p:spTree>
    <p:extLst>
      <p:ext uri="{BB962C8B-B14F-4D97-AF65-F5344CB8AC3E}">
        <p14:creationId xmlns:p14="http://schemas.microsoft.com/office/powerpoint/2010/main" val="43687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5C4C-3D8A-B08D-A80B-AB4E3C5AC69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59DFE2E-6DB8-B49F-DF67-DF9F85C432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9CC9671-0267-4644-C7F0-19CEF35D3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971B0F-2E59-40FA-C96A-A11A5B44F785}"/>
              </a:ext>
            </a:extLst>
          </p:cNvPr>
          <p:cNvSpPr>
            <a:spLocks noGrp="1"/>
          </p:cNvSpPr>
          <p:nvPr>
            <p:ph type="dt" sz="half" idx="10"/>
          </p:nvPr>
        </p:nvSpPr>
        <p:spPr/>
        <p:txBody>
          <a:bodyPr/>
          <a:lstStyle/>
          <a:p>
            <a:fld id="{2571CFB2-8D9D-7B41-8C0B-5C90EF3E428E}" type="datetimeFigureOut">
              <a:rPr lang="en-GB" smtClean="0"/>
              <a:t>14/05/2024</a:t>
            </a:fld>
            <a:endParaRPr lang="en-GB"/>
          </a:p>
        </p:txBody>
      </p:sp>
      <p:sp>
        <p:nvSpPr>
          <p:cNvPr id="6" name="Footer Placeholder 5">
            <a:extLst>
              <a:ext uri="{FF2B5EF4-FFF2-40B4-BE49-F238E27FC236}">
                <a16:creationId xmlns:a16="http://schemas.microsoft.com/office/drawing/2014/main" id="{9DDC20D9-076B-7FFC-5E8E-6B6772AFC8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EB275-A7B8-8ACB-6474-5D32FC5AFF25}"/>
              </a:ext>
            </a:extLst>
          </p:cNvPr>
          <p:cNvSpPr>
            <a:spLocks noGrp="1"/>
          </p:cNvSpPr>
          <p:nvPr>
            <p:ph type="sldNum" sz="quarter" idx="12"/>
          </p:nvPr>
        </p:nvSpPr>
        <p:spPr/>
        <p:txBody>
          <a:bodyPr/>
          <a:lstStyle/>
          <a:p>
            <a:fld id="{E06950FA-DBA6-0C4F-8300-7C255213DDA2}" type="slidenum">
              <a:rPr lang="en-GB" smtClean="0"/>
              <a:t>‹Nr.›</a:t>
            </a:fld>
            <a:endParaRPr lang="en-GB"/>
          </a:p>
        </p:txBody>
      </p:sp>
    </p:spTree>
    <p:extLst>
      <p:ext uri="{BB962C8B-B14F-4D97-AF65-F5344CB8AC3E}">
        <p14:creationId xmlns:p14="http://schemas.microsoft.com/office/powerpoint/2010/main" val="9948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7A22-02CC-1FF5-835D-50B5B00FDA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8B17927-897E-B805-0839-404E25A34C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9D8720-6382-3AC2-A0F4-EA50DFCB3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989360-BA68-7681-DB1D-8BB59EFF2864}"/>
              </a:ext>
            </a:extLst>
          </p:cNvPr>
          <p:cNvSpPr>
            <a:spLocks noGrp="1"/>
          </p:cNvSpPr>
          <p:nvPr>
            <p:ph type="dt" sz="half" idx="10"/>
          </p:nvPr>
        </p:nvSpPr>
        <p:spPr/>
        <p:txBody>
          <a:bodyPr/>
          <a:lstStyle/>
          <a:p>
            <a:fld id="{2571CFB2-8D9D-7B41-8C0B-5C90EF3E428E}" type="datetimeFigureOut">
              <a:rPr lang="en-GB" smtClean="0"/>
              <a:t>14/05/2024</a:t>
            </a:fld>
            <a:endParaRPr lang="en-GB"/>
          </a:p>
        </p:txBody>
      </p:sp>
      <p:sp>
        <p:nvSpPr>
          <p:cNvPr id="6" name="Footer Placeholder 5">
            <a:extLst>
              <a:ext uri="{FF2B5EF4-FFF2-40B4-BE49-F238E27FC236}">
                <a16:creationId xmlns:a16="http://schemas.microsoft.com/office/drawing/2014/main" id="{BE2A62F6-0626-F2A9-9B39-1986C4F7FF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29A240-E7D1-E368-BA4D-7A0B1A48B151}"/>
              </a:ext>
            </a:extLst>
          </p:cNvPr>
          <p:cNvSpPr>
            <a:spLocks noGrp="1"/>
          </p:cNvSpPr>
          <p:nvPr>
            <p:ph type="sldNum" sz="quarter" idx="12"/>
          </p:nvPr>
        </p:nvSpPr>
        <p:spPr/>
        <p:txBody>
          <a:bodyPr/>
          <a:lstStyle/>
          <a:p>
            <a:fld id="{E06950FA-DBA6-0C4F-8300-7C255213DDA2}" type="slidenum">
              <a:rPr lang="en-GB" smtClean="0"/>
              <a:t>‹Nr.›</a:t>
            </a:fld>
            <a:endParaRPr lang="en-GB"/>
          </a:p>
        </p:txBody>
      </p:sp>
    </p:spTree>
    <p:extLst>
      <p:ext uri="{BB962C8B-B14F-4D97-AF65-F5344CB8AC3E}">
        <p14:creationId xmlns:p14="http://schemas.microsoft.com/office/powerpoint/2010/main" val="318815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29000" b="-2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790CED-6909-376D-FC67-DF28119610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5425F049-25C3-AB87-E3D9-2155E0F57E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68BFB091-6F01-6474-4DD2-8299F1CBE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1CFB2-8D9D-7B41-8C0B-5C90EF3E428E}" type="datetimeFigureOut">
              <a:rPr lang="en-GB" smtClean="0"/>
              <a:t>14/05/2024</a:t>
            </a:fld>
            <a:endParaRPr lang="en-GB" dirty="0"/>
          </a:p>
        </p:txBody>
      </p:sp>
      <p:sp>
        <p:nvSpPr>
          <p:cNvPr id="5" name="Footer Placeholder 4">
            <a:extLst>
              <a:ext uri="{FF2B5EF4-FFF2-40B4-BE49-F238E27FC236}">
                <a16:creationId xmlns:a16="http://schemas.microsoft.com/office/drawing/2014/main" id="{1F6C8CFF-F245-7736-E6F1-D8CDDF1776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156603-9D26-A046-A873-FE929FA12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950FA-DBA6-0C4F-8300-7C255213DDA2}" type="slidenum">
              <a:rPr lang="en-GB" smtClean="0"/>
              <a:t>‹Nr.›</a:t>
            </a:fld>
            <a:endParaRPr lang="en-GB"/>
          </a:p>
        </p:txBody>
      </p:sp>
      <p:pic>
        <p:nvPicPr>
          <p:cNvPr id="7" name="Picture 6" descr="A black background with white text&#10;&#10;Description automatically generated">
            <a:extLst>
              <a:ext uri="{FF2B5EF4-FFF2-40B4-BE49-F238E27FC236}">
                <a16:creationId xmlns:a16="http://schemas.microsoft.com/office/drawing/2014/main" id="{00F2EF39-FDE2-70B7-7A80-BA59A6C607E7}"/>
              </a:ext>
            </a:extLst>
          </p:cNvPr>
          <p:cNvPicPr>
            <a:picLocks noChangeAspect="1"/>
          </p:cNvPicPr>
          <p:nvPr userDrawn="1"/>
        </p:nvPicPr>
        <p:blipFill rotWithShape="1">
          <a:blip r:embed="rId14">
            <a:alphaModFix amt="40000"/>
          </a:blip>
          <a:srcRect l="9587" t="33442" r="7953" b="36140"/>
          <a:stretch/>
        </p:blipFill>
        <p:spPr>
          <a:xfrm>
            <a:off x="8757633" y="5826085"/>
            <a:ext cx="3276294" cy="1060530"/>
          </a:xfrm>
          <a:prstGeom prst="rect">
            <a:avLst/>
          </a:prstGeom>
        </p:spPr>
      </p:pic>
      <p:pic>
        <p:nvPicPr>
          <p:cNvPr id="8" name="Picture 7">
            <a:extLst>
              <a:ext uri="{FF2B5EF4-FFF2-40B4-BE49-F238E27FC236}">
                <a16:creationId xmlns:a16="http://schemas.microsoft.com/office/drawing/2014/main" id="{729DC08F-6F6C-7D47-941E-54F151F8E118}"/>
              </a:ext>
            </a:extLst>
          </p:cNvPr>
          <p:cNvPicPr>
            <a:picLocks noChangeAspect="1"/>
          </p:cNvPicPr>
          <p:nvPr userDrawn="1"/>
        </p:nvPicPr>
        <p:blipFill>
          <a:blip r:embed="rId15"/>
          <a:stretch>
            <a:fillRect/>
          </a:stretch>
        </p:blipFill>
        <p:spPr>
          <a:xfrm>
            <a:off x="380999" y="5967957"/>
            <a:ext cx="2977473" cy="764931"/>
          </a:xfrm>
          <a:prstGeom prst="rect">
            <a:avLst/>
          </a:prstGeom>
        </p:spPr>
      </p:pic>
    </p:spTree>
    <p:extLst>
      <p:ext uri="{BB962C8B-B14F-4D97-AF65-F5344CB8AC3E}">
        <p14:creationId xmlns:p14="http://schemas.microsoft.com/office/powerpoint/2010/main" val="3775801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tx1"/>
          </a:solidFill>
          <a:latin typeface="Interstat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Interstat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Interstat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Interstat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Interstat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Interstat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2.png"/><Relationship Id="rId2" Type="http://schemas.openxmlformats.org/officeDocument/2006/relationships/image" Target="../media/image6.emf"/><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chart" Target="../charts/chart1.xml"/><Relationship Id="rId5" Type="http://schemas.openxmlformats.org/officeDocument/2006/relationships/image" Target="../media/image9.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image" Target="../media/image6.emf"/><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emf"/><Relationship Id="rId7" Type="http://schemas.openxmlformats.org/officeDocument/2006/relationships/diagramQuickStyle" Target="../diagrams/quickStyle2.xml"/><Relationship Id="rId2" Type="http://schemas.openxmlformats.org/officeDocument/2006/relationships/image" Target="../media/image6.emf"/><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5.png"/><Relationship Id="rId4" Type="http://schemas.openxmlformats.org/officeDocument/2006/relationships/image" Target="../media/image10.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0000"/>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F7355A-69F9-4B4C-83E6-3AF2CC7ED121}"/>
              </a:ext>
            </a:extLst>
          </p:cNvPr>
          <p:cNvSpPr txBox="1"/>
          <p:nvPr/>
        </p:nvSpPr>
        <p:spPr>
          <a:xfrm>
            <a:off x="1707612" y="2727512"/>
            <a:ext cx="5029090" cy="1631216"/>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Sustainable inks: </a:t>
            </a:r>
            <a:r>
              <a:rPr lang="en-US" sz="2800" dirty="0">
                <a:latin typeface="Arial" panose="020B0604020202020204" pitchFamily="34" charset="0"/>
                <a:cs typeface="Arial" panose="020B0604020202020204" pitchFamily="34" charset="0"/>
              </a:rPr>
              <a:t>Understanding the Environmental aspects</a:t>
            </a:r>
            <a:endParaRPr lang="en-US" sz="4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4C4D10E-8018-D647-AB71-416905234915}"/>
              </a:ext>
            </a:extLst>
          </p:cNvPr>
          <p:cNvSpPr txBox="1"/>
          <p:nvPr/>
        </p:nvSpPr>
        <p:spPr>
          <a:xfrm>
            <a:off x="1707611" y="4677526"/>
            <a:ext cx="8631585"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Dr. Vroni Walter</a:t>
            </a:r>
          </a:p>
          <a:p>
            <a:r>
              <a:rPr lang="en-US" sz="2400" dirty="0">
                <a:latin typeface="Arial" panose="020B0604020202020204" pitchFamily="34" charset="0"/>
                <a:cs typeface="Arial" panose="020B0604020202020204" pitchFamily="34" charset="0"/>
              </a:rPr>
              <a:t>Head of Innovation and Technology - </a:t>
            </a:r>
            <a:r>
              <a:rPr lang="en-US" sz="2400" b="1" dirty="0" err="1">
                <a:latin typeface="Arial" panose="020B0604020202020204" pitchFamily="34" charset="0"/>
                <a:cs typeface="Arial" panose="020B0604020202020204" pitchFamily="34" charset="0"/>
              </a:rPr>
              <a:t>Epple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Druckfarben</a:t>
            </a:r>
            <a:r>
              <a:rPr lang="en-US" sz="2400" b="1" dirty="0">
                <a:latin typeface="Arial" panose="020B0604020202020204" pitchFamily="34" charset="0"/>
                <a:cs typeface="Arial" panose="020B0604020202020204" pitchFamily="34" charset="0"/>
              </a:rPr>
              <a:t> AG   </a:t>
            </a: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0B85966-53C3-0F24-4D48-AB8A83E3A782}"/>
              </a:ext>
            </a:extLst>
          </p:cNvPr>
          <p:cNvPicPr>
            <a:picLocks noChangeAspect="1"/>
          </p:cNvPicPr>
          <p:nvPr/>
        </p:nvPicPr>
        <p:blipFill>
          <a:blip r:embed="rId3"/>
          <a:stretch>
            <a:fillRect/>
          </a:stretch>
        </p:blipFill>
        <p:spPr>
          <a:xfrm>
            <a:off x="539374" y="424015"/>
            <a:ext cx="2203825" cy="1746935"/>
          </a:xfrm>
          <a:prstGeom prst="rect">
            <a:avLst/>
          </a:prstGeom>
        </p:spPr>
      </p:pic>
      <p:pic>
        <p:nvPicPr>
          <p:cNvPr id="6" name="Grafik 5">
            <a:extLst>
              <a:ext uri="{FF2B5EF4-FFF2-40B4-BE49-F238E27FC236}">
                <a16:creationId xmlns:a16="http://schemas.microsoft.com/office/drawing/2014/main" id="{FC613481-0466-C202-D4CC-58715DD3B6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9197" y="161006"/>
            <a:ext cx="1705234" cy="959194"/>
          </a:xfrm>
          <a:prstGeom prst="rect">
            <a:avLst/>
          </a:prstGeom>
        </p:spPr>
      </p:pic>
    </p:spTree>
    <p:extLst>
      <p:ext uri="{BB962C8B-B14F-4D97-AF65-F5344CB8AC3E}">
        <p14:creationId xmlns:p14="http://schemas.microsoft.com/office/powerpoint/2010/main" val="28277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F3F82-C051-43D4-B479-CE2CB7741A1E}"/>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C3A31D9-5818-F283-4B32-97F1D3500467}"/>
              </a:ext>
            </a:extLst>
          </p:cNvPr>
          <p:cNvPicPr>
            <a:picLocks noChangeAspect="1"/>
          </p:cNvPicPr>
          <p:nvPr/>
        </p:nvPicPr>
        <p:blipFill>
          <a:blip r:embed="rId3"/>
          <a:stretch>
            <a:fillRect/>
          </a:stretch>
        </p:blipFill>
        <p:spPr>
          <a:xfrm>
            <a:off x="206057" y="6176963"/>
            <a:ext cx="2048031" cy="526152"/>
          </a:xfrm>
          <a:prstGeom prst="rect">
            <a:avLst/>
          </a:prstGeom>
        </p:spPr>
      </p:pic>
      <p:sp>
        <p:nvSpPr>
          <p:cNvPr id="2" name="Title 1">
            <a:extLst>
              <a:ext uri="{FF2B5EF4-FFF2-40B4-BE49-F238E27FC236}">
                <a16:creationId xmlns:a16="http://schemas.microsoft.com/office/drawing/2014/main" id="{834381C9-ACAC-E798-F0AB-6B421FC4498A}"/>
              </a:ext>
            </a:extLst>
          </p:cNvPr>
          <p:cNvSpPr>
            <a:spLocks noGrp="1"/>
          </p:cNvSpPr>
          <p:nvPr>
            <p:ph type="title"/>
          </p:nvPr>
        </p:nvSpPr>
        <p:spPr>
          <a:xfrm>
            <a:off x="675829" y="166630"/>
            <a:ext cx="10515600" cy="1325563"/>
          </a:xfrm>
        </p:spPr>
        <p:txBody>
          <a:bodyPr>
            <a:normAutofit/>
          </a:bodyPr>
          <a:lstStyle/>
          <a:p>
            <a:r>
              <a:rPr lang="en-GB" sz="2800" b="1" dirty="0">
                <a:latin typeface="Arial" panose="020B0604020202020204" pitchFamily="34" charset="0"/>
                <a:cs typeface="Arial" panose="020B0604020202020204" pitchFamily="34" charset="0"/>
              </a:rPr>
              <a:t>European Printing Ink Association (</a:t>
            </a:r>
            <a:r>
              <a:rPr lang="en-GB" sz="2800" b="1" dirty="0" err="1">
                <a:latin typeface="Arial" panose="020B0604020202020204" pitchFamily="34" charset="0"/>
                <a:cs typeface="Arial" panose="020B0604020202020204" pitchFamily="34" charset="0"/>
              </a:rPr>
              <a:t>EuPIA</a:t>
            </a:r>
            <a:r>
              <a:rPr lang="en-GB" sz="2800" b="1" dirty="0">
                <a:latin typeface="Arial" panose="020B0604020202020204" pitchFamily="34" charset="0"/>
                <a:cs typeface="Arial" panose="020B0604020202020204" pitchFamily="34" charset="0"/>
              </a:rPr>
              <a:t>) </a:t>
            </a:r>
            <a:r>
              <a:rPr lang="en-GB" sz="2800" b="1" dirty="0" smtClean="0">
                <a:latin typeface="Arial" panose="020B0604020202020204" pitchFamily="34" charset="0"/>
                <a:cs typeface="Arial" panose="020B0604020202020204" pitchFamily="34" charset="0"/>
              </a:rPr>
              <a:t/>
            </a:r>
            <a:br>
              <a:rPr lang="en-GB" sz="2800" b="1"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internal </a:t>
            </a:r>
            <a:r>
              <a:rPr lang="en-GB" sz="2800" b="1" dirty="0">
                <a:latin typeface="Arial" panose="020B0604020202020204" pitchFamily="34" charset="0"/>
                <a:cs typeface="Arial" panose="020B0604020202020204" pitchFamily="34" charset="0"/>
              </a:rPr>
              <a:t>guidance </a:t>
            </a:r>
            <a:r>
              <a:rPr lang="en-GB" sz="2800" b="1" dirty="0" smtClean="0">
                <a:latin typeface="Arial" panose="020B0604020202020204" pitchFamily="34" charset="0"/>
                <a:cs typeface="Arial" panose="020B0604020202020204" pitchFamily="34" charset="0"/>
              </a:rPr>
              <a:t>and </a:t>
            </a:r>
            <a:r>
              <a:rPr lang="en-GB" sz="2800" b="1" dirty="0" err="1" smtClean="0">
                <a:latin typeface="Arial" panose="020B0604020202020204" pitchFamily="34" charset="0"/>
                <a:cs typeface="Arial" panose="020B0604020202020204" pitchFamily="34" charset="0"/>
              </a:rPr>
              <a:t>strudy</a:t>
            </a:r>
            <a:r>
              <a:rPr lang="en-GB" sz="2800" b="1" dirty="0" smtClean="0">
                <a:latin typeface="Arial" panose="020B0604020202020204" pitchFamily="34" charset="0"/>
                <a:cs typeface="Arial" panose="020B0604020202020204" pitchFamily="34" charset="0"/>
              </a:rPr>
              <a:t> on generic reference</a:t>
            </a:r>
            <a:endParaRPr lang="en-GB"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2580CB-451C-AD6D-97DA-5FFD5FC32DEB}"/>
              </a:ext>
            </a:extLst>
          </p:cNvPr>
          <p:cNvSpPr>
            <a:spLocks noGrp="1"/>
          </p:cNvSpPr>
          <p:nvPr>
            <p:ph sz="half" idx="1"/>
          </p:nvPr>
        </p:nvSpPr>
        <p:spPr>
          <a:xfrm>
            <a:off x="675829" y="1444564"/>
            <a:ext cx="5614390" cy="4696353"/>
          </a:xfrm>
        </p:spPr>
        <p:txBody>
          <a:bodyPr>
            <a:noAutofit/>
          </a:bodyPr>
          <a:lstStyle/>
          <a:p>
            <a:pPr marL="171450" indent="-171450">
              <a:lnSpc>
                <a:spcPct val="110000"/>
              </a:lnSpc>
            </a:pPr>
            <a:r>
              <a:rPr lang="en-US" sz="1800" dirty="0">
                <a:latin typeface="Arial" panose="020B0604020202020204" pitchFamily="34" charset="0"/>
                <a:cs typeface="Arial" panose="020B0604020202020204" pitchFamily="34" charset="0"/>
              </a:rPr>
              <a:t>The </a:t>
            </a:r>
            <a:r>
              <a:rPr lang="en-US" sz="1800" b="1" dirty="0">
                <a:solidFill>
                  <a:schemeClr val="accent2"/>
                </a:solidFill>
                <a:latin typeface="Arial" panose="020B0604020202020204" pitchFamily="34" charset="0"/>
                <a:cs typeface="Arial" panose="020B0604020202020204" pitchFamily="34" charset="0"/>
              </a:rPr>
              <a:t>Environmental Footprint Printing Inks </a:t>
            </a:r>
            <a:r>
              <a:rPr lang="en-US" sz="1800" dirty="0">
                <a:latin typeface="Arial" panose="020B0604020202020204" pitchFamily="34" charset="0"/>
                <a:cs typeface="Arial" panose="020B0604020202020204" pitchFamily="34" charset="0"/>
              </a:rPr>
              <a:t>(EFPI) guidance document </a:t>
            </a:r>
            <a:r>
              <a:rPr lang="en-US" sz="1800" b="0" i="0" u="none" strike="noStrike" baseline="0" dirty="0" smtClean="0">
                <a:latin typeface="Arial" panose="020B0604020202020204" pitchFamily="34" charset="0"/>
                <a:cs typeface="Arial" panose="020B0604020202020204" pitchFamily="34" charset="0"/>
              </a:rPr>
              <a:t>has </a:t>
            </a:r>
            <a:r>
              <a:rPr lang="en-US" sz="1800" b="0" i="0" u="none" strike="noStrike" baseline="0" dirty="0">
                <a:latin typeface="Arial" panose="020B0604020202020204" pitchFamily="34" charset="0"/>
                <a:cs typeface="Arial" panose="020B0604020202020204" pitchFamily="34" charset="0"/>
              </a:rPr>
              <a:t>been formulated in order to enable the whole </a:t>
            </a:r>
            <a:r>
              <a:rPr lang="en-US" sz="1800" b="1" i="0" u="none" strike="noStrike" baseline="0" dirty="0" err="1">
                <a:solidFill>
                  <a:schemeClr val="accent2"/>
                </a:solidFill>
                <a:latin typeface="Arial" panose="020B0604020202020204" pitchFamily="34" charset="0"/>
                <a:cs typeface="Arial" panose="020B0604020202020204" pitchFamily="34" charset="0"/>
              </a:rPr>
              <a:t>EuPIA</a:t>
            </a:r>
            <a:r>
              <a:rPr lang="en-US" sz="1800" b="1" i="0" u="none" strike="noStrike" baseline="0" dirty="0">
                <a:solidFill>
                  <a:schemeClr val="accent2"/>
                </a:solidFill>
                <a:latin typeface="Arial" panose="020B0604020202020204" pitchFamily="34" charset="0"/>
                <a:cs typeface="Arial" panose="020B0604020202020204" pitchFamily="34" charset="0"/>
              </a:rPr>
              <a:t> membership</a:t>
            </a:r>
            <a:r>
              <a:rPr lang="en-US" sz="1800" b="0" i="0" u="none" strike="noStrike" baseline="0" dirty="0">
                <a:latin typeface="Arial" panose="020B0604020202020204" pitchFamily="34" charset="0"/>
                <a:cs typeface="Arial" panose="020B0604020202020204" pitchFamily="34" charset="0"/>
              </a:rPr>
              <a:t> to make use of the available </a:t>
            </a:r>
            <a:r>
              <a:rPr lang="en-US" sz="1800" b="0" i="0" u="none" strike="noStrike" baseline="0" dirty="0" smtClean="0">
                <a:latin typeface="Arial" panose="020B0604020202020204" pitchFamily="34" charset="0"/>
                <a:cs typeface="Arial" panose="020B0604020202020204" pitchFamily="34" charset="0"/>
              </a:rPr>
              <a:t>data</a:t>
            </a:r>
            <a:r>
              <a:rPr lang="en-US" sz="1800" b="0" i="0" u="none" strike="noStrike" dirty="0" smtClean="0">
                <a:latin typeface="Arial" panose="020B0604020202020204" pitchFamily="34" charset="0"/>
                <a:cs typeface="Arial" panose="020B0604020202020204" pitchFamily="34" charset="0"/>
              </a:rPr>
              <a:t> </a:t>
            </a:r>
            <a:r>
              <a:rPr lang="en-US" sz="1800" b="0" i="0" u="none" strike="noStrike" baseline="0" dirty="0" smtClean="0">
                <a:latin typeface="Arial" panose="020B0604020202020204" pitchFamily="34" charset="0"/>
                <a:cs typeface="Arial" panose="020B0604020202020204" pitchFamily="34" charset="0"/>
              </a:rPr>
              <a:t>coming </a:t>
            </a:r>
            <a:r>
              <a:rPr lang="en-US" sz="1800" b="0" i="0" u="none" strike="noStrike" baseline="0" dirty="0">
                <a:latin typeface="Arial" panose="020B0604020202020204" pitchFamily="34" charset="0"/>
                <a:cs typeface="Arial" panose="020B0604020202020204" pitchFamily="34" charset="0"/>
              </a:rPr>
              <a:t>from the suppliers or elsewhere (recognized databases, secondary sources, and expert opinion), in order to make an internal evaluation of the Environmental Footprint of their </a:t>
            </a:r>
            <a:r>
              <a:rPr lang="en-US" sz="1800" b="0" i="0" u="none" strike="noStrike" baseline="0" dirty="0" smtClean="0">
                <a:latin typeface="Arial" panose="020B0604020202020204" pitchFamily="34" charset="0"/>
                <a:cs typeface="Arial" panose="020B0604020202020204" pitchFamily="34" charset="0"/>
              </a:rPr>
              <a:t>products</a:t>
            </a:r>
            <a:endParaRPr lang="en-US" sz="1800" b="0" i="0" u="none" strike="noStrike" baseline="0" dirty="0">
              <a:latin typeface="Arial" panose="020B0604020202020204" pitchFamily="34" charset="0"/>
              <a:cs typeface="Arial" panose="020B0604020202020204" pitchFamily="34" charset="0"/>
            </a:endParaRPr>
          </a:p>
          <a:p>
            <a:pPr marL="171450" indent="-171450">
              <a:lnSpc>
                <a:spcPct val="120000"/>
              </a:lnSpc>
            </a:pPr>
            <a:r>
              <a:rPr lang="en-US" sz="1800" dirty="0" smtClean="0">
                <a:latin typeface="Arial" panose="020B0604020202020204" pitchFamily="34" charset="0"/>
                <a:cs typeface="Arial" panose="020B0604020202020204" pitchFamily="34" charset="0"/>
              </a:rPr>
              <a:t>This </a:t>
            </a:r>
            <a:r>
              <a:rPr lang="en-US" sz="1800" dirty="0">
                <a:latin typeface="Arial" panose="020B0604020202020204" pitchFamily="34" charset="0"/>
                <a:cs typeface="Arial" panose="020B0604020202020204" pitchFamily="34" charset="0"/>
              </a:rPr>
              <a:t>guidance covers all printing inks types and related products, as defined by </a:t>
            </a:r>
            <a:r>
              <a:rPr lang="en-US" sz="1800" dirty="0" err="1" smtClean="0">
                <a:latin typeface="Arial" panose="020B0604020202020204" pitchFamily="34" charset="0"/>
                <a:cs typeface="Arial" panose="020B0604020202020204" pitchFamily="34" charset="0"/>
              </a:rPr>
              <a:t>EuPIA</a:t>
            </a:r>
            <a:r>
              <a:rPr lang="en-US" sz="1800" dirty="0" smtClean="0">
                <a:latin typeface="Arial" panose="020B0604020202020204" pitchFamily="34" charset="0"/>
                <a:cs typeface="Arial" panose="020B0604020202020204" pitchFamily="34" charset="0"/>
              </a:rPr>
              <a:t>, and focuses on the </a:t>
            </a:r>
            <a:r>
              <a:rPr lang="en-US" sz="1800" b="1" dirty="0" smtClean="0">
                <a:solidFill>
                  <a:schemeClr val="accent2"/>
                </a:solidFill>
                <a:latin typeface="Arial" panose="020B0604020202020204" pitchFamily="34" charset="0"/>
                <a:cs typeface="Arial" panose="020B0604020202020204" pitchFamily="34" charset="0"/>
              </a:rPr>
              <a:t>Cradle-to-Gate </a:t>
            </a:r>
            <a:r>
              <a:rPr lang="en-US" sz="1800" b="1" dirty="0">
                <a:solidFill>
                  <a:schemeClr val="accent2"/>
                </a:solidFill>
                <a:latin typeface="Arial" panose="020B0604020202020204" pitchFamily="34" charset="0"/>
                <a:cs typeface="Arial" panose="020B0604020202020204" pitchFamily="34" charset="0"/>
              </a:rPr>
              <a:t>Product Carbon Footprint</a:t>
            </a:r>
            <a:r>
              <a:rPr lang="en-US" sz="1800" dirty="0">
                <a:latin typeface="Arial" panose="020B0604020202020204" pitchFamily="34" charset="0"/>
                <a:cs typeface="Arial" panose="020B0604020202020204" pitchFamily="34" charset="0"/>
              </a:rPr>
              <a:t> (PCF) </a:t>
            </a:r>
            <a:endParaRPr lang="en-US" sz="1800" dirty="0" smtClean="0">
              <a:latin typeface="Arial" panose="020B0604020202020204" pitchFamily="34" charset="0"/>
              <a:cs typeface="Arial" panose="020B0604020202020204" pitchFamily="34" charset="0"/>
            </a:endParaRPr>
          </a:p>
          <a:p>
            <a:pPr marL="171450" indent="-171450">
              <a:lnSpc>
                <a:spcPct val="120000"/>
              </a:lnSpc>
              <a:buClr>
                <a:schemeClr val="tx1"/>
              </a:buClr>
            </a:pPr>
            <a:r>
              <a:rPr lang="de-DE" sz="1800" b="1" dirty="0" smtClean="0">
                <a:solidFill>
                  <a:schemeClr val="accent2"/>
                </a:solidFill>
                <a:latin typeface="Arial" panose="020B0604020202020204" pitchFamily="34" charset="0"/>
                <a:cs typeface="Arial" panose="020B0604020202020204" pitchFamily="34" charset="0"/>
              </a:rPr>
              <a:t>Eco </a:t>
            </a:r>
            <a:r>
              <a:rPr lang="de-DE" sz="1800" b="1" dirty="0" err="1" smtClean="0">
                <a:solidFill>
                  <a:schemeClr val="accent2"/>
                </a:solidFill>
                <a:latin typeface="Arial" panose="020B0604020202020204" pitchFamily="34" charset="0"/>
                <a:cs typeface="Arial" panose="020B0604020202020204" pitchFamily="34" charset="0"/>
              </a:rPr>
              <a:t>Footprint</a:t>
            </a:r>
            <a:r>
              <a:rPr lang="de-DE" sz="1800" b="1" dirty="0" smtClean="0">
                <a:solidFill>
                  <a:schemeClr val="accent2"/>
                </a:solidFill>
                <a:latin typeface="Arial" panose="020B0604020202020204" pitchFamily="34" charset="0"/>
                <a:cs typeface="Arial" panose="020B0604020202020204" pitchFamily="34" charset="0"/>
              </a:rPr>
              <a:t> </a:t>
            </a:r>
            <a:r>
              <a:rPr lang="de-DE" sz="1800" b="1" dirty="0" err="1" smtClean="0">
                <a:solidFill>
                  <a:schemeClr val="accent2"/>
                </a:solidFill>
                <a:latin typeface="Arial" panose="020B0604020202020204" pitchFamily="34" charset="0"/>
                <a:cs typeface="Arial" panose="020B0604020202020204" pitchFamily="34" charset="0"/>
              </a:rPr>
              <a:t>screening</a:t>
            </a:r>
            <a:r>
              <a:rPr lang="de-DE" sz="1800" b="1" dirty="0" smtClean="0">
                <a:solidFill>
                  <a:schemeClr val="accent2"/>
                </a:solidFill>
                <a:latin typeface="Arial" panose="020B0604020202020204" pitchFamily="34" charset="0"/>
                <a:cs typeface="Arial" panose="020B0604020202020204" pitchFamily="34" charset="0"/>
              </a:rPr>
              <a:t> </a:t>
            </a:r>
            <a:r>
              <a:rPr lang="de-DE" sz="1800" b="1" dirty="0" err="1" smtClean="0">
                <a:solidFill>
                  <a:schemeClr val="accent2"/>
                </a:solidFill>
                <a:latin typeface="Arial" panose="020B0604020202020204" pitchFamily="34" charset="0"/>
                <a:cs typeface="Arial" panose="020B0604020202020204" pitchFamily="34" charset="0"/>
              </a:rPr>
              <a:t>study</a:t>
            </a:r>
            <a:r>
              <a:rPr lang="de-DE" sz="1800" b="1" dirty="0" smtClean="0">
                <a:solidFill>
                  <a:schemeClr val="accent2"/>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was </a:t>
            </a:r>
            <a:r>
              <a:rPr lang="de-DE" sz="1800" dirty="0" err="1" smtClean="0">
                <a:latin typeface="Arial" panose="020B0604020202020204" pitchFamily="34" charset="0"/>
                <a:cs typeface="Arial" panose="020B0604020202020204" pitchFamily="34" charset="0"/>
              </a:rPr>
              <a:t>performed</a:t>
            </a:r>
            <a:r>
              <a:rPr lang="de-DE" sz="1800" dirty="0" smtClean="0">
                <a:latin typeface="Arial" panose="020B0604020202020204" pitchFamily="34" charset="0"/>
                <a:cs typeface="Arial" panose="020B0604020202020204" pitchFamily="34" charset="0"/>
              </a:rPr>
              <a:t> on a </a:t>
            </a:r>
            <a:r>
              <a:rPr lang="de-DE" sz="1800" dirty="0" err="1" smtClean="0">
                <a:latin typeface="Arial" panose="020B0604020202020204" pitchFamily="34" charset="0"/>
                <a:cs typeface="Arial" panose="020B0604020202020204" pitchFamily="34" charset="0"/>
              </a:rPr>
              <a:t>generic</a:t>
            </a:r>
            <a:r>
              <a:rPr lang="de-DE" sz="1800" dirty="0" smtClean="0">
                <a:latin typeface="Arial" panose="020B0604020202020204" pitchFamily="34" charset="0"/>
                <a:cs typeface="Arial" panose="020B0604020202020204" pitchFamily="34" charset="0"/>
              </a:rPr>
              <a:t> </a:t>
            </a:r>
            <a:r>
              <a:rPr lang="de-DE" sz="1800" dirty="0" err="1" smtClean="0">
                <a:latin typeface="Arial" panose="020B0604020202020204" pitchFamily="34" charset="0"/>
                <a:cs typeface="Arial" panose="020B0604020202020204" pitchFamily="34" charset="0"/>
              </a:rPr>
              <a:t>ink</a:t>
            </a:r>
            <a:r>
              <a:rPr lang="de-DE" sz="1800" dirty="0" smtClean="0">
                <a:latin typeface="Arial" panose="020B0604020202020204" pitchFamily="34" charset="0"/>
                <a:cs typeface="Arial" panose="020B0604020202020204" pitchFamily="34" charset="0"/>
              </a:rPr>
              <a:t> </a:t>
            </a:r>
            <a:r>
              <a:rPr lang="de-DE" sz="1800" dirty="0" err="1" smtClean="0">
                <a:latin typeface="Arial" panose="020B0604020202020204" pitchFamily="34" charset="0"/>
                <a:cs typeface="Arial" panose="020B0604020202020204" pitchFamily="34" charset="0"/>
              </a:rPr>
              <a:t>formulation</a:t>
            </a:r>
            <a:r>
              <a:rPr lang="de-DE" sz="1800" dirty="0" smtClean="0">
                <a:latin typeface="Arial" panose="020B0604020202020204" pitchFamily="34" charset="0"/>
                <a:cs typeface="Arial" panose="020B0604020202020204" pitchFamily="34" charset="0"/>
              </a:rPr>
              <a:t> </a:t>
            </a:r>
            <a:r>
              <a:rPr lang="de-DE" sz="1800" dirty="0" err="1" smtClean="0">
                <a:latin typeface="Arial" panose="020B0604020202020204" pitchFamily="34" charset="0"/>
                <a:cs typeface="Arial" panose="020B0604020202020204" pitchFamily="34" charset="0"/>
              </a:rPr>
              <a:t>for</a:t>
            </a:r>
            <a:r>
              <a:rPr lang="de-DE" sz="1800" dirty="0" smtClean="0">
                <a:latin typeface="Arial" panose="020B0604020202020204" pitchFamily="34" charset="0"/>
                <a:cs typeface="Arial" panose="020B0604020202020204" pitchFamily="34" charset="0"/>
              </a:rPr>
              <a:t> high-level </a:t>
            </a:r>
            <a:r>
              <a:rPr lang="de-DE" sz="1800" dirty="0" err="1" smtClean="0">
                <a:latin typeface="Arial" panose="020B0604020202020204" pitchFamily="34" charset="0"/>
                <a:cs typeface="Arial" panose="020B0604020202020204" pitchFamily="34" charset="0"/>
              </a:rPr>
              <a:t>assessment</a:t>
            </a:r>
            <a:endParaRPr lang="en-US" sz="1800" dirty="0">
              <a:latin typeface="Arial" panose="020B0604020202020204" pitchFamily="34" charset="0"/>
              <a:cs typeface="Arial" panose="020B0604020202020204" pitchFamily="34" charset="0"/>
            </a:endParaRPr>
          </a:p>
        </p:txBody>
      </p:sp>
      <p:grpSp>
        <p:nvGrpSpPr>
          <p:cNvPr id="7" name="Gruppieren 7">
            <a:extLst>
              <a:ext uri="{FF2B5EF4-FFF2-40B4-BE49-F238E27FC236}">
                <a16:creationId xmlns:a16="http://schemas.microsoft.com/office/drawing/2014/main" id="{29665051-121B-C1E8-501B-1C8749D3F7B7}"/>
              </a:ext>
            </a:extLst>
          </p:cNvPr>
          <p:cNvGrpSpPr/>
          <p:nvPr/>
        </p:nvGrpSpPr>
        <p:grpSpPr>
          <a:xfrm>
            <a:off x="10940107" y="355363"/>
            <a:ext cx="576064" cy="480007"/>
            <a:chOff x="179512" y="65441"/>
            <a:chExt cx="576064" cy="480007"/>
          </a:xfrm>
        </p:grpSpPr>
        <p:sp>
          <p:nvSpPr>
            <p:cNvPr id="8" name="Textfeld 10">
              <a:extLst>
                <a:ext uri="{FF2B5EF4-FFF2-40B4-BE49-F238E27FC236}">
                  <a16:creationId xmlns:a16="http://schemas.microsoft.com/office/drawing/2014/main" id="{47DFAB87-B71C-22C1-5B0C-0C079C4BE907}"/>
                </a:ext>
              </a:extLst>
            </p:cNvPr>
            <p:cNvSpPr txBox="1"/>
            <p:nvPr/>
          </p:nvSpPr>
          <p:spPr>
            <a:xfrm flipH="1">
              <a:off x="709857" y="65441"/>
              <a:ext cx="457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 </a:t>
              </a:r>
            </a:p>
          </p:txBody>
        </p:sp>
        <p:pic>
          <p:nvPicPr>
            <p:cNvPr id="10" name="Grafik 11">
              <a:extLst>
                <a:ext uri="{FF2B5EF4-FFF2-40B4-BE49-F238E27FC236}">
                  <a16:creationId xmlns:a16="http://schemas.microsoft.com/office/drawing/2014/main" id="{78BDB441-E44B-1145-5373-FE6F1A605D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9512" y="108653"/>
              <a:ext cx="540000" cy="436795"/>
            </a:xfrm>
            <a:prstGeom prst="rect">
              <a:avLst/>
            </a:prstGeom>
          </p:spPr>
        </p:pic>
      </p:grpSp>
      <p:sp>
        <p:nvSpPr>
          <p:cNvPr id="12" name="Rechteck: abgerundete Ecken 8">
            <a:extLst>
              <a:ext uri="{FF2B5EF4-FFF2-40B4-BE49-F238E27FC236}">
                <a16:creationId xmlns:a16="http://schemas.microsoft.com/office/drawing/2014/main" id="{12F722B4-7287-EABE-85D0-CA3DB4A15D9F}"/>
              </a:ext>
            </a:extLst>
          </p:cNvPr>
          <p:cNvSpPr/>
          <p:nvPr/>
        </p:nvSpPr>
        <p:spPr>
          <a:xfrm>
            <a:off x="6569242" y="1411836"/>
            <a:ext cx="3779532" cy="4868603"/>
          </a:xfrm>
          <a:prstGeom prst="roundRect">
            <a:avLst>
              <a:gd name="adj" fmla="val 7674"/>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5DCF9FCD-390C-2456-F24D-4265F131A4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4553" y="226321"/>
            <a:ext cx="1705234" cy="959194"/>
          </a:xfrm>
          <a:prstGeom prst="rect">
            <a:avLst/>
          </a:prstGeom>
        </p:spPr>
      </p:pic>
      <p:grpSp>
        <p:nvGrpSpPr>
          <p:cNvPr id="13" name="Gruppieren 12"/>
          <p:cNvGrpSpPr/>
          <p:nvPr/>
        </p:nvGrpSpPr>
        <p:grpSpPr>
          <a:xfrm>
            <a:off x="6683340" y="1526577"/>
            <a:ext cx="3580633" cy="4708250"/>
            <a:chOff x="6374397" y="1313894"/>
            <a:chExt cx="3580633" cy="4708250"/>
          </a:xfrm>
        </p:grpSpPr>
        <p:pic>
          <p:nvPicPr>
            <p:cNvPr id="11" name="Grafik 7">
              <a:extLst>
                <a:ext uri="{FF2B5EF4-FFF2-40B4-BE49-F238E27FC236}">
                  <a16:creationId xmlns:a16="http://schemas.microsoft.com/office/drawing/2014/main" id="{745EE5FE-0C50-5B11-0B0C-91508FDAAC83}"/>
                </a:ext>
              </a:extLst>
            </p:cNvPr>
            <p:cNvPicPr>
              <a:picLocks noChangeAspect="1"/>
            </p:cNvPicPr>
            <p:nvPr/>
          </p:nvPicPr>
          <p:blipFill>
            <a:blip r:embed="rId6"/>
            <a:stretch>
              <a:fillRect/>
            </a:stretch>
          </p:blipFill>
          <p:spPr>
            <a:xfrm>
              <a:off x="6374397" y="1313894"/>
              <a:ext cx="3580633" cy="4604098"/>
            </a:xfrm>
            <a:prstGeom prst="rect">
              <a:avLst/>
            </a:prstGeom>
          </p:spPr>
        </p:pic>
        <p:pic>
          <p:nvPicPr>
            <p:cNvPr id="9" name="Grafik 8"/>
            <p:cNvPicPr>
              <a:picLocks noChangeAspect="1"/>
            </p:cNvPicPr>
            <p:nvPr/>
          </p:nvPicPr>
          <p:blipFill>
            <a:blip r:embed="rId7"/>
            <a:stretch>
              <a:fillRect/>
            </a:stretch>
          </p:blipFill>
          <p:spPr>
            <a:xfrm>
              <a:off x="6592135" y="1606934"/>
              <a:ext cx="3145156" cy="4415210"/>
            </a:xfrm>
            <a:prstGeom prst="rect">
              <a:avLst/>
            </a:prstGeom>
          </p:spPr>
        </p:pic>
      </p:grpSp>
    </p:spTree>
    <p:extLst>
      <p:ext uri="{BB962C8B-B14F-4D97-AF65-F5344CB8AC3E}">
        <p14:creationId xmlns:p14="http://schemas.microsoft.com/office/powerpoint/2010/main" val="3580088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F3F82-C051-43D4-B479-CE2CB7741A1E}"/>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C3A31D9-5818-F283-4B32-97F1D3500467}"/>
              </a:ext>
            </a:extLst>
          </p:cNvPr>
          <p:cNvPicPr>
            <a:picLocks noChangeAspect="1"/>
          </p:cNvPicPr>
          <p:nvPr/>
        </p:nvPicPr>
        <p:blipFill>
          <a:blip r:embed="rId3"/>
          <a:stretch>
            <a:fillRect/>
          </a:stretch>
        </p:blipFill>
        <p:spPr>
          <a:xfrm>
            <a:off x="206057" y="6176963"/>
            <a:ext cx="2048031" cy="526152"/>
          </a:xfrm>
          <a:prstGeom prst="rect">
            <a:avLst/>
          </a:prstGeom>
        </p:spPr>
      </p:pic>
      <p:sp>
        <p:nvSpPr>
          <p:cNvPr id="2" name="Title 1">
            <a:extLst>
              <a:ext uri="{FF2B5EF4-FFF2-40B4-BE49-F238E27FC236}">
                <a16:creationId xmlns:a16="http://schemas.microsoft.com/office/drawing/2014/main" id="{834381C9-ACAC-E798-F0AB-6B421FC4498A}"/>
              </a:ext>
            </a:extLst>
          </p:cNvPr>
          <p:cNvSpPr>
            <a:spLocks noGrp="1"/>
          </p:cNvSpPr>
          <p:nvPr>
            <p:ph type="title"/>
          </p:nvPr>
        </p:nvSpPr>
        <p:spPr>
          <a:xfrm>
            <a:off x="675829" y="166630"/>
            <a:ext cx="10515600" cy="1018885"/>
          </a:xfrm>
        </p:spPr>
        <p:txBody>
          <a:bodyPr>
            <a:normAutofit/>
          </a:bodyPr>
          <a:lstStyle/>
          <a:p>
            <a:r>
              <a:rPr lang="en-US" sz="2800" b="1" dirty="0">
                <a:latin typeface="Arial" panose="020B0604020202020204" pitchFamily="34" charset="0"/>
                <a:cs typeface="Arial" panose="020B0604020202020204" pitchFamily="34" charset="0"/>
              </a:rPr>
              <a:t>Wider considerations – Working downstream to reduce emissions</a:t>
            </a:r>
            <a:endParaRPr lang="en-GB"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2580CB-451C-AD6D-97DA-5FFD5FC32DEB}"/>
              </a:ext>
            </a:extLst>
          </p:cNvPr>
          <p:cNvSpPr>
            <a:spLocks noGrp="1"/>
          </p:cNvSpPr>
          <p:nvPr>
            <p:ph sz="half" idx="1"/>
          </p:nvPr>
        </p:nvSpPr>
        <p:spPr>
          <a:xfrm>
            <a:off x="675829" y="1244426"/>
            <a:ext cx="10989179" cy="4482691"/>
          </a:xfrm>
        </p:spPr>
        <p:txBody>
          <a:bodyPr>
            <a:normAutofit fontScale="25000" lnSpcReduction="20000"/>
          </a:bodyPr>
          <a:lstStyle/>
          <a:p>
            <a:pPr algn="l">
              <a:lnSpc>
                <a:spcPct val="120000"/>
              </a:lnSpc>
            </a:pPr>
            <a:r>
              <a:rPr lang="en-AU" sz="7000" dirty="0">
                <a:latin typeface="Arial" panose="020B0604020202020204" pitchFamily="34" charset="0"/>
                <a:cs typeface="Arial" panose="020B0604020202020204" pitchFamily="34" charset="0"/>
              </a:rPr>
              <a:t>It is important to understand the </a:t>
            </a:r>
            <a:r>
              <a:rPr lang="en-AU" sz="7000" b="1" dirty="0">
                <a:solidFill>
                  <a:schemeClr val="accent2"/>
                </a:solidFill>
                <a:latin typeface="Arial" panose="020B0604020202020204" pitchFamily="34" charset="0"/>
                <a:cs typeface="Arial" panose="020B0604020202020204" pitchFamily="34" charset="0"/>
              </a:rPr>
              <a:t>various impacts </a:t>
            </a:r>
            <a:r>
              <a:rPr lang="en-AU" sz="7000" dirty="0">
                <a:latin typeface="Arial" panose="020B0604020202020204" pitchFamily="34" charset="0"/>
                <a:cs typeface="Arial" panose="020B0604020202020204" pitchFamily="34" charset="0"/>
              </a:rPr>
              <a:t>of the different steps in your supply chain and manufacturing process. </a:t>
            </a:r>
          </a:p>
          <a:p>
            <a:pPr algn="l">
              <a:lnSpc>
                <a:spcPct val="120000"/>
              </a:lnSpc>
            </a:pPr>
            <a:r>
              <a:rPr lang="en-AU" sz="7000" dirty="0">
                <a:latin typeface="Arial" panose="020B0604020202020204" pitchFamily="34" charset="0"/>
                <a:cs typeface="Arial" panose="020B0604020202020204" pitchFamily="34" charset="0"/>
              </a:rPr>
              <a:t>By understanding the hotspots of your own process, you can </a:t>
            </a:r>
            <a:r>
              <a:rPr lang="en-AU" sz="7000" b="1" dirty="0">
                <a:solidFill>
                  <a:schemeClr val="accent2"/>
                </a:solidFill>
                <a:latin typeface="Arial" panose="020B0604020202020204" pitchFamily="34" charset="0"/>
                <a:cs typeface="Arial" panose="020B0604020202020204" pitchFamily="34" charset="0"/>
              </a:rPr>
              <a:t>create specific actions </a:t>
            </a:r>
            <a:r>
              <a:rPr lang="en-AU" sz="7000" dirty="0">
                <a:latin typeface="Arial" panose="020B0604020202020204" pitchFamily="34" charset="0"/>
                <a:cs typeface="Arial" panose="020B0604020202020204" pitchFamily="34" charset="0"/>
              </a:rPr>
              <a:t>or implement changes that results in greater reductions.</a:t>
            </a:r>
          </a:p>
          <a:p>
            <a:pPr algn="l">
              <a:lnSpc>
                <a:spcPct val="120000"/>
              </a:lnSpc>
            </a:pPr>
            <a:r>
              <a:rPr lang="en-AU" sz="7000" dirty="0">
                <a:latin typeface="Arial" panose="020B0604020202020204" pitchFamily="34" charset="0"/>
                <a:cs typeface="Arial" panose="020B0604020202020204" pitchFamily="34" charset="0"/>
              </a:rPr>
              <a:t>For a typical ink (~ 2% of total emissions in final printed product), </a:t>
            </a:r>
            <a:r>
              <a:rPr lang="en-AU" sz="7000" b="1" dirty="0">
                <a:solidFill>
                  <a:schemeClr val="accent2"/>
                </a:solidFill>
                <a:latin typeface="Arial" panose="020B0604020202020204" pitchFamily="34" charset="0"/>
                <a:cs typeface="Arial" panose="020B0604020202020204" pitchFamily="34" charset="0"/>
              </a:rPr>
              <a:t>raw materials </a:t>
            </a:r>
            <a:r>
              <a:rPr lang="en-AU" sz="7000" dirty="0">
                <a:latin typeface="Arial" panose="020B0604020202020204" pitchFamily="34" charset="0"/>
                <a:cs typeface="Arial" panose="020B0604020202020204" pitchFamily="34" charset="0"/>
              </a:rPr>
              <a:t>(approx. 85%) and </a:t>
            </a:r>
            <a:r>
              <a:rPr lang="en-AU" sz="7000" b="1" dirty="0">
                <a:solidFill>
                  <a:schemeClr val="accent2"/>
                </a:solidFill>
                <a:latin typeface="Arial" panose="020B0604020202020204" pitchFamily="34" charset="0"/>
                <a:cs typeface="Arial" panose="020B0604020202020204" pitchFamily="34" charset="0"/>
              </a:rPr>
              <a:t>manufacturing</a:t>
            </a:r>
            <a:r>
              <a:rPr lang="en-AU" sz="7000" dirty="0">
                <a:latin typeface="Arial" panose="020B0604020202020204" pitchFamily="34" charset="0"/>
                <a:cs typeface="Arial" panose="020B0604020202020204" pitchFamily="34" charset="0"/>
              </a:rPr>
              <a:t> (approx. 15%) are the two highest contributing factors to focus on, if you want to reduce your emissions.</a:t>
            </a:r>
          </a:p>
          <a:p>
            <a:pPr algn="l">
              <a:lnSpc>
                <a:spcPct val="120000"/>
              </a:lnSpc>
            </a:pPr>
            <a:r>
              <a:rPr lang="en-GB" sz="7000" dirty="0">
                <a:latin typeface="Arial" panose="020B0604020202020204" pitchFamily="34" charset="0"/>
                <a:cs typeface="Arial" panose="020B0604020202020204" pitchFamily="34" charset="0"/>
              </a:rPr>
              <a:t>Ink manufacturers are working to reduce the carbon footprint of their products. We take a holistic approach to reducing environmental </a:t>
            </a:r>
            <a:r>
              <a:rPr lang="en-GB" sz="7000" dirty="0" smtClean="0">
                <a:latin typeface="Arial" panose="020B0604020202020204" pitchFamily="34" charset="0"/>
                <a:cs typeface="Arial" panose="020B0604020202020204" pitchFamily="34" charset="0"/>
              </a:rPr>
              <a:t>impact.</a:t>
            </a:r>
            <a:endParaRPr lang="en-GB" sz="7000" dirty="0">
              <a:latin typeface="Arial" panose="020B0604020202020204" pitchFamily="34" charset="0"/>
              <a:cs typeface="Arial" panose="020B0604020202020204" pitchFamily="34" charset="0"/>
            </a:endParaRPr>
          </a:p>
          <a:p>
            <a:pPr>
              <a:lnSpc>
                <a:spcPct val="120000"/>
              </a:lnSpc>
            </a:pPr>
            <a:r>
              <a:rPr lang="en-GB" sz="7000" dirty="0">
                <a:latin typeface="Arial" panose="020B0604020202020204" pitchFamily="34" charset="0"/>
                <a:cs typeface="Arial" panose="020B0604020202020204" pitchFamily="34" charset="0"/>
              </a:rPr>
              <a:t>Ink manufacturers are working with raw material suppliers to reduce these emissions.  As we work with supplier, we are trying to understand the wider environmental impacts of alternative products such as impacts on biodiversity and land use change.</a:t>
            </a:r>
          </a:p>
          <a:p>
            <a:r>
              <a:rPr lang="en-US" sz="7000" dirty="0">
                <a:latin typeface="Arial" panose="020B0604020202020204" pitchFamily="34" charset="0"/>
                <a:cs typeface="Arial" panose="020B0604020202020204" pitchFamily="34" charset="0"/>
              </a:rPr>
              <a:t>We also want </a:t>
            </a:r>
            <a:r>
              <a:rPr lang="en-US" sz="7000" dirty="0" smtClean="0">
                <a:latin typeface="Arial" panose="020B0604020202020204" pitchFamily="34" charset="0"/>
                <a:cs typeface="Arial" panose="020B0604020202020204" pitchFamily="34" charset="0"/>
              </a:rPr>
              <a:t>to work </a:t>
            </a:r>
            <a:r>
              <a:rPr lang="en-US" sz="7000" dirty="0">
                <a:latin typeface="Arial" panose="020B0604020202020204" pitchFamily="34" charset="0"/>
                <a:cs typeface="Arial" panose="020B0604020202020204" pitchFamily="34" charset="0"/>
              </a:rPr>
              <a:t>with customers to take an LCA approach </a:t>
            </a:r>
            <a:r>
              <a:rPr lang="en-US" sz="7000" dirty="0" smtClean="0">
                <a:latin typeface="Arial" panose="020B0604020202020204" pitchFamily="34" charset="0"/>
                <a:cs typeface="Arial" panose="020B0604020202020204" pitchFamily="34" charset="0"/>
              </a:rPr>
              <a:t>– to </a:t>
            </a:r>
            <a:r>
              <a:rPr lang="en-US" sz="7000" dirty="0">
                <a:latin typeface="Arial" panose="020B0604020202020204" pitchFamily="34" charset="0"/>
                <a:cs typeface="Arial" panose="020B0604020202020204" pitchFamily="34" charset="0"/>
              </a:rPr>
              <a:t>understand the downstream impact</a:t>
            </a:r>
          </a:p>
          <a:p>
            <a:pPr lvl="1">
              <a:buFont typeface="Wingdings" panose="05000000000000000000" pitchFamily="2" charset="2"/>
              <a:buChar char="Ø"/>
            </a:pPr>
            <a:r>
              <a:rPr lang="en-US" sz="7000" dirty="0">
                <a:latin typeface="Arial" panose="020B0604020202020204" pitchFamily="34" charset="0"/>
                <a:cs typeface="Arial" panose="020B0604020202020204" pitchFamily="34" charset="0"/>
              </a:rPr>
              <a:t>How much energy is used in printing and drying inks? </a:t>
            </a:r>
          </a:p>
          <a:p>
            <a:pPr lvl="1">
              <a:buFont typeface="Wingdings" panose="05000000000000000000" pitchFamily="2" charset="2"/>
              <a:buChar char="Ø"/>
            </a:pPr>
            <a:r>
              <a:rPr lang="en-US" sz="7000" dirty="0">
                <a:latin typeface="Arial" panose="020B0604020202020204" pitchFamily="34" charset="0"/>
                <a:cs typeface="Arial" panose="020B0604020202020204" pitchFamily="34" charset="0"/>
              </a:rPr>
              <a:t>How can ink facilitate and contribute to the recover of packaging substrates? </a:t>
            </a:r>
          </a:p>
          <a:p>
            <a:pPr marL="0" indent="0" algn="ctr">
              <a:buNone/>
            </a:pPr>
            <a:r>
              <a:rPr lang="en-GB" sz="7000" b="1" dirty="0">
                <a:solidFill>
                  <a:schemeClr val="accent2"/>
                </a:solidFill>
                <a:latin typeface="Arial" panose="020B0604020202020204" pitchFamily="34" charset="0"/>
                <a:cs typeface="Arial" panose="020B0604020202020204" pitchFamily="34" charset="0"/>
              </a:rPr>
              <a:t>We must work collaboratively to address these shared objectives</a:t>
            </a:r>
            <a:r>
              <a:rPr lang="en-GB" sz="7000" b="1" dirty="0">
                <a:latin typeface="Arial" panose="020B0604020202020204" pitchFamily="34" charset="0"/>
                <a:cs typeface="Arial" panose="020B0604020202020204" pitchFamily="34" charset="0"/>
              </a:rPr>
              <a:t>. </a:t>
            </a:r>
          </a:p>
          <a:p>
            <a:endParaRPr lang="en-US" sz="2000" dirty="0"/>
          </a:p>
          <a:p>
            <a:pPr marL="285750" indent="-285750">
              <a:buFont typeface="Wingdings" panose="05000000000000000000" pitchFamily="2" charset="2"/>
              <a:buChar char="v"/>
            </a:pPr>
            <a:endParaRPr lang="en-GB" sz="2000" dirty="0"/>
          </a:p>
          <a:p>
            <a:pPr marL="285750" indent="-285750" algn="l">
              <a:buFont typeface="Wingdings" panose="05000000000000000000" pitchFamily="2" charset="2"/>
              <a:buChar char="v"/>
            </a:pPr>
            <a:endParaRPr lang="en-AU" sz="2000" dirty="0"/>
          </a:p>
          <a:p>
            <a:pPr marL="285750" indent="-285750" algn="l">
              <a:buFont typeface="Wingdings" panose="05000000000000000000" pitchFamily="2" charset="2"/>
              <a:buChar char="v"/>
            </a:pPr>
            <a:endParaRPr lang="en-AU" sz="2000" dirty="0"/>
          </a:p>
          <a:p>
            <a:pPr marL="285750" indent="-285750" algn="l">
              <a:buFont typeface="Wingdings" panose="05000000000000000000" pitchFamily="2" charset="2"/>
              <a:buChar char="v"/>
            </a:pPr>
            <a:endParaRPr lang="en-AU" sz="2000" dirty="0"/>
          </a:p>
          <a:p>
            <a:pPr marL="285750" indent="-285750" algn="l">
              <a:buFont typeface="Wingdings" panose="05000000000000000000" pitchFamily="2" charset="2"/>
              <a:buChar char="v"/>
            </a:pPr>
            <a:endParaRPr lang="en-AU" sz="2000" dirty="0"/>
          </a:p>
          <a:p>
            <a:pPr marL="0" indent="0">
              <a:buNone/>
            </a:pPr>
            <a:endParaRPr lang="en-US" sz="2000" dirty="0">
              <a:latin typeface="Arial" panose="020B0604020202020204" pitchFamily="34" charset="0"/>
              <a:cs typeface="Arial" panose="020B0604020202020204" pitchFamily="34" charset="0"/>
            </a:endParaRPr>
          </a:p>
        </p:txBody>
      </p:sp>
      <p:grpSp>
        <p:nvGrpSpPr>
          <p:cNvPr id="7" name="Gruppieren 7">
            <a:extLst>
              <a:ext uri="{FF2B5EF4-FFF2-40B4-BE49-F238E27FC236}">
                <a16:creationId xmlns:a16="http://schemas.microsoft.com/office/drawing/2014/main" id="{29665051-121B-C1E8-501B-1C8749D3F7B7}"/>
              </a:ext>
            </a:extLst>
          </p:cNvPr>
          <p:cNvGrpSpPr/>
          <p:nvPr/>
        </p:nvGrpSpPr>
        <p:grpSpPr>
          <a:xfrm>
            <a:off x="10940107" y="355363"/>
            <a:ext cx="576064" cy="480007"/>
            <a:chOff x="179512" y="65441"/>
            <a:chExt cx="576064" cy="480007"/>
          </a:xfrm>
        </p:grpSpPr>
        <p:sp>
          <p:nvSpPr>
            <p:cNvPr id="8" name="Textfeld 10">
              <a:extLst>
                <a:ext uri="{FF2B5EF4-FFF2-40B4-BE49-F238E27FC236}">
                  <a16:creationId xmlns:a16="http://schemas.microsoft.com/office/drawing/2014/main" id="{47DFAB87-B71C-22C1-5B0C-0C079C4BE907}"/>
                </a:ext>
              </a:extLst>
            </p:cNvPr>
            <p:cNvSpPr txBox="1"/>
            <p:nvPr/>
          </p:nvSpPr>
          <p:spPr>
            <a:xfrm flipH="1">
              <a:off x="709857" y="65441"/>
              <a:ext cx="457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 </a:t>
              </a:r>
            </a:p>
          </p:txBody>
        </p:sp>
        <p:pic>
          <p:nvPicPr>
            <p:cNvPr id="10" name="Grafik 11">
              <a:extLst>
                <a:ext uri="{FF2B5EF4-FFF2-40B4-BE49-F238E27FC236}">
                  <a16:creationId xmlns:a16="http://schemas.microsoft.com/office/drawing/2014/main" id="{78BDB441-E44B-1145-5373-FE6F1A605D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9512" y="108653"/>
              <a:ext cx="540000" cy="436795"/>
            </a:xfrm>
            <a:prstGeom prst="rect">
              <a:avLst/>
            </a:prstGeom>
          </p:spPr>
        </p:pic>
      </p:grpSp>
      <p:pic>
        <p:nvPicPr>
          <p:cNvPr id="6" name="Grafik 5">
            <a:extLst>
              <a:ext uri="{FF2B5EF4-FFF2-40B4-BE49-F238E27FC236}">
                <a16:creationId xmlns:a16="http://schemas.microsoft.com/office/drawing/2014/main" id="{0094E6B2-3D8E-F28A-5727-E5B0CB4F8A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4553" y="226321"/>
            <a:ext cx="1705234" cy="959194"/>
          </a:xfrm>
          <a:prstGeom prst="rect">
            <a:avLst/>
          </a:prstGeom>
        </p:spPr>
      </p:pic>
    </p:spTree>
    <p:extLst>
      <p:ext uri="{BB962C8B-B14F-4D97-AF65-F5344CB8AC3E}">
        <p14:creationId xmlns:p14="http://schemas.microsoft.com/office/powerpoint/2010/main" val="2458185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F3F82-C051-43D4-B479-CE2CB7741A1E}"/>
              </a:ext>
            </a:extLst>
          </p:cNvPr>
          <p:cNvPicPr>
            <a:picLocks noChangeAspect="1"/>
          </p:cNvPicPr>
          <p:nvPr/>
        </p:nvPicPr>
        <p:blipFill>
          <a:blip r:embed="rId2"/>
          <a:stretch>
            <a:fillRect/>
          </a:stretch>
        </p:blipFill>
        <p:spPr>
          <a:xfrm>
            <a:off x="0" y="11831"/>
            <a:ext cx="12192000" cy="6858000"/>
          </a:xfrm>
          <a:prstGeom prst="rect">
            <a:avLst/>
          </a:prstGeom>
        </p:spPr>
      </p:pic>
      <p:sp>
        <p:nvSpPr>
          <p:cNvPr id="6" name="Title 5">
            <a:extLst>
              <a:ext uri="{FF2B5EF4-FFF2-40B4-BE49-F238E27FC236}">
                <a16:creationId xmlns:a16="http://schemas.microsoft.com/office/drawing/2014/main" id="{0EB83272-C454-9BCF-D329-4BEFE494C66F}"/>
              </a:ext>
            </a:extLst>
          </p:cNvPr>
          <p:cNvSpPr>
            <a:spLocks noGrp="1"/>
          </p:cNvSpPr>
          <p:nvPr>
            <p:ph type="title"/>
          </p:nvPr>
        </p:nvSpPr>
        <p:spPr>
          <a:xfrm>
            <a:off x="575973" y="317512"/>
            <a:ext cx="10515600" cy="1325563"/>
          </a:xfrm>
        </p:spPr>
        <p:txBody>
          <a:bodyPr>
            <a:normAutofit/>
          </a:bodyPr>
          <a:lstStyle/>
          <a:p>
            <a:r>
              <a:rPr lang="en-US" sz="2800" b="1" dirty="0">
                <a:latin typeface="Arial" panose="020B0604020202020204" pitchFamily="34" charset="0"/>
                <a:cs typeface="Arial" panose="020B0604020202020204" pitchFamily="34" charset="0"/>
              </a:rPr>
              <a:t>Sustainability is no absolute term but has always to be considered in various impact categories</a:t>
            </a:r>
            <a:endParaRPr lang="en-GB" sz="28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E228A51-1281-1BEC-7AD8-E278E219D95D}"/>
              </a:ext>
            </a:extLst>
          </p:cNvPr>
          <p:cNvPicPr>
            <a:picLocks noChangeAspect="1"/>
          </p:cNvPicPr>
          <p:nvPr/>
        </p:nvPicPr>
        <p:blipFill>
          <a:blip r:embed="rId3"/>
          <a:stretch>
            <a:fillRect/>
          </a:stretch>
        </p:blipFill>
        <p:spPr>
          <a:xfrm>
            <a:off x="206057" y="6176963"/>
            <a:ext cx="2048031" cy="526152"/>
          </a:xfrm>
          <a:prstGeom prst="rect">
            <a:avLst/>
          </a:prstGeom>
        </p:spPr>
      </p:pic>
      <p:pic>
        <p:nvPicPr>
          <p:cNvPr id="7" name="Grafik 6">
            <a:extLst>
              <a:ext uri="{FF2B5EF4-FFF2-40B4-BE49-F238E27FC236}">
                <a16:creationId xmlns:a16="http://schemas.microsoft.com/office/drawing/2014/main" id="{C88DE873-2005-92BB-9148-33646E8C66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4553" y="226321"/>
            <a:ext cx="1705234" cy="959194"/>
          </a:xfrm>
          <a:prstGeom prst="rect">
            <a:avLst/>
          </a:prstGeom>
        </p:spPr>
      </p:pic>
      <p:pic>
        <p:nvPicPr>
          <p:cNvPr id="8" name="Picture 4" descr="Die planetaren Belastbarkeitsgrenzen: Diese Grafik zeigt das Konzept der planetaren Belastbarkeitsgrenzen an. Für die Erde sind neun ökologische Bereiche definiert, bei denen ein Überschreiten der Grenzen Folgen für die Menschen hätten. Werden diese Belastbarkeitsgrenzen überschritten, erhöht sich das Risiko großräumiger, abrupter oder irreversibler Umweltveränderungen (&quot;Kipp-Punkte&quot;) und die Widerstandsfähigkeit unseres Planeten, seine Stabilität, wird gefährdet.   Die neun planetaren Grenzen sind: Klimawandel; Überladung mit neuartigen Substanzen; Abbau der Ozonschicht in der Stratosphäre; Aerosolbelastung der Atmosphäre; Versauerung der Ozeane; Störung der biogeochemischen Kreisläufe; Veränderung in Süßwassersystemen; Veränderung der Landnutzung und Veränderung in der Integrität der Biosphäre. Abbildung: Die neun planetaren Grenzen.  2009: 7 Grenzen bewertet, davon 3 überschritten. 2015: 7 Grenzen bewertet, davon 4 überschritten. 2023: 9 Grenzen bewertet, davon 6 überschrit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244" y="1451974"/>
            <a:ext cx="10163820" cy="4616068"/>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3859809" y="6431726"/>
            <a:ext cx="6096000" cy="338554"/>
          </a:xfrm>
          <a:prstGeom prst="rect">
            <a:avLst/>
          </a:prstGeom>
        </p:spPr>
        <p:txBody>
          <a:bodyPr>
            <a:spAutoFit/>
          </a:bodyPr>
          <a:lstStyle/>
          <a:p>
            <a:r>
              <a:rPr lang="de-DE" sz="800" dirty="0">
                <a:latin typeface="Arial" panose="020B0604020202020204" pitchFamily="34" charset="0"/>
                <a:cs typeface="Arial" panose="020B0604020202020204" pitchFamily="34" charset="0"/>
              </a:rPr>
              <a:t>https://</a:t>
            </a:r>
            <a:r>
              <a:rPr lang="de-DE" sz="800" dirty="0" smtClean="0">
                <a:latin typeface="Arial" panose="020B0604020202020204" pitchFamily="34" charset="0"/>
                <a:cs typeface="Arial" panose="020B0604020202020204" pitchFamily="34" charset="0"/>
              </a:rPr>
              <a:t>www.bmuv.de/themen/nachhaltigkeit/integriertes-umweltprogramm-2030/planetare-belastbarkeitsgrenzen </a:t>
            </a:r>
            <a:r>
              <a:rPr lang="de-DE" sz="800" dirty="0" err="1" smtClean="0">
                <a:latin typeface="Arial" panose="020B0604020202020204" pitchFamily="34" charset="0"/>
                <a:cs typeface="Arial" panose="020B0604020202020204" pitchFamily="34" charset="0"/>
              </a:rPr>
              <a:t>Based</a:t>
            </a:r>
            <a:r>
              <a:rPr lang="de-DE" sz="800" dirty="0" smtClean="0">
                <a:latin typeface="Arial" panose="020B0604020202020204" pitchFamily="34" charset="0"/>
                <a:cs typeface="Arial" panose="020B0604020202020204" pitchFamily="34" charset="0"/>
              </a:rPr>
              <a:t> </a:t>
            </a:r>
            <a:r>
              <a:rPr lang="de-DE" sz="800" dirty="0">
                <a:latin typeface="Arial" panose="020B0604020202020204" pitchFamily="34" charset="0"/>
                <a:cs typeface="Arial" panose="020B0604020202020204" pitchFamily="34" charset="0"/>
              </a:rPr>
              <a:t>on Richardson et al. 2023, Steffen et al. 2015, </a:t>
            </a:r>
            <a:r>
              <a:rPr lang="de-DE" sz="800" dirty="0" err="1">
                <a:latin typeface="Arial" panose="020B0604020202020204" pitchFamily="34" charset="0"/>
                <a:cs typeface="Arial" panose="020B0604020202020204" pitchFamily="34" charset="0"/>
              </a:rPr>
              <a:t>and</a:t>
            </a:r>
            <a:r>
              <a:rPr lang="de-DE" sz="800" dirty="0">
                <a:latin typeface="Arial" panose="020B0604020202020204" pitchFamily="34" charset="0"/>
                <a:cs typeface="Arial" panose="020B0604020202020204" pitchFamily="34" charset="0"/>
              </a:rPr>
              <a:t> Rockström et al. </a:t>
            </a:r>
            <a:r>
              <a:rPr lang="de-DE" sz="800" dirty="0" smtClean="0">
                <a:latin typeface="Arial" panose="020B0604020202020204" pitchFamily="34" charset="0"/>
                <a:cs typeface="Arial" panose="020B0604020202020204" pitchFamily="34" charset="0"/>
              </a:rPr>
              <a:t>2009.</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944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F3F82-C051-43D4-B479-CE2CB7741A1E}"/>
              </a:ext>
            </a:extLst>
          </p:cNvPr>
          <p:cNvPicPr>
            <a:picLocks noChangeAspect="1"/>
          </p:cNvPicPr>
          <p:nvPr/>
        </p:nvPicPr>
        <p:blipFill>
          <a:blip r:embed="rId2"/>
          <a:stretch>
            <a:fillRect/>
          </a:stretch>
        </p:blipFill>
        <p:spPr>
          <a:xfrm>
            <a:off x="0" y="-102592"/>
            <a:ext cx="12192000" cy="6858000"/>
          </a:xfrm>
          <a:prstGeom prst="rect">
            <a:avLst/>
          </a:prstGeom>
        </p:spPr>
      </p:pic>
      <p:pic>
        <p:nvPicPr>
          <p:cNvPr id="5" name="Picture 4">
            <a:extLst>
              <a:ext uri="{FF2B5EF4-FFF2-40B4-BE49-F238E27FC236}">
                <a16:creationId xmlns:a16="http://schemas.microsoft.com/office/drawing/2014/main" id="{9C3A31D9-5818-F283-4B32-97F1D3500467}"/>
              </a:ext>
            </a:extLst>
          </p:cNvPr>
          <p:cNvPicPr>
            <a:picLocks noChangeAspect="1"/>
          </p:cNvPicPr>
          <p:nvPr/>
        </p:nvPicPr>
        <p:blipFill>
          <a:blip r:embed="rId3"/>
          <a:stretch>
            <a:fillRect/>
          </a:stretch>
        </p:blipFill>
        <p:spPr>
          <a:xfrm>
            <a:off x="206057" y="6176963"/>
            <a:ext cx="2048031" cy="526152"/>
          </a:xfrm>
          <a:prstGeom prst="rect">
            <a:avLst/>
          </a:prstGeom>
        </p:spPr>
      </p:pic>
      <p:sp>
        <p:nvSpPr>
          <p:cNvPr id="2" name="Title 1">
            <a:extLst>
              <a:ext uri="{FF2B5EF4-FFF2-40B4-BE49-F238E27FC236}">
                <a16:creationId xmlns:a16="http://schemas.microsoft.com/office/drawing/2014/main" id="{834381C9-ACAC-E798-F0AB-6B421FC4498A}"/>
              </a:ext>
            </a:extLst>
          </p:cNvPr>
          <p:cNvSpPr>
            <a:spLocks noGrp="1"/>
          </p:cNvSpPr>
          <p:nvPr>
            <p:ph type="title"/>
          </p:nvPr>
        </p:nvSpPr>
        <p:spPr>
          <a:xfrm>
            <a:off x="838200" y="365125"/>
            <a:ext cx="9331712" cy="1325563"/>
          </a:xfrm>
        </p:spPr>
        <p:txBody>
          <a:bodyPr>
            <a:normAutofit/>
          </a:bodyPr>
          <a:lstStyle/>
          <a:p>
            <a:pPr marL="0" indent="0"/>
            <a:r>
              <a:rPr lang="en-US" sz="2800" b="1" dirty="0">
                <a:latin typeface="Arial" panose="020B0604020202020204" pitchFamily="34" charset="0"/>
                <a:cs typeface="Arial" panose="020B0604020202020204" pitchFamily="34" charset="0"/>
              </a:rPr>
              <a:t>Life Cycle Assessment (LCA) is a systematic approach </a:t>
            </a:r>
            <a:r>
              <a:rPr lang="en-US" sz="2800" b="1" dirty="0" smtClean="0">
                <a:latin typeface="Arial" panose="020B0604020202020204" pitchFamily="34" charset="0"/>
                <a:cs typeface="Arial" panose="020B0604020202020204" pitchFamily="34" charset="0"/>
              </a:rPr>
              <a:t>over all the stages of the product life </a:t>
            </a:r>
            <a:r>
              <a:rPr lang="en-US" sz="2800" b="1" dirty="0">
                <a:latin typeface="Arial" panose="020B0604020202020204" pitchFamily="34" charset="0"/>
                <a:cs typeface="Arial" panose="020B0604020202020204" pitchFamily="34" charset="0"/>
              </a:rPr>
              <a:t>cycle</a:t>
            </a:r>
          </a:p>
        </p:txBody>
      </p:sp>
      <p:sp>
        <p:nvSpPr>
          <p:cNvPr id="3" name="Content Placeholder 2">
            <a:extLst>
              <a:ext uri="{FF2B5EF4-FFF2-40B4-BE49-F238E27FC236}">
                <a16:creationId xmlns:a16="http://schemas.microsoft.com/office/drawing/2014/main" id="{692580CB-451C-AD6D-97DA-5FFD5FC32DEB}"/>
              </a:ext>
            </a:extLst>
          </p:cNvPr>
          <p:cNvSpPr>
            <a:spLocks noGrp="1"/>
          </p:cNvSpPr>
          <p:nvPr>
            <p:ph sz="half" idx="1"/>
          </p:nvPr>
        </p:nvSpPr>
        <p:spPr>
          <a:xfrm>
            <a:off x="757910" y="1886785"/>
            <a:ext cx="10989179" cy="4123461"/>
          </a:xfrm>
        </p:spPr>
        <p:txBody>
          <a:bodyPr>
            <a:normAutofit fontScale="92500" lnSpcReduction="20000"/>
          </a:bodyPr>
          <a:lstStyle/>
          <a:p>
            <a:pPr>
              <a:lnSpc>
                <a:spcPct val="120000"/>
              </a:lnSpc>
            </a:pPr>
            <a:r>
              <a:rPr lang="en-US" sz="2600" dirty="0" smtClean="0">
                <a:latin typeface="Arial" panose="020B0604020202020204" pitchFamily="34" charset="0"/>
                <a:cs typeface="Arial" panose="020B0604020202020204" pitchFamily="34" charset="0"/>
              </a:rPr>
              <a:t>by </a:t>
            </a:r>
            <a:r>
              <a:rPr lang="en-US" sz="2600" b="1" dirty="0" smtClean="0">
                <a:solidFill>
                  <a:schemeClr val="accent2"/>
                </a:solidFill>
                <a:latin typeface="Arial" panose="020B0604020202020204" pitchFamily="34" charset="0"/>
                <a:cs typeface="Arial" panose="020B0604020202020204" pitchFamily="34" charset="0"/>
              </a:rPr>
              <a:t>addition and evaluation </a:t>
            </a:r>
            <a:r>
              <a:rPr lang="en-US" sz="2600" dirty="0" smtClean="0">
                <a:latin typeface="Arial" panose="020B0604020202020204" pitchFamily="34" charset="0"/>
                <a:cs typeface="Arial" panose="020B0604020202020204" pitchFamily="34" charset="0"/>
              </a:rPr>
              <a:t>of different impact factor over the life cycle </a:t>
            </a:r>
          </a:p>
          <a:p>
            <a:pPr>
              <a:lnSpc>
                <a:spcPct val="120000"/>
              </a:lnSpc>
              <a:buClr>
                <a:schemeClr val="tx1"/>
              </a:buClr>
            </a:pPr>
            <a:r>
              <a:rPr lang="en-US" sz="2600" b="1" dirty="0" smtClean="0">
                <a:solidFill>
                  <a:schemeClr val="accent2"/>
                </a:solidFill>
                <a:latin typeface="Arial" panose="020B0604020202020204" pitchFamily="34" charset="0"/>
                <a:cs typeface="Arial" panose="020B0604020202020204" pitchFamily="34" charset="0"/>
              </a:rPr>
              <a:t>high-quality </a:t>
            </a:r>
            <a:r>
              <a:rPr lang="en-US" sz="2600" b="1" dirty="0">
                <a:solidFill>
                  <a:schemeClr val="accent2"/>
                </a:solidFill>
                <a:latin typeface="Arial" panose="020B0604020202020204" pitchFamily="34" charset="0"/>
                <a:cs typeface="Arial" panose="020B0604020202020204" pitchFamily="34" charset="0"/>
              </a:rPr>
              <a:t>data</a:t>
            </a:r>
            <a:r>
              <a:rPr lang="en-US" sz="2600" dirty="0">
                <a:latin typeface="Arial" panose="020B0604020202020204" pitchFamily="34" charset="0"/>
                <a:cs typeface="Arial" panose="020B0604020202020204" pitchFamily="34" charset="0"/>
              </a:rPr>
              <a:t> from all </a:t>
            </a:r>
            <a:r>
              <a:rPr lang="en-US" sz="2600" dirty="0" smtClean="0">
                <a:latin typeface="Arial" panose="020B0604020202020204" pitchFamily="34" charset="0"/>
                <a:cs typeface="Arial" panose="020B0604020202020204" pitchFamily="34" charset="0"/>
              </a:rPr>
              <a:t>phases are required, </a:t>
            </a:r>
            <a:r>
              <a:rPr lang="en-US" sz="2600" b="1" dirty="0" smtClean="0">
                <a:solidFill>
                  <a:schemeClr val="accent2"/>
                </a:solidFill>
                <a:latin typeface="Arial" panose="020B0604020202020204" pitchFamily="34" charset="0"/>
                <a:cs typeface="Arial" panose="020B0604020202020204" pitchFamily="34" charset="0"/>
              </a:rPr>
              <a:t>transparent </a:t>
            </a:r>
            <a:r>
              <a:rPr lang="en-US" sz="2600" b="1" dirty="0">
                <a:solidFill>
                  <a:schemeClr val="accent2"/>
                </a:solidFill>
                <a:latin typeface="Arial" panose="020B0604020202020204" pitchFamily="34" charset="0"/>
                <a:cs typeface="Arial" panose="020B0604020202020204" pitchFamily="34" charset="0"/>
              </a:rPr>
              <a:t>communication </a:t>
            </a:r>
            <a:r>
              <a:rPr lang="en-US" sz="2600" dirty="0">
                <a:latin typeface="Arial" panose="020B0604020202020204" pitchFamily="34" charset="0"/>
                <a:cs typeface="Arial" panose="020B0604020202020204" pitchFamily="34" charset="0"/>
              </a:rPr>
              <a:t>and close cooperation </a:t>
            </a:r>
            <a:r>
              <a:rPr lang="en-US" sz="2600" dirty="0" smtClean="0">
                <a:latin typeface="Arial" panose="020B0604020202020204" pitchFamily="34" charset="0"/>
                <a:cs typeface="Arial" panose="020B0604020202020204" pitchFamily="34" charset="0"/>
              </a:rPr>
              <a:t>over the supply chain is crucial</a:t>
            </a:r>
          </a:p>
          <a:p>
            <a:pPr>
              <a:lnSpc>
                <a:spcPct val="120000"/>
              </a:lnSpc>
            </a:pPr>
            <a:endParaRPr lang="en-US" sz="2200" dirty="0" smtClean="0">
              <a:latin typeface="Arial" panose="020B0604020202020204" pitchFamily="34" charset="0"/>
              <a:cs typeface="Arial" panose="020B0604020202020204" pitchFamily="34" charset="0"/>
            </a:endParaRPr>
          </a:p>
          <a:p>
            <a:pPr marL="268288" indent="0">
              <a:lnSpc>
                <a:spcPct val="120000"/>
              </a:lnSpc>
              <a:buNone/>
            </a:pPr>
            <a:r>
              <a:rPr lang="en-US" sz="2600" dirty="0" smtClean="0">
                <a:latin typeface="Arial" panose="020B0604020202020204" pitchFamily="34" charset="0"/>
                <a:cs typeface="Arial" panose="020B0604020202020204" pitchFamily="34" charset="0"/>
              </a:rPr>
              <a:t>to </a:t>
            </a:r>
            <a:r>
              <a:rPr lang="en-US" sz="2600" dirty="0">
                <a:latin typeface="Arial" panose="020B0604020202020204" pitchFamily="34" charset="0"/>
                <a:cs typeface="Arial" panose="020B0604020202020204" pitchFamily="34" charset="0"/>
              </a:rPr>
              <a:t>make a </a:t>
            </a:r>
            <a:r>
              <a:rPr lang="en-US" sz="2600" b="1" dirty="0">
                <a:solidFill>
                  <a:schemeClr val="accent2"/>
                </a:solidFill>
                <a:latin typeface="Arial" panose="020B0604020202020204" pitchFamily="34" charset="0"/>
                <a:cs typeface="Arial" panose="020B0604020202020204" pitchFamily="34" charset="0"/>
              </a:rPr>
              <a:t>general assessment of sustainability </a:t>
            </a:r>
            <a:r>
              <a:rPr lang="en-US" sz="2600" dirty="0">
                <a:latin typeface="Arial" panose="020B0604020202020204" pitchFamily="34" charset="0"/>
                <a:cs typeface="Arial" panose="020B0604020202020204" pitchFamily="34" charset="0"/>
              </a:rPr>
              <a:t>possible </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 g. “</a:t>
            </a:r>
            <a:r>
              <a:rPr lang="en-US" sz="2600" dirty="0" err="1">
                <a:latin typeface="Arial" panose="020B0604020202020204" pitchFamily="34" charset="0"/>
                <a:cs typeface="Arial" panose="020B0604020202020204" pitchFamily="34" charset="0"/>
              </a:rPr>
              <a:t>VdL</a:t>
            </a:r>
            <a:r>
              <a:rPr lang="en-US" sz="2600" dirty="0">
                <a:latin typeface="Arial" panose="020B0604020202020204" pitchFamily="34" charset="0"/>
                <a:cs typeface="Arial" panose="020B0604020202020204" pitchFamily="34" charset="0"/>
              </a:rPr>
              <a:t> position on the initiative for sustainable products”, 16.11.2020</a:t>
            </a:r>
            <a:r>
              <a:rPr lang="en-US" sz="2600" dirty="0" smtClean="0">
                <a:latin typeface="Arial" panose="020B0604020202020204" pitchFamily="34" charset="0"/>
                <a:cs typeface="Arial" panose="020B0604020202020204" pitchFamily="34" charset="0"/>
              </a:rPr>
              <a:t>)</a:t>
            </a:r>
          </a:p>
          <a:p>
            <a:pPr marL="268288" indent="0">
              <a:lnSpc>
                <a:spcPct val="120000"/>
              </a:lnSpc>
              <a:buNone/>
            </a:pPr>
            <a:endParaRPr lang="en-US" sz="2200" dirty="0" smtClean="0">
              <a:latin typeface="Arial" panose="020B0604020202020204" pitchFamily="34" charset="0"/>
              <a:cs typeface="Arial" panose="020B0604020202020204" pitchFamily="34" charset="0"/>
            </a:endParaRPr>
          </a:p>
          <a:p>
            <a:pPr marL="268288" indent="0">
              <a:lnSpc>
                <a:spcPct val="120000"/>
              </a:lnSpc>
              <a:buNone/>
            </a:pPr>
            <a:r>
              <a:rPr lang="en-US" sz="2600" dirty="0">
                <a:latin typeface="Arial" panose="020B0604020202020204" pitchFamily="34" charset="0"/>
                <a:cs typeface="Arial" panose="020B0604020202020204" pitchFamily="34" charset="0"/>
              </a:rPr>
              <a:t>d</a:t>
            </a:r>
            <a:r>
              <a:rPr lang="en-US" sz="2600" dirty="0" smtClean="0">
                <a:latin typeface="Arial" panose="020B0604020202020204" pitchFamily="34" charset="0"/>
                <a:cs typeface="Arial" panose="020B0604020202020204" pitchFamily="34" charset="0"/>
              </a:rPr>
              <a:t>irect </a:t>
            </a:r>
            <a:r>
              <a:rPr lang="en-US" sz="2600" b="1" dirty="0" smtClean="0">
                <a:solidFill>
                  <a:schemeClr val="accent2"/>
                </a:solidFill>
                <a:latin typeface="Arial" panose="020B0604020202020204" pitchFamily="34" charset="0"/>
                <a:cs typeface="Arial" panose="020B0604020202020204" pitchFamily="34" charset="0"/>
              </a:rPr>
              <a:t>comparability</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between different studies and </a:t>
            </a:r>
            <a:r>
              <a:rPr lang="en-US" sz="2600" dirty="0" smtClean="0">
                <a:latin typeface="Arial" panose="020B0604020202020204" pitchFamily="34" charset="0"/>
                <a:cs typeface="Arial" panose="020B0604020202020204" pitchFamily="34" charset="0"/>
              </a:rPr>
              <a:t>methods is </a:t>
            </a:r>
            <a:r>
              <a:rPr lang="en-US" sz="2600" dirty="0">
                <a:latin typeface="Arial" panose="020B0604020202020204" pitchFamily="34" charset="0"/>
                <a:cs typeface="Arial" panose="020B0604020202020204" pitchFamily="34" charset="0"/>
              </a:rPr>
              <a:t>difficult or </a:t>
            </a:r>
            <a:r>
              <a:rPr lang="en-US" sz="2600" b="1" dirty="0" smtClean="0">
                <a:solidFill>
                  <a:schemeClr val="accent2"/>
                </a:solidFill>
                <a:latin typeface="Arial" panose="020B0604020202020204" pitchFamily="34" charset="0"/>
                <a:cs typeface="Arial" panose="020B0604020202020204" pitchFamily="34" charset="0"/>
              </a:rPr>
              <a:t>impossible</a:t>
            </a:r>
          </a:p>
        </p:txBody>
      </p:sp>
      <p:sp>
        <p:nvSpPr>
          <p:cNvPr id="8" name="Textfeld 10">
            <a:extLst>
              <a:ext uri="{FF2B5EF4-FFF2-40B4-BE49-F238E27FC236}">
                <a16:creationId xmlns:a16="http://schemas.microsoft.com/office/drawing/2014/main" id="{47DFAB87-B71C-22C1-5B0C-0C079C4BE907}"/>
              </a:ext>
            </a:extLst>
          </p:cNvPr>
          <p:cNvSpPr txBox="1"/>
          <p:nvPr/>
        </p:nvSpPr>
        <p:spPr>
          <a:xfrm flipH="1">
            <a:off x="11579108" y="5939717"/>
            <a:ext cx="457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a:t>
            </a:r>
          </a:p>
        </p:txBody>
      </p:sp>
      <p:pic>
        <p:nvPicPr>
          <p:cNvPr id="6" name="Grafik 5">
            <a:extLst>
              <a:ext uri="{FF2B5EF4-FFF2-40B4-BE49-F238E27FC236}">
                <a16:creationId xmlns:a16="http://schemas.microsoft.com/office/drawing/2014/main" id="{E2490490-C861-A87E-00E8-0EFD995293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4553" y="226321"/>
            <a:ext cx="1705234" cy="959194"/>
          </a:xfrm>
          <a:prstGeom prst="rect">
            <a:avLst/>
          </a:prstGeom>
        </p:spPr>
      </p:pic>
      <p:sp>
        <p:nvSpPr>
          <p:cNvPr id="7" name="Pfeil nach rechts 6"/>
          <p:cNvSpPr/>
          <p:nvPr/>
        </p:nvSpPr>
        <p:spPr>
          <a:xfrm>
            <a:off x="686912" y="3948515"/>
            <a:ext cx="347918" cy="34345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026" name="Picture 2" descr="❗ - Schweres Ausrufezeichen Emoji (Rotes Ausrufezeichen) 📖 Bedeutung  erfahren und ✂ Symbol kopieren (◕‿◕) SYMBL"/>
          <p:cNvPicPr>
            <a:picLocks noChangeAspect="1" noChangeArrowheads="1"/>
          </p:cNvPicPr>
          <p:nvPr/>
        </p:nvPicPr>
        <p:blipFill rotWithShape="1">
          <a:blip r:embed="rId5">
            <a:extLst>
              <a:ext uri="{28A0092B-C50C-407E-A947-70E740481C1C}">
                <a14:useLocalDpi xmlns:a14="http://schemas.microsoft.com/office/drawing/2010/main" val="0"/>
              </a:ext>
            </a:extLst>
          </a:blip>
          <a:srcRect l="32320" r="37213"/>
          <a:stretch/>
        </p:blipFill>
        <p:spPr bwMode="auto">
          <a:xfrm>
            <a:off x="686912" y="4939174"/>
            <a:ext cx="276921" cy="90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549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F3F82-C051-43D4-B479-CE2CB7741A1E}"/>
              </a:ext>
            </a:extLst>
          </p:cNvPr>
          <p:cNvPicPr>
            <a:picLocks noChangeAspect="1"/>
          </p:cNvPicPr>
          <p:nvPr/>
        </p:nvPicPr>
        <p:blipFill>
          <a:blip r:embed="rId2"/>
          <a:stretch>
            <a:fillRect/>
          </a:stretch>
        </p:blipFill>
        <p:spPr>
          <a:xfrm>
            <a:off x="-29738" y="-5043"/>
            <a:ext cx="12192000" cy="6858000"/>
          </a:xfrm>
          <a:prstGeom prst="rect">
            <a:avLst/>
          </a:prstGeom>
        </p:spPr>
      </p:pic>
      <p:pic>
        <p:nvPicPr>
          <p:cNvPr id="5" name="Picture 4">
            <a:extLst>
              <a:ext uri="{FF2B5EF4-FFF2-40B4-BE49-F238E27FC236}">
                <a16:creationId xmlns:a16="http://schemas.microsoft.com/office/drawing/2014/main" id="{9C3A31D9-5818-F283-4B32-97F1D3500467}"/>
              </a:ext>
            </a:extLst>
          </p:cNvPr>
          <p:cNvPicPr>
            <a:picLocks noChangeAspect="1"/>
          </p:cNvPicPr>
          <p:nvPr/>
        </p:nvPicPr>
        <p:blipFill>
          <a:blip r:embed="rId3"/>
          <a:stretch>
            <a:fillRect/>
          </a:stretch>
        </p:blipFill>
        <p:spPr>
          <a:xfrm>
            <a:off x="206057" y="6176963"/>
            <a:ext cx="2048031" cy="526152"/>
          </a:xfrm>
          <a:prstGeom prst="rect">
            <a:avLst/>
          </a:prstGeom>
        </p:spPr>
      </p:pic>
      <p:sp>
        <p:nvSpPr>
          <p:cNvPr id="2" name="Title 1">
            <a:extLst>
              <a:ext uri="{FF2B5EF4-FFF2-40B4-BE49-F238E27FC236}">
                <a16:creationId xmlns:a16="http://schemas.microsoft.com/office/drawing/2014/main" id="{834381C9-ACAC-E798-F0AB-6B421FC4498A}"/>
              </a:ext>
            </a:extLst>
          </p:cNvPr>
          <p:cNvSpPr>
            <a:spLocks noGrp="1"/>
          </p:cNvSpPr>
          <p:nvPr>
            <p:ph type="title"/>
          </p:nvPr>
        </p:nvSpPr>
        <p:spPr>
          <a:xfrm>
            <a:off x="675829" y="136543"/>
            <a:ext cx="10515600" cy="1325563"/>
          </a:xfrm>
        </p:spPr>
        <p:txBody>
          <a:bodyPr>
            <a:normAutofit/>
          </a:bodyPr>
          <a:lstStyle/>
          <a:p>
            <a:r>
              <a:rPr lang="en-US" sz="2800" b="1" dirty="0" smtClean="0">
                <a:latin typeface="Arial" panose="020B0604020202020204" pitchFamily="34" charset="0"/>
                <a:cs typeface="Arial" panose="020B0604020202020204" pitchFamily="34" charset="0"/>
              </a:rPr>
              <a:t>     Cradle-to-grave                              Cradle-to-gate   </a:t>
            </a:r>
            <a:endParaRPr lang="en-GB" sz="2800" b="1" dirty="0">
              <a:latin typeface="Arial" panose="020B0604020202020204" pitchFamily="34" charset="0"/>
              <a:cs typeface="Arial" panose="020B0604020202020204" pitchFamily="34" charset="0"/>
            </a:endParaRPr>
          </a:p>
        </p:txBody>
      </p:sp>
      <p:grpSp>
        <p:nvGrpSpPr>
          <p:cNvPr id="9" name="Gruppieren 8">
            <a:extLst>
              <a:ext uri="{FF2B5EF4-FFF2-40B4-BE49-F238E27FC236}">
                <a16:creationId xmlns:a16="http://schemas.microsoft.com/office/drawing/2014/main" id="{4661224E-8600-4559-2324-BCEAB2B88BEB}"/>
              </a:ext>
            </a:extLst>
          </p:cNvPr>
          <p:cNvGrpSpPr/>
          <p:nvPr/>
        </p:nvGrpSpPr>
        <p:grpSpPr>
          <a:xfrm>
            <a:off x="759544" y="1506765"/>
            <a:ext cx="3877912" cy="2008428"/>
            <a:chOff x="114029" y="1725104"/>
            <a:chExt cx="4538653" cy="2547883"/>
          </a:xfrm>
        </p:grpSpPr>
        <p:pic>
          <p:nvPicPr>
            <p:cNvPr id="11" name="Grafik 10">
              <a:extLst>
                <a:ext uri="{FF2B5EF4-FFF2-40B4-BE49-F238E27FC236}">
                  <a16:creationId xmlns:a16="http://schemas.microsoft.com/office/drawing/2014/main" id="{E0E1FABF-15A2-EC00-CBF3-AFBBFA461039}"/>
                </a:ext>
              </a:extLst>
            </p:cNvPr>
            <p:cNvPicPr>
              <a:picLocks noChangeAspect="1"/>
            </p:cNvPicPr>
            <p:nvPr/>
          </p:nvPicPr>
          <p:blipFill>
            <a:blip r:embed="rId4"/>
            <a:stretch>
              <a:fillRect/>
            </a:stretch>
          </p:blipFill>
          <p:spPr>
            <a:xfrm>
              <a:off x="114029" y="3777384"/>
              <a:ext cx="402282" cy="495603"/>
            </a:xfrm>
            <a:prstGeom prst="rect">
              <a:avLst/>
            </a:prstGeom>
          </p:spPr>
        </p:pic>
        <p:grpSp>
          <p:nvGrpSpPr>
            <p:cNvPr id="12" name="Gruppieren 11">
              <a:extLst>
                <a:ext uri="{FF2B5EF4-FFF2-40B4-BE49-F238E27FC236}">
                  <a16:creationId xmlns:a16="http://schemas.microsoft.com/office/drawing/2014/main" id="{270467F1-61DD-E8A8-1875-ACA7C50DADAC}"/>
                </a:ext>
              </a:extLst>
            </p:cNvPr>
            <p:cNvGrpSpPr/>
            <p:nvPr/>
          </p:nvGrpSpPr>
          <p:grpSpPr>
            <a:xfrm>
              <a:off x="1062309" y="1733207"/>
              <a:ext cx="2113628" cy="2064486"/>
              <a:chOff x="1043540" y="1511680"/>
              <a:chExt cx="2113628" cy="2064486"/>
            </a:xfrm>
          </p:grpSpPr>
          <p:sp>
            <p:nvSpPr>
              <p:cNvPr id="18" name="Ellipse 17">
                <a:extLst>
                  <a:ext uri="{FF2B5EF4-FFF2-40B4-BE49-F238E27FC236}">
                    <a16:creationId xmlns:a16="http://schemas.microsoft.com/office/drawing/2014/main" id="{9B632998-9E58-B6A3-22E4-4E7D70DEFB81}"/>
                  </a:ext>
                </a:extLst>
              </p:cNvPr>
              <p:cNvSpPr/>
              <p:nvPr/>
            </p:nvSpPr>
            <p:spPr>
              <a:xfrm>
                <a:off x="1351429" y="1848971"/>
                <a:ext cx="1559859" cy="15665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dirty="0" err="1">
                  <a:solidFill>
                    <a:schemeClr val="tx1"/>
                  </a:solidFill>
                </a:endParaRPr>
              </a:p>
            </p:txBody>
          </p:sp>
          <p:sp>
            <p:nvSpPr>
              <p:cNvPr id="19" name="Textfeld 18">
                <a:extLst>
                  <a:ext uri="{FF2B5EF4-FFF2-40B4-BE49-F238E27FC236}">
                    <a16:creationId xmlns:a16="http://schemas.microsoft.com/office/drawing/2014/main" id="{A2CDAA46-1176-E170-244A-B1D921E627A4}"/>
                  </a:ext>
                </a:extLst>
              </p:cNvPr>
              <p:cNvSpPr txBox="1"/>
              <p:nvPr/>
            </p:nvSpPr>
            <p:spPr>
              <a:xfrm rot="3957315">
                <a:off x="2860520" y="2081986"/>
                <a:ext cx="100853" cy="492443"/>
              </a:xfrm>
              <a:prstGeom prst="rect">
                <a:avLst/>
              </a:prstGeom>
              <a:noFill/>
            </p:spPr>
            <p:txBody>
              <a:bodyPr wrap="square" lIns="0" tIns="0" rIns="0" bIns="0" rtlCol="0">
                <a:spAutoFit/>
              </a:bodyPr>
              <a:lstStyle/>
              <a:p>
                <a:pPr algn="l"/>
                <a:r>
                  <a:rPr lang="de-DE" sz="3200" dirty="0"/>
                  <a:t>&gt;</a:t>
                </a:r>
              </a:p>
            </p:txBody>
          </p:sp>
          <p:sp>
            <p:nvSpPr>
              <p:cNvPr id="20" name="Textfeld 19">
                <a:extLst>
                  <a:ext uri="{FF2B5EF4-FFF2-40B4-BE49-F238E27FC236}">
                    <a16:creationId xmlns:a16="http://schemas.microsoft.com/office/drawing/2014/main" id="{C89A7A6C-C2F1-0590-45C3-C866BFD1D579}"/>
                  </a:ext>
                </a:extLst>
              </p:cNvPr>
              <p:cNvSpPr txBox="1"/>
              <p:nvPr/>
            </p:nvSpPr>
            <p:spPr>
              <a:xfrm>
                <a:off x="1529603" y="2552214"/>
                <a:ext cx="1163170" cy="234266"/>
              </a:xfrm>
              <a:prstGeom prst="rect">
                <a:avLst/>
              </a:prstGeom>
              <a:noFill/>
            </p:spPr>
            <p:txBody>
              <a:bodyPr wrap="square" lIns="0" tIns="0" rIns="0" bIns="0" rtlCol="0">
                <a:spAutoFit/>
              </a:bodyPr>
              <a:lstStyle/>
              <a:p>
                <a:pPr algn="ctr"/>
                <a:r>
                  <a:rPr lang="de-DE" sz="1200" b="1" dirty="0">
                    <a:latin typeface="Arial" panose="020B0604020202020204" pitchFamily="34" charset="0"/>
                    <a:cs typeface="Arial" panose="020B0604020202020204" pitchFamily="34" charset="0"/>
                  </a:rPr>
                  <a:t>LCA</a:t>
                </a:r>
              </a:p>
            </p:txBody>
          </p:sp>
          <p:sp>
            <p:nvSpPr>
              <p:cNvPr id="21" name="Textfeld 20">
                <a:extLst>
                  <a:ext uri="{FF2B5EF4-FFF2-40B4-BE49-F238E27FC236}">
                    <a16:creationId xmlns:a16="http://schemas.microsoft.com/office/drawing/2014/main" id="{DD080BF4-07C6-AF79-C86E-BB7BDEDE0A6B}"/>
                  </a:ext>
                </a:extLst>
              </p:cNvPr>
              <p:cNvSpPr txBox="1"/>
              <p:nvPr/>
            </p:nvSpPr>
            <p:spPr>
              <a:xfrm rot="8151840">
                <a:off x="2700568" y="2978347"/>
                <a:ext cx="100853" cy="492443"/>
              </a:xfrm>
              <a:prstGeom prst="rect">
                <a:avLst/>
              </a:prstGeom>
              <a:noFill/>
            </p:spPr>
            <p:txBody>
              <a:bodyPr wrap="square" lIns="0" tIns="0" rIns="0" bIns="0" rtlCol="0">
                <a:spAutoFit/>
              </a:bodyPr>
              <a:lstStyle/>
              <a:p>
                <a:pPr algn="l"/>
                <a:r>
                  <a:rPr lang="de-DE" sz="3200" dirty="0"/>
                  <a:t>&gt;</a:t>
                </a:r>
              </a:p>
            </p:txBody>
          </p:sp>
          <p:sp>
            <p:nvSpPr>
              <p:cNvPr id="22" name="Textfeld 21">
                <a:extLst>
                  <a:ext uri="{FF2B5EF4-FFF2-40B4-BE49-F238E27FC236}">
                    <a16:creationId xmlns:a16="http://schemas.microsoft.com/office/drawing/2014/main" id="{57CD4D4F-A8E0-EB40-C188-2879A6DC7B23}"/>
                  </a:ext>
                </a:extLst>
              </p:cNvPr>
              <p:cNvSpPr txBox="1"/>
              <p:nvPr/>
            </p:nvSpPr>
            <p:spPr>
              <a:xfrm rot="12787079">
                <a:off x="1589074" y="3083723"/>
                <a:ext cx="100853" cy="492443"/>
              </a:xfrm>
              <a:prstGeom prst="rect">
                <a:avLst/>
              </a:prstGeom>
              <a:noFill/>
            </p:spPr>
            <p:txBody>
              <a:bodyPr wrap="square" lIns="0" tIns="0" rIns="0" bIns="0" rtlCol="0">
                <a:spAutoFit/>
              </a:bodyPr>
              <a:lstStyle/>
              <a:p>
                <a:pPr algn="l"/>
                <a:r>
                  <a:rPr lang="de-DE" sz="3200" dirty="0"/>
                  <a:t>&gt;</a:t>
                </a:r>
              </a:p>
            </p:txBody>
          </p:sp>
          <p:sp>
            <p:nvSpPr>
              <p:cNvPr id="23" name="Textfeld 22">
                <a:extLst>
                  <a:ext uri="{FF2B5EF4-FFF2-40B4-BE49-F238E27FC236}">
                    <a16:creationId xmlns:a16="http://schemas.microsoft.com/office/drawing/2014/main" id="{08CB3B4E-6985-6529-C2DD-BBA56DFDEB78}"/>
                  </a:ext>
                </a:extLst>
              </p:cNvPr>
              <p:cNvSpPr txBox="1"/>
              <p:nvPr/>
            </p:nvSpPr>
            <p:spPr>
              <a:xfrm rot="16769044">
                <a:off x="1239335" y="2349170"/>
                <a:ext cx="100853" cy="492443"/>
              </a:xfrm>
              <a:prstGeom prst="rect">
                <a:avLst/>
              </a:prstGeom>
              <a:noFill/>
            </p:spPr>
            <p:txBody>
              <a:bodyPr wrap="square" lIns="0" tIns="0" rIns="0" bIns="0" rtlCol="0">
                <a:spAutoFit/>
              </a:bodyPr>
              <a:lstStyle/>
              <a:p>
                <a:pPr algn="l"/>
                <a:r>
                  <a:rPr lang="de-DE" sz="3200" dirty="0"/>
                  <a:t>&gt;</a:t>
                </a:r>
              </a:p>
            </p:txBody>
          </p:sp>
          <p:sp>
            <p:nvSpPr>
              <p:cNvPr id="24" name="Textfeld 23">
                <a:extLst>
                  <a:ext uri="{FF2B5EF4-FFF2-40B4-BE49-F238E27FC236}">
                    <a16:creationId xmlns:a16="http://schemas.microsoft.com/office/drawing/2014/main" id="{29D3E233-EC46-7BE3-74EE-E6C00387B08B}"/>
                  </a:ext>
                </a:extLst>
              </p:cNvPr>
              <p:cNvSpPr txBox="1"/>
              <p:nvPr/>
            </p:nvSpPr>
            <p:spPr>
              <a:xfrm>
                <a:off x="1941357" y="1511680"/>
                <a:ext cx="100853" cy="492443"/>
              </a:xfrm>
              <a:prstGeom prst="rect">
                <a:avLst/>
              </a:prstGeom>
              <a:noFill/>
            </p:spPr>
            <p:txBody>
              <a:bodyPr wrap="square" lIns="0" tIns="0" rIns="0" bIns="0" rtlCol="0">
                <a:spAutoFit/>
              </a:bodyPr>
              <a:lstStyle/>
              <a:p>
                <a:pPr algn="l"/>
                <a:r>
                  <a:rPr lang="de-DE" sz="3200" dirty="0"/>
                  <a:t>&gt;</a:t>
                </a:r>
              </a:p>
            </p:txBody>
          </p:sp>
        </p:grpSp>
        <p:sp>
          <p:nvSpPr>
            <p:cNvPr id="13" name="Textfeld 12">
              <a:extLst>
                <a:ext uri="{FF2B5EF4-FFF2-40B4-BE49-F238E27FC236}">
                  <a16:creationId xmlns:a16="http://schemas.microsoft.com/office/drawing/2014/main" id="{C8C092C6-CE0D-CF4F-6CE3-D62E6FB2D839}"/>
                </a:ext>
              </a:extLst>
            </p:cNvPr>
            <p:cNvSpPr txBox="1"/>
            <p:nvPr/>
          </p:nvSpPr>
          <p:spPr>
            <a:xfrm>
              <a:off x="753058" y="3661651"/>
              <a:ext cx="1613647" cy="390445"/>
            </a:xfrm>
            <a:prstGeom prst="rect">
              <a:avLst/>
            </a:prstGeom>
            <a:noFill/>
          </p:spPr>
          <p:txBody>
            <a:bodyPr wrap="square" lIns="0" tIns="0" rIns="0" bIns="0" rtlCol="0">
              <a:spAutoFit/>
            </a:bodyPr>
            <a:lstStyle/>
            <a:p>
              <a:pPr algn="l"/>
              <a:r>
                <a:rPr lang="en-AU" sz="1000" dirty="0">
                  <a:latin typeface="Arial" panose="020B0604020202020204" pitchFamily="34" charset="0"/>
                  <a:cs typeface="Arial" panose="020B0604020202020204" pitchFamily="34" charset="0"/>
                </a:rPr>
                <a:t>1. Raw Material manufacturing</a:t>
              </a:r>
            </a:p>
          </p:txBody>
        </p:sp>
        <p:sp>
          <p:nvSpPr>
            <p:cNvPr id="14" name="Textfeld 13">
              <a:extLst>
                <a:ext uri="{FF2B5EF4-FFF2-40B4-BE49-F238E27FC236}">
                  <a16:creationId xmlns:a16="http://schemas.microsoft.com/office/drawing/2014/main" id="{0F1ADA5F-E5AB-E962-FCA8-83B225975461}"/>
                </a:ext>
              </a:extLst>
            </p:cNvPr>
            <p:cNvSpPr txBox="1"/>
            <p:nvPr/>
          </p:nvSpPr>
          <p:spPr>
            <a:xfrm>
              <a:off x="271747" y="2611417"/>
              <a:ext cx="952396" cy="390445"/>
            </a:xfrm>
            <a:prstGeom prst="rect">
              <a:avLst/>
            </a:prstGeom>
            <a:noFill/>
          </p:spPr>
          <p:txBody>
            <a:bodyPr wrap="square" lIns="0" tIns="0" rIns="0" bIns="0" rtlCol="0">
              <a:spAutoFit/>
            </a:bodyPr>
            <a:lstStyle/>
            <a:p>
              <a:pPr algn="l"/>
              <a:r>
                <a:rPr lang="en-AU" sz="1000" dirty="0">
                  <a:latin typeface="Arial" panose="020B0604020202020204" pitchFamily="34" charset="0"/>
                  <a:cs typeface="Arial" panose="020B0604020202020204" pitchFamily="34" charset="0"/>
                </a:rPr>
                <a:t>2. Product manufacturing</a:t>
              </a:r>
            </a:p>
          </p:txBody>
        </p:sp>
        <p:sp>
          <p:nvSpPr>
            <p:cNvPr id="15" name="Textfeld 14">
              <a:extLst>
                <a:ext uri="{FF2B5EF4-FFF2-40B4-BE49-F238E27FC236}">
                  <a16:creationId xmlns:a16="http://schemas.microsoft.com/office/drawing/2014/main" id="{DA9E2AE4-ECFE-DCD6-E5B6-34C153C41816}"/>
                </a:ext>
              </a:extLst>
            </p:cNvPr>
            <p:cNvSpPr txBox="1"/>
            <p:nvPr/>
          </p:nvSpPr>
          <p:spPr>
            <a:xfrm>
              <a:off x="1559881" y="1725104"/>
              <a:ext cx="1613647" cy="195222"/>
            </a:xfrm>
            <a:prstGeom prst="rect">
              <a:avLst/>
            </a:prstGeom>
            <a:noFill/>
          </p:spPr>
          <p:txBody>
            <a:bodyPr wrap="square" lIns="0" tIns="0" rIns="0" bIns="0" rtlCol="0">
              <a:spAutoFit/>
            </a:bodyPr>
            <a:lstStyle/>
            <a:p>
              <a:pPr algn="l"/>
              <a:r>
                <a:rPr lang="en-AU" sz="1000" dirty="0">
                  <a:latin typeface="Arial" panose="020B0604020202020204" pitchFamily="34" charset="0"/>
                  <a:cs typeface="Arial" panose="020B0604020202020204" pitchFamily="34" charset="0"/>
                </a:rPr>
                <a:t>3. Transport</a:t>
              </a:r>
            </a:p>
          </p:txBody>
        </p:sp>
        <p:sp>
          <p:nvSpPr>
            <p:cNvPr id="16" name="Textfeld 15">
              <a:extLst>
                <a:ext uri="{FF2B5EF4-FFF2-40B4-BE49-F238E27FC236}">
                  <a16:creationId xmlns:a16="http://schemas.microsoft.com/office/drawing/2014/main" id="{A74B3699-CA2E-D40A-902B-A098FF0E21EF}"/>
                </a:ext>
              </a:extLst>
            </p:cNvPr>
            <p:cNvSpPr txBox="1"/>
            <p:nvPr/>
          </p:nvSpPr>
          <p:spPr>
            <a:xfrm>
              <a:off x="3039035" y="2519085"/>
              <a:ext cx="1613647" cy="195222"/>
            </a:xfrm>
            <a:prstGeom prst="rect">
              <a:avLst/>
            </a:prstGeom>
            <a:noFill/>
          </p:spPr>
          <p:txBody>
            <a:bodyPr wrap="square" lIns="0" tIns="0" rIns="0" bIns="0" rtlCol="0">
              <a:spAutoFit/>
            </a:bodyPr>
            <a:lstStyle/>
            <a:p>
              <a:pPr algn="l"/>
              <a:r>
                <a:rPr lang="en-AU" sz="1000" dirty="0">
                  <a:latin typeface="Arial" panose="020B0604020202020204" pitchFamily="34" charset="0"/>
                  <a:cs typeface="Arial" panose="020B0604020202020204" pitchFamily="34" charset="0"/>
                </a:rPr>
                <a:t>4. Product Use Phase</a:t>
              </a:r>
            </a:p>
          </p:txBody>
        </p:sp>
        <p:sp>
          <p:nvSpPr>
            <p:cNvPr id="17" name="Textfeld 16">
              <a:extLst>
                <a:ext uri="{FF2B5EF4-FFF2-40B4-BE49-F238E27FC236}">
                  <a16:creationId xmlns:a16="http://schemas.microsoft.com/office/drawing/2014/main" id="{FA4FDA9F-B20E-99C8-3D8E-BB6DBC7A1A42}"/>
                </a:ext>
              </a:extLst>
            </p:cNvPr>
            <p:cNvSpPr txBox="1"/>
            <p:nvPr/>
          </p:nvSpPr>
          <p:spPr>
            <a:xfrm>
              <a:off x="2852532" y="3408052"/>
              <a:ext cx="1613647" cy="195222"/>
            </a:xfrm>
            <a:prstGeom prst="rect">
              <a:avLst/>
            </a:prstGeom>
            <a:noFill/>
          </p:spPr>
          <p:txBody>
            <a:bodyPr wrap="square" lIns="0" tIns="0" rIns="0" bIns="0" rtlCol="0">
              <a:spAutoFit/>
            </a:bodyPr>
            <a:lstStyle/>
            <a:p>
              <a:pPr algn="l"/>
              <a:r>
                <a:rPr lang="en-AU" sz="1000" dirty="0">
                  <a:latin typeface="Arial" panose="020B0604020202020204" pitchFamily="34" charset="0"/>
                  <a:cs typeface="Arial" panose="020B0604020202020204" pitchFamily="34" charset="0"/>
                </a:rPr>
                <a:t>5. End of Life</a:t>
              </a:r>
            </a:p>
          </p:txBody>
        </p:sp>
      </p:grpSp>
      <p:cxnSp>
        <p:nvCxnSpPr>
          <p:cNvPr id="25" name="Gerader Verbinder 24">
            <a:extLst>
              <a:ext uri="{FF2B5EF4-FFF2-40B4-BE49-F238E27FC236}">
                <a16:creationId xmlns:a16="http://schemas.microsoft.com/office/drawing/2014/main" id="{09B399E6-0D0F-BCA6-C7B9-EAF50A99E3E0}"/>
              </a:ext>
            </a:extLst>
          </p:cNvPr>
          <p:cNvCxnSpPr>
            <a:cxnSpLocks/>
          </p:cNvCxnSpPr>
          <p:nvPr/>
        </p:nvCxnSpPr>
        <p:spPr>
          <a:xfrm flipH="1">
            <a:off x="5659610" y="1513152"/>
            <a:ext cx="14822" cy="44046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1DCFE805-7973-F710-119B-D5CBC4F9A44D}"/>
              </a:ext>
            </a:extLst>
          </p:cNvPr>
          <p:cNvSpPr txBox="1"/>
          <p:nvPr/>
        </p:nvSpPr>
        <p:spPr>
          <a:xfrm>
            <a:off x="357993" y="3978801"/>
            <a:ext cx="5097183" cy="1938992"/>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en-AU" dirty="0">
                <a:latin typeface="Arial" panose="020B0604020202020204" pitchFamily="34" charset="0"/>
                <a:cs typeface="Arial" panose="020B0604020202020204" pitchFamily="34" charset="0"/>
              </a:rPr>
              <a:t>Must cover the </a:t>
            </a:r>
            <a:r>
              <a:rPr lang="en-AU" b="1" dirty="0">
                <a:solidFill>
                  <a:schemeClr val="accent2"/>
                </a:solidFill>
                <a:latin typeface="Arial" panose="020B0604020202020204" pitchFamily="34" charset="0"/>
                <a:cs typeface="Arial" panose="020B0604020202020204" pitchFamily="34" charset="0"/>
              </a:rPr>
              <a:t>full life cycle </a:t>
            </a:r>
            <a:r>
              <a:rPr lang="en-AU" dirty="0">
                <a:latin typeface="Arial" panose="020B0604020202020204" pitchFamily="34" charset="0"/>
                <a:cs typeface="Arial" panose="020B0604020202020204" pitchFamily="34" charset="0"/>
              </a:rPr>
              <a:t>of a product</a:t>
            </a:r>
          </a:p>
          <a:p>
            <a:pPr marL="171450" indent="-171450" algn="l">
              <a:buFont typeface="Arial" panose="020B0604020202020204" pitchFamily="34" charset="0"/>
              <a:buChar char="•"/>
            </a:pPr>
            <a:endParaRPr lang="en-AU"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AU" dirty="0" smtClean="0">
                <a:latin typeface="Arial" panose="020B0604020202020204" pitchFamily="34" charset="0"/>
                <a:cs typeface="Arial" panose="020B0604020202020204" pitchFamily="34" charset="0"/>
              </a:rPr>
              <a:t>Printing inks are not manufactured for direct use by end customer</a:t>
            </a:r>
          </a:p>
          <a:p>
            <a:pPr marL="171450" indent="-171450" algn="l">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AU" dirty="0">
                <a:latin typeface="Arial" panose="020B0604020202020204" pitchFamily="34" charset="0"/>
                <a:cs typeface="Arial" panose="020B0604020202020204" pitchFamily="34" charset="0"/>
              </a:rPr>
              <a:t>Product use phase &amp; end of life are </a:t>
            </a:r>
            <a:r>
              <a:rPr lang="en-AU" b="1" dirty="0">
                <a:solidFill>
                  <a:schemeClr val="accent2"/>
                </a:solidFill>
                <a:latin typeface="Arial" panose="020B0604020202020204" pitchFamily="34" charset="0"/>
                <a:cs typeface="Arial" panose="020B0604020202020204" pitchFamily="34" charset="0"/>
              </a:rPr>
              <a:t>mainly unknown</a:t>
            </a:r>
            <a:r>
              <a:rPr lang="en-AU" dirty="0">
                <a:latin typeface="Arial" panose="020B0604020202020204" pitchFamily="34" charset="0"/>
                <a:cs typeface="Arial" panose="020B0604020202020204" pitchFamily="34" charset="0"/>
              </a:rPr>
              <a:t> for printing ink manufacturer</a:t>
            </a:r>
          </a:p>
        </p:txBody>
      </p:sp>
      <p:grpSp>
        <p:nvGrpSpPr>
          <p:cNvPr id="30" name="Gruppieren 29">
            <a:extLst>
              <a:ext uri="{FF2B5EF4-FFF2-40B4-BE49-F238E27FC236}">
                <a16:creationId xmlns:a16="http://schemas.microsoft.com/office/drawing/2014/main" id="{8B47B856-C3C6-3F45-F841-FC4E850DC6B1}"/>
              </a:ext>
            </a:extLst>
          </p:cNvPr>
          <p:cNvGrpSpPr/>
          <p:nvPr/>
        </p:nvGrpSpPr>
        <p:grpSpPr>
          <a:xfrm>
            <a:off x="6613038" y="1420572"/>
            <a:ext cx="3877912" cy="2008428"/>
            <a:chOff x="114029" y="1725104"/>
            <a:chExt cx="4538653" cy="2547883"/>
          </a:xfrm>
        </p:grpSpPr>
        <p:pic>
          <p:nvPicPr>
            <p:cNvPr id="31" name="Grafik 30">
              <a:extLst>
                <a:ext uri="{FF2B5EF4-FFF2-40B4-BE49-F238E27FC236}">
                  <a16:creationId xmlns:a16="http://schemas.microsoft.com/office/drawing/2014/main" id="{77D02D52-FB09-0D2D-56CF-F88AFC003D57}"/>
                </a:ext>
              </a:extLst>
            </p:cNvPr>
            <p:cNvPicPr>
              <a:picLocks noChangeAspect="1"/>
            </p:cNvPicPr>
            <p:nvPr/>
          </p:nvPicPr>
          <p:blipFill>
            <a:blip r:embed="rId4"/>
            <a:stretch>
              <a:fillRect/>
            </a:stretch>
          </p:blipFill>
          <p:spPr>
            <a:xfrm>
              <a:off x="114029" y="3777384"/>
              <a:ext cx="402282" cy="495603"/>
            </a:xfrm>
            <a:prstGeom prst="rect">
              <a:avLst/>
            </a:prstGeom>
          </p:spPr>
        </p:pic>
        <p:grpSp>
          <p:nvGrpSpPr>
            <p:cNvPr id="32" name="Gruppieren 31">
              <a:extLst>
                <a:ext uri="{FF2B5EF4-FFF2-40B4-BE49-F238E27FC236}">
                  <a16:creationId xmlns:a16="http://schemas.microsoft.com/office/drawing/2014/main" id="{302323CB-5515-36B1-2035-0E3F9D767F05}"/>
                </a:ext>
              </a:extLst>
            </p:cNvPr>
            <p:cNvGrpSpPr/>
            <p:nvPr/>
          </p:nvGrpSpPr>
          <p:grpSpPr>
            <a:xfrm>
              <a:off x="1062309" y="1754502"/>
              <a:ext cx="2113629" cy="2062141"/>
              <a:chOff x="1043540" y="1532975"/>
              <a:chExt cx="2113629" cy="2062141"/>
            </a:xfrm>
          </p:grpSpPr>
          <p:sp>
            <p:nvSpPr>
              <p:cNvPr id="38" name="Ellipse 37">
                <a:extLst>
                  <a:ext uri="{FF2B5EF4-FFF2-40B4-BE49-F238E27FC236}">
                    <a16:creationId xmlns:a16="http://schemas.microsoft.com/office/drawing/2014/main" id="{9641C8EA-020B-3707-CCA7-1B939459EE41}"/>
                  </a:ext>
                </a:extLst>
              </p:cNvPr>
              <p:cNvSpPr/>
              <p:nvPr/>
            </p:nvSpPr>
            <p:spPr>
              <a:xfrm>
                <a:off x="1351429" y="1848971"/>
                <a:ext cx="1559859" cy="15665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dirty="0" err="1">
                  <a:solidFill>
                    <a:schemeClr val="tx1"/>
                  </a:solidFill>
                </a:endParaRPr>
              </a:p>
            </p:txBody>
          </p:sp>
          <p:sp>
            <p:nvSpPr>
              <p:cNvPr id="39" name="Textfeld 38">
                <a:extLst>
                  <a:ext uri="{FF2B5EF4-FFF2-40B4-BE49-F238E27FC236}">
                    <a16:creationId xmlns:a16="http://schemas.microsoft.com/office/drawing/2014/main" id="{2FF81A8F-FFFE-5C45-0613-519FA98B1DC5}"/>
                  </a:ext>
                </a:extLst>
              </p:cNvPr>
              <p:cNvSpPr txBox="1"/>
              <p:nvPr/>
            </p:nvSpPr>
            <p:spPr>
              <a:xfrm rot="3957315">
                <a:off x="2860521" y="2080087"/>
                <a:ext cx="100853" cy="492443"/>
              </a:xfrm>
              <a:prstGeom prst="rect">
                <a:avLst/>
              </a:prstGeom>
              <a:noFill/>
            </p:spPr>
            <p:txBody>
              <a:bodyPr wrap="square" lIns="0" tIns="0" rIns="0" bIns="0" rtlCol="0">
                <a:spAutoFit/>
              </a:bodyPr>
              <a:lstStyle/>
              <a:p>
                <a:pPr algn="l"/>
                <a:r>
                  <a:rPr lang="de-DE" sz="3200" dirty="0"/>
                  <a:t>&gt;</a:t>
                </a:r>
              </a:p>
            </p:txBody>
          </p:sp>
          <p:sp>
            <p:nvSpPr>
              <p:cNvPr id="40" name="Textfeld 39">
                <a:extLst>
                  <a:ext uri="{FF2B5EF4-FFF2-40B4-BE49-F238E27FC236}">
                    <a16:creationId xmlns:a16="http://schemas.microsoft.com/office/drawing/2014/main" id="{0B08A5B7-E11C-7573-3024-748E37FE1CC8}"/>
                  </a:ext>
                </a:extLst>
              </p:cNvPr>
              <p:cNvSpPr txBox="1"/>
              <p:nvPr/>
            </p:nvSpPr>
            <p:spPr>
              <a:xfrm>
                <a:off x="1529603" y="2552214"/>
                <a:ext cx="1163170" cy="234266"/>
              </a:xfrm>
              <a:prstGeom prst="rect">
                <a:avLst/>
              </a:prstGeom>
              <a:noFill/>
            </p:spPr>
            <p:txBody>
              <a:bodyPr wrap="square" lIns="0" tIns="0" rIns="0" bIns="0" rtlCol="0">
                <a:spAutoFit/>
              </a:bodyPr>
              <a:lstStyle/>
              <a:p>
                <a:pPr algn="ctr"/>
                <a:r>
                  <a:rPr lang="de-DE" sz="1200" b="1" dirty="0">
                    <a:latin typeface="Arial" panose="020B0604020202020204" pitchFamily="34" charset="0"/>
                    <a:cs typeface="Arial" panose="020B0604020202020204" pitchFamily="34" charset="0"/>
                  </a:rPr>
                  <a:t>LCA</a:t>
                </a:r>
              </a:p>
            </p:txBody>
          </p:sp>
          <p:sp>
            <p:nvSpPr>
              <p:cNvPr id="41" name="Textfeld 40">
                <a:extLst>
                  <a:ext uri="{FF2B5EF4-FFF2-40B4-BE49-F238E27FC236}">
                    <a16:creationId xmlns:a16="http://schemas.microsoft.com/office/drawing/2014/main" id="{AD6CB9D2-FAC0-C7DC-9C82-6EB0E6AF8680}"/>
                  </a:ext>
                </a:extLst>
              </p:cNvPr>
              <p:cNvSpPr txBox="1"/>
              <p:nvPr/>
            </p:nvSpPr>
            <p:spPr>
              <a:xfrm rot="8151840">
                <a:off x="2717673" y="2976555"/>
                <a:ext cx="100853" cy="492445"/>
              </a:xfrm>
              <a:prstGeom prst="rect">
                <a:avLst/>
              </a:prstGeom>
              <a:noFill/>
            </p:spPr>
            <p:txBody>
              <a:bodyPr wrap="square" lIns="0" tIns="0" rIns="0" bIns="0" rtlCol="0">
                <a:spAutoFit/>
              </a:bodyPr>
              <a:lstStyle/>
              <a:p>
                <a:pPr algn="l"/>
                <a:r>
                  <a:rPr lang="de-DE" sz="3200" dirty="0"/>
                  <a:t>&gt;</a:t>
                </a:r>
              </a:p>
            </p:txBody>
          </p:sp>
          <p:sp>
            <p:nvSpPr>
              <p:cNvPr id="42" name="Textfeld 41">
                <a:extLst>
                  <a:ext uri="{FF2B5EF4-FFF2-40B4-BE49-F238E27FC236}">
                    <a16:creationId xmlns:a16="http://schemas.microsoft.com/office/drawing/2014/main" id="{80260414-AA61-D2AA-B40D-A8BCD5AD77A9}"/>
                  </a:ext>
                </a:extLst>
              </p:cNvPr>
              <p:cNvSpPr txBox="1"/>
              <p:nvPr/>
            </p:nvSpPr>
            <p:spPr>
              <a:xfrm rot="12787079">
                <a:off x="1596193" y="3102673"/>
                <a:ext cx="100853" cy="492443"/>
              </a:xfrm>
              <a:prstGeom prst="rect">
                <a:avLst/>
              </a:prstGeom>
              <a:noFill/>
            </p:spPr>
            <p:txBody>
              <a:bodyPr wrap="square" lIns="0" tIns="0" rIns="0" bIns="0" rtlCol="0">
                <a:spAutoFit/>
              </a:bodyPr>
              <a:lstStyle/>
              <a:p>
                <a:pPr algn="l"/>
                <a:r>
                  <a:rPr lang="de-DE" sz="3200" dirty="0"/>
                  <a:t>&gt;</a:t>
                </a:r>
              </a:p>
            </p:txBody>
          </p:sp>
          <p:sp>
            <p:nvSpPr>
              <p:cNvPr id="43" name="Textfeld 42">
                <a:extLst>
                  <a:ext uri="{FF2B5EF4-FFF2-40B4-BE49-F238E27FC236}">
                    <a16:creationId xmlns:a16="http://schemas.microsoft.com/office/drawing/2014/main" id="{17FF19FE-8085-54CA-86F6-097165600D36}"/>
                  </a:ext>
                </a:extLst>
              </p:cNvPr>
              <p:cNvSpPr txBox="1"/>
              <p:nvPr/>
            </p:nvSpPr>
            <p:spPr>
              <a:xfrm rot="16769044">
                <a:off x="1239335" y="2349170"/>
                <a:ext cx="100853" cy="492443"/>
              </a:xfrm>
              <a:prstGeom prst="rect">
                <a:avLst/>
              </a:prstGeom>
              <a:noFill/>
            </p:spPr>
            <p:txBody>
              <a:bodyPr wrap="square" lIns="0" tIns="0" rIns="0" bIns="0" rtlCol="0">
                <a:spAutoFit/>
              </a:bodyPr>
              <a:lstStyle/>
              <a:p>
                <a:pPr algn="l"/>
                <a:r>
                  <a:rPr lang="de-DE" sz="3200" dirty="0"/>
                  <a:t>&gt;</a:t>
                </a:r>
              </a:p>
            </p:txBody>
          </p:sp>
          <p:sp>
            <p:nvSpPr>
              <p:cNvPr id="44" name="Textfeld 43">
                <a:extLst>
                  <a:ext uri="{FF2B5EF4-FFF2-40B4-BE49-F238E27FC236}">
                    <a16:creationId xmlns:a16="http://schemas.microsoft.com/office/drawing/2014/main" id="{2890FE15-9559-AF68-63CD-D904431913E8}"/>
                  </a:ext>
                </a:extLst>
              </p:cNvPr>
              <p:cNvSpPr txBox="1"/>
              <p:nvPr/>
            </p:nvSpPr>
            <p:spPr>
              <a:xfrm>
                <a:off x="1941742" y="1532975"/>
                <a:ext cx="100853" cy="492443"/>
              </a:xfrm>
              <a:prstGeom prst="rect">
                <a:avLst/>
              </a:prstGeom>
              <a:noFill/>
            </p:spPr>
            <p:txBody>
              <a:bodyPr wrap="square" lIns="0" tIns="0" rIns="0" bIns="0" rtlCol="0">
                <a:spAutoFit/>
              </a:bodyPr>
              <a:lstStyle/>
              <a:p>
                <a:pPr algn="l"/>
                <a:r>
                  <a:rPr lang="de-DE" sz="3200" dirty="0"/>
                  <a:t>&gt;</a:t>
                </a:r>
              </a:p>
            </p:txBody>
          </p:sp>
        </p:grpSp>
        <p:sp>
          <p:nvSpPr>
            <p:cNvPr id="33" name="Textfeld 32">
              <a:extLst>
                <a:ext uri="{FF2B5EF4-FFF2-40B4-BE49-F238E27FC236}">
                  <a16:creationId xmlns:a16="http://schemas.microsoft.com/office/drawing/2014/main" id="{85642FE4-3E9B-3F6B-BBBF-AA8A6C6B3D68}"/>
                </a:ext>
              </a:extLst>
            </p:cNvPr>
            <p:cNvSpPr txBox="1"/>
            <p:nvPr/>
          </p:nvSpPr>
          <p:spPr>
            <a:xfrm>
              <a:off x="753058" y="3661651"/>
              <a:ext cx="1613647" cy="390445"/>
            </a:xfrm>
            <a:prstGeom prst="rect">
              <a:avLst/>
            </a:prstGeom>
            <a:noFill/>
          </p:spPr>
          <p:txBody>
            <a:bodyPr wrap="square" lIns="0" tIns="0" rIns="0" bIns="0" rtlCol="0">
              <a:spAutoFit/>
            </a:bodyPr>
            <a:lstStyle/>
            <a:p>
              <a:pPr algn="l"/>
              <a:r>
                <a:rPr lang="en-AU" sz="1000" dirty="0">
                  <a:latin typeface="Arial" panose="020B0604020202020204" pitchFamily="34" charset="0"/>
                  <a:cs typeface="Arial" panose="020B0604020202020204" pitchFamily="34" charset="0"/>
                </a:rPr>
                <a:t>1. Raw Material manufacturing</a:t>
              </a:r>
            </a:p>
          </p:txBody>
        </p:sp>
        <p:sp>
          <p:nvSpPr>
            <p:cNvPr id="34" name="Textfeld 33">
              <a:extLst>
                <a:ext uri="{FF2B5EF4-FFF2-40B4-BE49-F238E27FC236}">
                  <a16:creationId xmlns:a16="http://schemas.microsoft.com/office/drawing/2014/main" id="{BA88F71F-DAE8-6D72-3A92-913BCA287384}"/>
                </a:ext>
              </a:extLst>
            </p:cNvPr>
            <p:cNvSpPr txBox="1"/>
            <p:nvPr/>
          </p:nvSpPr>
          <p:spPr>
            <a:xfrm>
              <a:off x="262387" y="2611417"/>
              <a:ext cx="998833" cy="390445"/>
            </a:xfrm>
            <a:prstGeom prst="rect">
              <a:avLst/>
            </a:prstGeom>
            <a:noFill/>
          </p:spPr>
          <p:txBody>
            <a:bodyPr wrap="square" lIns="0" tIns="0" rIns="0" bIns="0" rtlCol="0">
              <a:spAutoFit/>
            </a:bodyPr>
            <a:lstStyle/>
            <a:p>
              <a:pPr algn="l"/>
              <a:r>
                <a:rPr lang="en-AU" sz="1000" dirty="0">
                  <a:latin typeface="Arial" panose="020B0604020202020204" pitchFamily="34" charset="0"/>
                  <a:cs typeface="Arial" panose="020B0604020202020204" pitchFamily="34" charset="0"/>
                </a:rPr>
                <a:t>2. Product manufacturing</a:t>
              </a:r>
            </a:p>
          </p:txBody>
        </p:sp>
        <p:sp>
          <p:nvSpPr>
            <p:cNvPr id="35" name="Textfeld 34">
              <a:extLst>
                <a:ext uri="{FF2B5EF4-FFF2-40B4-BE49-F238E27FC236}">
                  <a16:creationId xmlns:a16="http://schemas.microsoft.com/office/drawing/2014/main" id="{23A8209D-D9F1-9952-64C0-40099F9C8D78}"/>
                </a:ext>
              </a:extLst>
            </p:cNvPr>
            <p:cNvSpPr txBox="1"/>
            <p:nvPr/>
          </p:nvSpPr>
          <p:spPr>
            <a:xfrm>
              <a:off x="1559881" y="1725104"/>
              <a:ext cx="1613647" cy="195222"/>
            </a:xfrm>
            <a:prstGeom prst="rect">
              <a:avLst/>
            </a:prstGeom>
            <a:noFill/>
          </p:spPr>
          <p:txBody>
            <a:bodyPr wrap="square" lIns="0" tIns="0" rIns="0" bIns="0" rtlCol="0">
              <a:spAutoFit/>
            </a:bodyPr>
            <a:lstStyle/>
            <a:p>
              <a:pPr algn="l"/>
              <a:r>
                <a:rPr lang="en-AU" sz="1000" dirty="0">
                  <a:latin typeface="Arial" panose="020B0604020202020204" pitchFamily="34" charset="0"/>
                  <a:cs typeface="Arial" panose="020B0604020202020204" pitchFamily="34" charset="0"/>
                </a:rPr>
                <a:t>3. Transport</a:t>
              </a:r>
            </a:p>
          </p:txBody>
        </p:sp>
        <p:sp>
          <p:nvSpPr>
            <p:cNvPr id="36" name="Textfeld 35">
              <a:extLst>
                <a:ext uri="{FF2B5EF4-FFF2-40B4-BE49-F238E27FC236}">
                  <a16:creationId xmlns:a16="http://schemas.microsoft.com/office/drawing/2014/main" id="{53E04DB7-46AE-8E93-D16A-DF1D8431F273}"/>
                </a:ext>
              </a:extLst>
            </p:cNvPr>
            <p:cNvSpPr txBox="1"/>
            <p:nvPr/>
          </p:nvSpPr>
          <p:spPr>
            <a:xfrm>
              <a:off x="3039035" y="2519085"/>
              <a:ext cx="1613647" cy="195222"/>
            </a:xfrm>
            <a:prstGeom prst="rect">
              <a:avLst/>
            </a:prstGeom>
            <a:noFill/>
          </p:spPr>
          <p:txBody>
            <a:bodyPr wrap="square" lIns="0" tIns="0" rIns="0" bIns="0" rtlCol="0">
              <a:spAutoFit/>
            </a:bodyPr>
            <a:lstStyle/>
            <a:p>
              <a:pPr algn="l"/>
              <a:r>
                <a:rPr lang="en-AU" sz="1000" dirty="0">
                  <a:latin typeface="Arial" panose="020B0604020202020204" pitchFamily="34" charset="0"/>
                  <a:cs typeface="Arial" panose="020B0604020202020204" pitchFamily="34" charset="0"/>
                </a:rPr>
                <a:t>4. Product Use Phase</a:t>
              </a:r>
            </a:p>
          </p:txBody>
        </p:sp>
        <p:sp>
          <p:nvSpPr>
            <p:cNvPr id="37" name="Textfeld 36">
              <a:extLst>
                <a:ext uri="{FF2B5EF4-FFF2-40B4-BE49-F238E27FC236}">
                  <a16:creationId xmlns:a16="http://schemas.microsoft.com/office/drawing/2014/main" id="{972BCEB3-3430-F01B-9DD7-18D1BC73FC62}"/>
                </a:ext>
              </a:extLst>
            </p:cNvPr>
            <p:cNvSpPr txBox="1"/>
            <p:nvPr/>
          </p:nvSpPr>
          <p:spPr>
            <a:xfrm>
              <a:off x="2852532" y="3408052"/>
              <a:ext cx="1613647" cy="195222"/>
            </a:xfrm>
            <a:prstGeom prst="rect">
              <a:avLst/>
            </a:prstGeom>
            <a:noFill/>
          </p:spPr>
          <p:txBody>
            <a:bodyPr wrap="square" lIns="0" tIns="0" rIns="0" bIns="0" rtlCol="0">
              <a:spAutoFit/>
            </a:bodyPr>
            <a:lstStyle/>
            <a:p>
              <a:pPr algn="l"/>
              <a:r>
                <a:rPr lang="en-AU" sz="1000" dirty="0">
                  <a:latin typeface="Arial" panose="020B0604020202020204" pitchFamily="34" charset="0"/>
                  <a:cs typeface="Arial" panose="020B0604020202020204" pitchFamily="34" charset="0"/>
                </a:rPr>
                <a:t>5. End of Life</a:t>
              </a:r>
            </a:p>
          </p:txBody>
        </p:sp>
      </p:grpSp>
      <p:sp>
        <p:nvSpPr>
          <p:cNvPr id="45" name="Rechteck: abgerundete Ecken 41">
            <a:extLst>
              <a:ext uri="{FF2B5EF4-FFF2-40B4-BE49-F238E27FC236}">
                <a16:creationId xmlns:a16="http://schemas.microsoft.com/office/drawing/2014/main" id="{50E64CC9-7DD3-A589-435D-E073CBA1123D}"/>
              </a:ext>
            </a:extLst>
          </p:cNvPr>
          <p:cNvSpPr/>
          <p:nvPr/>
        </p:nvSpPr>
        <p:spPr>
          <a:xfrm>
            <a:off x="6535403" y="1882830"/>
            <a:ext cx="1655305" cy="147362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dirty="0" err="1">
              <a:solidFill>
                <a:schemeClr val="accent2"/>
              </a:solidFill>
            </a:endParaRPr>
          </a:p>
        </p:txBody>
      </p:sp>
      <p:sp>
        <p:nvSpPr>
          <p:cNvPr id="46" name="Textfeld 45">
            <a:extLst>
              <a:ext uri="{FF2B5EF4-FFF2-40B4-BE49-F238E27FC236}">
                <a16:creationId xmlns:a16="http://schemas.microsoft.com/office/drawing/2014/main" id="{3BEC67E3-DEDC-8EE0-5279-C5607A968015}"/>
              </a:ext>
            </a:extLst>
          </p:cNvPr>
          <p:cNvSpPr txBox="1"/>
          <p:nvPr/>
        </p:nvSpPr>
        <p:spPr>
          <a:xfrm>
            <a:off x="6066262" y="3956107"/>
            <a:ext cx="5010125" cy="2215991"/>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en-AU" dirty="0">
                <a:latin typeface="Arial" panose="020B0604020202020204" pitchFamily="34" charset="0"/>
                <a:cs typeface="Arial" panose="020B0604020202020204" pitchFamily="34" charset="0"/>
              </a:rPr>
              <a:t>Focussing only on the </a:t>
            </a:r>
            <a:r>
              <a:rPr lang="en-AU" b="1" dirty="0">
                <a:solidFill>
                  <a:schemeClr val="accent2"/>
                </a:solidFill>
                <a:latin typeface="Arial" panose="020B0604020202020204" pitchFamily="34" charset="0"/>
                <a:cs typeface="Arial" panose="020B0604020202020204" pitchFamily="34" charset="0"/>
              </a:rPr>
              <a:t>steps in the life cycle related to the ink manufacturing</a:t>
            </a:r>
            <a:r>
              <a:rPr lang="en-AU" dirty="0">
                <a:latin typeface="Arial" panose="020B0604020202020204" pitchFamily="34" charset="0"/>
                <a:cs typeface="Arial" panose="020B0604020202020204" pitchFamily="34" charset="0"/>
              </a:rPr>
              <a:t> (direct impact) </a:t>
            </a:r>
          </a:p>
          <a:p>
            <a:pPr marL="171450" indent="-171450" algn="l">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AU" dirty="0">
                <a:latin typeface="Arial" panose="020B0604020202020204" pitchFamily="34" charset="0"/>
                <a:cs typeface="Arial" panose="020B0604020202020204" pitchFamily="34" charset="0"/>
              </a:rPr>
              <a:t>Enable customers to calculate </a:t>
            </a:r>
            <a:r>
              <a:rPr lang="en-AU" b="1" dirty="0">
                <a:solidFill>
                  <a:schemeClr val="accent2"/>
                </a:solidFill>
                <a:latin typeface="Arial" panose="020B0604020202020204" pitchFamily="34" charset="0"/>
                <a:cs typeface="Arial" panose="020B0604020202020204" pitchFamily="34" charset="0"/>
              </a:rPr>
              <a:t>their own product related environmental impact</a:t>
            </a:r>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endParaRPr lang="en-AU" dirty="0"/>
          </a:p>
        </p:txBody>
      </p:sp>
      <p:pic>
        <p:nvPicPr>
          <p:cNvPr id="6" name="Grafik 5">
            <a:extLst>
              <a:ext uri="{FF2B5EF4-FFF2-40B4-BE49-F238E27FC236}">
                <a16:creationId xmlns:a16="http://schemas.microsoft.com/office/drawing/2014/main" id="{DFC31413-098F-AE53-4F7D-504EF8A96D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0950" y="50860"/>
            <a:ext cx="1705234" cy="959194"/>
          </a:xfrm>
          <a:prstGeom prst="rect">
            <a:avLst/>
          </a:prstGeom>
        </p:spPr>
      </p:pic>
    </p:spTree>
    <p:extLst>
      <p:ext uri="{BB962C8B-B14F-4D97-AF65-F5344CB8AC3E}">
        <p14:creationId xmlns:p14="http://schemas.microsoft.com/office/powerpoint/2010/main" val="619087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F3F82-C051-43D4-B479-CE2CB7741A1E}"/>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C3A31D9-5818-F283-4B32-97F1D3500467}"/>
              </a:ext>
            </a:extLst>
          </p:cNvPr>
          <p:cNvPicPr>
            <a:picLocks noChangeAspect="1"/>
          </p:cNvPicPr>
          <p:nvPr/>
        </p:nvPicPr>
        <p:blipFill>
          <a:blip r:embed="rId3"/>
          <a:stretch>
            <a:fillRect/>
          </a:stretch>
        </p:blipFill>
        <p:spPr>
          <a:xfrm>
            <a:off x="206057" y="6176963"/>
            <a:ext cx="2048031" cy="526152"/>
          </a:xfrm>
          <a:prstGeom prst="rect">
            <a:avLst/>
          </a:prstGeom>
        </p:spPr>
      </p:pic>
      <p:sp>
        <p:nvSpPr>
          <p:cNvPr id="2" name="Title 1">
            <a:extLst>
              <a:ext uri="{FF2B5EF4-FFF2-40B4-BE49-F238E27FC236}">
                <a16:creationId xmlns:a16="http://schemas.microsoft.com/office/drawing/2014/main" id="{834381C9-ACAC-E798-F0AB-6B421FC4498A}"/>
              </a:ext>
            </a:extLst>
          </p:cNvPr>
          <p:cNvSpPr>
            <a:spLocks noGrp="1"/>
          </p:cNvSpPr>
          <p:nvPr>
            <p:ph type="title"/>
          </p:nvPr>
        </p:nvSpPr>
        <p:spPr>
          <a:xfrm>
            <a:off x="675829" y="166630"/>
            <a:ext cx="10515600" cy="1325563"/>
          </a:xfrm>
        </p:spPr>
        <p:txBody>
          <a:bodyPr>
            <a:normAutofit/>
          </a:bodyPr>
          <a:lstStyle/>
          <a:p>
            <a:r>
              <a:rPr lang="en-US" sz="2800" b="1" dirty="0">
                <a:latin typeface="Arial" panose="020B0604020202020204" pitchFamily="34" charset="0"/>
                <a:cs typeface="Arial" panose="020B0604020202020204" pitchFamily="34" charset="0"/>
              </a:rPr>
              <a:t>Of all the impact categories, the carbon footprint is the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most familiar in the general public</a:t>
            </a:r>
            <a:endParaRPr lang="en-GB"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2580CB-451C-AD6D-97DA-5FFD5FC32DEB}"/>
              </a:ext>
            </a:extLst>
          </p:cNvPr>
          <p:cNvSpPr>
            <a:spLocks noGrp="1"/>
          </p:cNvSpPr>
          <p:nvPr>
            <p:ph sz="half" idx="1"/>
          </p:nvPr>
        </p:nvSpPr>
        <p:spPr>
          <a:xfrm>
            <a:off x="675829" y="1658909"/>
            <a:ext cx="10989179" cy="4351338"/>
          </a:xfrm>
        </p:spPr>
        <p:txBody>
          <a:bodyPr>
            <a:normAutofit/>
          </a:bodyPr>
          <a:lstStyle/>
          <a:p>
            <a:pPr marL="268288" indent="-268288">
              <a:buClr>
                <a:schemeClr val="tx1"/>
              </a:buClr>
              <a:buFont typeface="Arial" panose="020B0604020202020204" pitchFamily="34" charset="0"/>
              <a:buChar char="•"/>
            </a:pPr>
            <a:r>
              <a:rPr lang="en-US" sz="2000" b="1" dirty="0" smtClean="0">
                <a:solidFill>
                  <a:schemeClr val="accent2"/>
                </a:solidFill>
                <a:latin typeface="Arial" panose="020B0604020202020204" pitchFamily="34" charset="0"/>
                <a:cs typeface="Arial" panose="020B0604020202020204" pitchFamily="34" charset="0"/>
              </a:rPr>
              <a:t>Product </a:t>
            </a:r>
            <a:r>
              <a:rPr lang="en-US" sz="2000" b="1" dirty="0">
                <a:solidFill>
                  <a:schemeClr val="accent2"/>
                </a:solidFill>
                <a:latin typeface="Arial" panose="020B0604020202020204" pitchFamily="34" charset="0"/>
                <a:cs typeface="Arial" panose="020B0604020202020204" pitchFamily="34" charset="0"/>
              </a:rPr>
              <a:t>carbon footprint </a:t>
            </a:r>
            <a:r>
              <a:rPr lang="en-US" sz="2000" dirty="0">
                <a:latin typeface="Arial" panose="020B0604020202020204" pitchFamily="34" charset="0"/>
                <a:cs typeface="Arial" panose="020B0604020202020204" pitchFamily="34" charset="0"/>
              </a:rPr>
              <a:t>(PCF</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balance of greenhouse gas emissions along the </a:t>
            </a:r>
            <a:r>
              <a:rPr lang="en-US" sz="2000" dirty="0" smtClean="0">
                <a:latin typeface="Arial" panose="020B0604020202020204" pitchFamily="34" charset="0"/>
                <a:cs typeface="Arial" panose="020B0604020202020204" pitchFamily="34" charset="0"/>
              </a:rPr>
              <a:t>entire </a:t>
            </a:r>
            <a:r>
              <a:rPr lang="en-US" sz="2000" dirty="0">
                <a:latin typeface="Arial" panose="020B0604020202020204" pitchFamily="34" charset="0"/>
                <a:cs typeface="Arial" panose="020B0604020202020204" pitchFamily="34" charset="0"/>
              </a:rPr>
              <a:t>life cycle of a product </a:t>
            </a:r>
            <a:r>
              <a:rPr lang="en-US" sz="2000" dirty="0" smtClean="0">
                <a:latin typeface="Arial" panose="020B0604020202020204" pitchFamily="34" charset="0"/>
                <a:cs typeface="Arial" panose="020B0604020202020204" pitchFamily="34" charset="0"/>
              </a:rPr>
              <a:t>(defined </a:t>
            </a:r>
            <a:r>
              <a:rPr lang="en-US" sz="2000" dirty="0">
                <a:latin typeface="Arial" panose="020B0604020202020204" pitchFamily="34" charset="0"/>
                <a:cs typeface="Arial" panose="020B0604020202020204" pitchFamily="34" charset="0"/>
              </a:rPr>
              <a:t>application and </a:t>
            </a:r>
            <a:r>
              <a:rPr lang="en-US" sz="2000" dirty="0" smtClean="0">
                <a:latin typeface="Arial" panose="020B0604020202020204" pitchFamily="34" charset="0"/>
                <a:cs typeface="Arial" panose="020B0604020202020204" pitchFamily="34" charset="0"/>
              </a:rPr>
              <a:t>defined </a:t>
            </a:r>
            <a:r>
              <a:rPr lang="en-US" sz="2000" dirty="0">
                <a:latin typeface="Arial" panose="020B0604020202020204" pitchFamily="34" charset="0"/>
                <a:cs typeface="Arial" panose="020B0604020202020204" pitchFamily="34" charset="0"/>
              </a:rPr>
              <a:t>unit of </a:t>
            </a:r>
            <a:r>
              <a:rPr lang="en-US" sz="2000" dirty="0" smtClean="0">
                <a:latin typeface="Arial" panose="020B0604020202020204" pitchFamily="34" charset="0"/>
                <a:cs typeface="Arial" panose="020B0604020202020204" pitchFamily="34" charset="0"/>
              </a:rPr>
              <a:t>use)</a:t>
            </a:r>
            <a:endParaRPr lang="en-US" sz="2000" dirty="0">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pPr>
            <a:r>
              <a:rPr lang="en-US" sz="2000" b="1" dirty="0" smtClean="0">
                <a:solidFill>
                  <a:schemeClr val="accent2"/>
                </a:solidFill>
                <a:latin typeface="Arial" panose="020B0604020202020204" pitchFamily="34" charset="0"/>
                <a:cs typeface="Arial" panose="020B0604020202020204" pitchFamily="34" charset="0"/>
              </a:rPr>
              <a:t>Cradle-to-gate</a:t>
            </a:r>
            <a:r>
              <a:rPr lang="en-US" sz="2000" dirty="0" smtClean="0">
                <a:latin typeface="Arial" panose="020B0604020202020204" pitchFamily="34" charset="0"/>
                <a:cs typeface="Arial" panose="020B0604020202020204" pitchFamily="34" charset="0"/>
              </a:rPr>
              <a:t> PCF: includes processes </a:t>
            </a:r>
            <a:r>
              <a:rPr lang="en-US" sz="2000" dirty="0">
                <a:latin typeface="Arial" panose="020B0604020202020204" pitchFamily="34" charset="0"/>
                <a:cs typeface="Arial" panose="020B0604020202020204" pitchFamily="34" charset="0"/>
              </a:rPr>
              <a:t>from the sourcing of raw materials and production </a:t>
            </a:r>
            <a:endParaRPr lang="en-US" sz="2000" dirty="0" smtClean="0">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pPr>
            <a:r>
              <a:rPr lang="en-US" sz="2000" b="1" dirty="0" smtClean="0">
                <a:solidFill>
                  <a:schemeClr val="accent2"/>
                </a:solidFill>
                <a:latin typeface="Arial" panose="020B0604020202020204" pitchFamily="34" charset="0"/>
                <a:cs typeface="Arial" panose="020B0604020202020204" pitchFamily="34" charset="0"/>
              </a:rPr>
              <a:t>Cradle-to-grave</a:t>
            </a:r>
            <a:r>
              <a:rPr lang="en-US" sz="2000" dirty="0" smtClean="0">
                <a:latin typeface="Arial" panose="020B0604020202020204" pitchFamily="34" charset="0"/>
                <a:cs typeface="Arial" panose="020B0604020202020204" pitchFamily="34" charset="0"/>
              </a:rPr>
              <a:t> PCF: </a:t>
            </a:r>
            <a:r>
              <a:rPr lang="en-US" sz="2000" dirty="0">
                <a:latin typeface="Arial" panose="020B0604020202020204" pitchFamily="34" charset="0"/>
                <a:cs typeface="Arial" panose="020B0604020202020204" pitchFamily="34" charset="0"/>
              </a:rPr>
              <a:t>covers the entire life cycle of the product, including emissions from the use phase and the end of life</a:t>
            </a:r>
            <a:r>
              <a:rPr lang="en-US" sz="2000" dirty="0" smtClean="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PCF can be calculated using </a:t>
            </a:r>
            <a:r>
              <a:rPr lang="en-US" sz="2000" b="1" dirty="0">
                <a:solidFill>
                  <a:schemeClr val="accent2"/>
                </a:solidFill>
                <a:latin typeface="Arial" panose="020B0604020202020204" pitchFamily="34" charset="0"/>
                <a:cs typeface="Arial" panose="020B0604020202020204" pitchFamily="34" charset="0"/>
              </a:rPr>
              <a:t>various methods</a:t>
            </a:r>
            <a:r>
              <a:rPr lang="en-US" sz="2000" dirty="0">
                <a:latin typeface="Arial" panose="020B0604020202020204" pitchFamily="34" charset="0"/>
                <a:cs typeface="Arial" panose="020B0604020202020204" pitchFamily="34" charset="0"/>
              </a:rPr>
              <a:t>, e.g., according to the greenhouse gas protocol product standard, EN ISO 14044 (LCA), or EN ISO 14067 (PCF). </a:t>
            </a:r>
            <a:r>
              <a:rPr lang="en-US" sz="2000" b="1" dirty="0">
                <a:solidFill>
                  <a:schemeClr val="accent2"/>
                </a:solidFill>
                <a:latin typeface="Arial" panose="020B0604020202020204" pitchFamily="34" charset="0"/>
                <a:cs typeface="Arial" panose="020B0604020202020204" pitchFamily="34" charset="0"/>
              </a:rPr>
              <a:t>The absolute numbers </a:t>
            </a:r>
            <a:r>
              <a:rPr lang="en-US" sz="2000" b="1" dirty="0" smtClean="0">
                <a:solidFill>
                  <a:schemeClr val="accent2"/>
                </a:solidFill>
                <a:latin typeface="Arial" panose="020B0604020202020204" pitchFamily="34" charset="0"/>
                <a:cs typeface="Arial" panose="020B0604020202020204" pitchFamily="34" charset="0"/>
              </a:rPr>
              <a:t>of </a:t>
            </a:r>
            <a:r>
              <a:rPr lang="en-US" sz="2000" b="1" dirty="0">
                <a:solidFill>
                  <a:schemeClr val="accent2"/>
                </a:solidFill>
                <a:latin typeface="Arial" panose="020B0604020202020204" pitchFamily="34" charset="0"/>
                <a:cs typeface="Arial" panose="020B0604020202020204" pitchFamily="34" charset="0"/>
              </a:rPr>
              <a:t>different manufacturers are therefore not generally comparable.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Since the absolute values ​​depend heavily on the selected </a:t>
            </a:r>
            <a:r>
              <a:rPr lang="en-US" sz="2000" b="1" dirty="0">
                <a:solidFill>
                  <a:schemeClr val="accent2"/>
                </a:solidFill>
                <a:latin typeface="Arial" panose="020B0604020202020204" pitchFamily="34" charset="0"/>
                <a:cs typeface="Arial" panose="020B0604020202020204" pitchFamily="34" charset="0"/>
              </a:rPr>
              <a:t>system boundaries</a:t>
            </a:r>
            <a:r>
              <a:rPr lang="en-US" sz="2000" dirty="0">
                <a:latin typeface="Arial" panose="020B0604020202020204" pitchFamily="34" charset="0"/>
                <a:cs typeface="Arial" panose="020B0604020202020204" pitchFamily="34" charset="0"/>
              </a:rPr>
              <a:t>, reliability of the raw data and assumptions made in the calculation, </a:t>
            </a:r>
            <a:r>
              <a:rPr lang="en-US" sz="2000" dirty="0" smtClean="0">
                <a:latin typeface="Arial" panose="020B0604020202020204" pitchFamily="34" charset="0"/>
                <a:cs typeface="Arial" panose="020B0604020202020204" pitchFamily="34" charset="0"/>
              </a:rPr>
              <a:t>a transparent </a:t>
            </a:r>
            <a:r>
              <a:rPr lang="en-US" sz="2000" dirty="0">
                <a:latin typeface="Arial" panose="020B0604020202020204" pitchFamily="34" charset="0"/>
                <a:cs typeface="Arial" panose="020B0604020202020204" pitchFamily="34" charset="0"/>
              </a:rPr>
              <a:t>communication of the method is essential.</a:t>
            </a:r>
            <a:endParaRPr lang="de-DE"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BAE41769-8111-6C22-6FFA-270A0497AE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812" y="48140"/>
            <a:ext cx="1705234" cy="959194"/>
          </a:xfrm>
          <a:prstGeom prst="rect">
            <a:avLst/>
          </a:prstGeom>
        </p:spPr>
      </p:pic>
    </p:spTree>
    <p:extLst>
      <p:ext uri="{BB962C8B-B14F-4D97-AF65-F5344CB8AC3E}">
        <p14:creationId xmlns:p14="http://schemas.microsoft.com/office/powerpoint/2010/main" val="1459957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F3F82-C051-43D4-B479-CE2CB7741A1E}"/>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C3A31D9-5818-F283-4B32-97F1D3500467}"/>
              </a:ext>
            </a:extLst>
          </p:cNvPr>
          <p:cNvPicPr>
            <a:picLocks noChangeAspect="1"/>
          </p:cNvPicPr>
          <p:nvPr/>
        </p:nvPicPr>
        <p:blipFill>
          <a:blip r:embed="rId4"/>
          <a:stretch>
            <a:fillRect/>
          </a:stretch>
        </p:blipFill>
        <p:spPr>
          <a:xfrm>
            <a:off x="206057" y="6176963"/>
            <a:ext cx="2048031" cy="526152"/>
          </a:xfrm>
          <a:prstGeom prst="rect">
            <a:avLst/>
          </a:prstGeom>
        </p:spPr>
      </p:pic>
      <p:sp>
        <p:nvSpPr>
          <p:cNvPr id="2" name="Title 1">
            <a:extLst>
              <a:ext uri="{FF2B5EF4-FFF2-40B4-BE49-F238E27FC236}">
                <a16:creationId xmlns:a16="http://schemas.microsoft.com/office/drawing/2014/main" id="{834381C9-ACAC-E798-F0AB-6B421FC4498A}"/>
              </a:ext>
            </a:extLst>
          </p:cNvPr>
          <p:cNvSpPr>
            <a:spLocks noGrp="1"/>
          </p:cNvSpPr>
          <p:nvPr>
            <p:ph type="title"/>
          </p:nvPr>
        </p:nvSpPr>
        <p:spPr>
          <a:xfrm>
            <a:off x="675829" y="136543"/>
            <a:ext cx="10515600" cy="1325563"/>
          </a:xfrm>
        </p:spPr>
        <p:txBody>
          <a:bodyPr>
            <a:normAutofit/>
          </a:bodyPr>
          <a:lstStyle/>
          <a:p>
            <a:r>
              <a:rPr lang="en-GB" sz="2800" b="1" dirty="0">
                <a:latin typeface="Arial" panose="020B0604020202020204" pitchFamily="34" charset="0"/>
                <a:cs typeface="Arial" panose="020B0604020202020204" pitchFamily="34" charset="0"/>
              </a:rPr>
              <a:t>Different emission scopes contribute for Product Carbon Footprint (PCF)</a:t>
            </a:r>
          </a:p>
        </p:txBody>
      </p:sp>
      <p:pic>
        <p:nvPicPr>
          <p:cNvPr id="9" name="Grafik 8">
            <a:extLst>
              <a:ext uri="{FF2B5EF4-FFF2-40B4-BE49-F238E27FC236}">
                <a16:creationId xmlns:a16="http://schemas.microsoft.com/office/drawing/2014/main" id="{6A54C35F-D2E2-1D69-32D2-35FA6F2FBB06}"/>
              </a:ext>
            </a:extLst>
          </p:cNvPr>
          <p:cNvPicPr>
            <a:picLocks noChangeAspect="1"/>
          </p:cNvPicPr>
          <p:nvPr/>
        </p:nvPicPr>
        <p:blipFill>
          <a:blip r:embed="rId5"/>
          <a:stretch>
            <a:fillRect/>
          </a:stretch>
        </p:blipFill>
        <p:spPr>
          <a:xfrm>
            <a:off x="1110645" y="4415016"/>
            <a:ext cx="402282" cy="495603"/>
          </a:xfrm>
          <a:prstGeom prst="rect">
            <a:avLst/>
          </a:prstGeom>
        </p:spPr>
      </p:pic>
      <p:sp>
        <p:nvSpPr>
          <p:cNvPr id="11" name="Textfeld 10">
            <a:extLst>
              <a:ext uri="{FF2B5EF4-FFF2-40B4-BE49-F238E27FC236}">
                <a16:creationId xmlns:a16="http://schemas.microsoft.com/office/drawing/2014/main" id="{12CC99F1-7F88-C8FD-C27E-DD80B9F1D82C}"/>
              </a:ext>
            </a:extLst>
          </p:cNvPr>
          <p:cNvSpPr txBox="1"/>
          <p:nvPr/>
        </p:nvSpPr>
        <p:spPr>
          <a:xfrm>
            <a:off x="675829" y="1726102"/>
            <a:ext cx="7619871" cy="4154984"/>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AU" b="1" dirty="0" smtClean="0">
                <a:latin typeface="Arial" panose="020B0604020202020204" pitchFamily="34" charset="0"/>
                <a:cs typeface="Arial" panose="020B0604020202020204" pitchFamily="34" charset="0"/>
              </a:rPr>
              <a:t> </a:t>
            </a:r>
            <a:r>
              <a:rPr lang="en-AU" b="1" dirty="0" smtClean="0">
                <a:solidFill>
                  <a:schemeClr val="accent2"/>
                </a:solidFill>
                <a:latin typeface="Arial" panose="020B0604020202020204" pitchFamily="34" charset="0"/>
                <a:cs typeface="Arial" panose="020B0604020202020204" pitchFamily="34" charset="0"/>
              </a:rPr>
              <a:t>Scope </a:t>
            </a:r>
            <a:r>
              <a:rPr lang="en-AU" b="1" dirty="0">
                <a:solidFill>
                  <a:schemeClr val="accent2"/>
                </a:solidFill>
                <a:latin typeface="Arial" panose="020B0604020202020204" pitchFamily="34" charset="0"/>
                <a:cs typeface="Arial" panose="020B0604020202020204" pitchFamily="34" charset="0"/>
              </a:rPr>
              <a:t>1</a:t>
            </a:r>
          </a:p>
          <a:p>
            <a:pPr marL="742950" lvl="1" indent="-285750">
              <a:buFont typeface="Arial" panose="020B0604020202020204" pitchFamily="34" charset="0"/>
              <a:buChar char="•"/>
            </a:pPr>
            <a:r>
              <a:rPr lang="en-AU" dirty="0">
                <a:latin typeface="Arial" panose="020B0604020202020204" pitchFamily="34" charset="0"/>
                <a:cs typeface="Arial" panose="020B0604020202020204" pitchFamily="34" charset="0"/>
              </a:rPr>
              <a:t>Direct GHG emissions generated by a company</a:t>
            </a:r>
          </a:p>
          <a:p>
            <a:pPr marL="1200150" lvl="2" indent="-285750">
              <a:buFont typeface="Arial" panose="020B0604020202020204" pitchFamily="34" charset="0"/>
              <a:buChar char="•"/>
            </a:pPr>
            <a:r>
              <a:rPr lang="en-AU" dirty="0" smtClean="0">
                <a:latin typeface="Arial" panose="020B0604020202020204" pitchFamily="34" charset="0"/>
                <a:cs typeface="Arial" panose="020B0604020202020204" pitchFamily="34" charset="0"/>
              </a:rPr>
              <a:t>e.g</a:t>
            </a:r>
            <a:r>
              <a:rPr lang="en-AU" dirty="0">
                <a:latin typeface="Arial" panose="020B0604020202020204" pitchFamily="34" charset="0"/>
                <a:cs typeface="Arial" panose="020B0604020202020204" pitchFamily="34" charset="0"/>
              </a:rPr>
              <a:t>. emissions from company facilities, boiler house, company cars</a:t>
            </a:r>
          </a:p>
          <a:p>
            <a:pPr marL="1200150" lvl="2" indent="-285750">
              <a:buFont typeface="Arial" panose="020B0604020202020204" pitchFamily="34" charset="0"/>
              <a:buChar char="•"/>
            </a:pPr>
            <a:endParaRPr lang="en-AU" dirty="0"/>
          </a:p>
          <a:p>
            <a:pPr marL="285750" indent="-285750" algn="l">
              <a:buFont typeface="Arial" panose="020B0604020202020204" pitchFamily="34" charset="0"/>
              <a:buChar char="•"/>
            </a:pPr>
            <a:r>
              <a:rPr lang="en-AU" b="1" dirty="0" smtClean="0">
                <a:latin typeface="Arial" panose="020B0604020202020204" pitchFamily="34" charset="0"/>
                <a:cs typeface="Arial" panose="020B0604020202020204" pitchFamily="34" charset="0"/>
              </a:rPr>
              <a:t> </a:t>
            </a:r>
            <a:r>
              <a:rPr lang="en-AU" b="1" dirty="0" smtClean="0">
                <a:solidFill>
                  <a:schemeClr val="accent2"/>
                </a:solidFill>
                <a:latin typeface="Arial" panose="020B0604020202020204" pitchFamily="34" charset="0"/>
                <a:cs typeface="Arial" panose="020B0604020202020204" pitchFamily="34" charset="0"/>
              </a:rPr>
              <a:t>Scope </a:t>
            </a:r>
            <a:r>
              <a:rPr lang="en-AU" b="1" dirty="0">
                <a:solidFill>
                  <a:schemeClr val="accent2"/>
                </a:solidFill>
                <a:latin typeface="Arial" panose="020B0604020202020204" pitchFamily="34" charset="0"/>
                <a:cs typeface="Arial" panose="020B0604020202020204" pitchFamily="34" charset="0"/>
              </a:rPr>
              <a:t>2</a:t>
            </a:r>
          </a:p>
          <a:p>
            <a:pPr marL="742950" lvl="1" indent="-285750">
              <a:buFont typeface="Arial" panose="020B0604020202020204" pitchFamily="34" charset="0"/>
              <a:buChar char="•"/>
            </a:pPr>
            <a:r>
              <a:rPr lang="en-AU" dirty="0">
                <a:latin typeface="Arial" panose="020B0604020202020204" pitchFamily="34" charset="0"/>
                <a:cs typeface="Arial" panose="020B0604020202020204" pitchFamily="34" charset="0"/>
              </a:rPr>
              <a:t>Indirect GHG emissions generated by a company</a:t>
            </a:r>
          </a:p>
          <a:p>
            <a:pPr marL="1200150" lvl="2" indent="-285750">
              <a:buFont typeface="Arial" panose="020B0604020202020204" pitchFamily="34" charset="0"/>
              <a:buChar char="•"/>
            </a:pPr>
            <a:r>
              <a:rPr lang="en-AU" dirty="0" smtClean="0">
                <a:latin typeface="Arial" panose="020B0604020202020204" pitchFamily="34" charset="0"/>
                <a:cs typeface="Arial" panose="020B0604020202020204" pitchFamily="34" charset="0"/>
              </a:rPr>
              <a:t>e.g</a:t>
            </a:r>
            <a:r>
              <a:rPr lang="en-AU" dirty="0">
                <a:latin typeface="Arial" panose="020B0604020202020204" pitchFamily="34" charset="0"/>
                <a:cs typeface="Arial" panose="020B0604020202020204" pitchFamily="34" charset="0"/>
              </a:rPr>
              <a:t>. purchased steam &amp; electricity (converted into CO</a:t>
            </a:r>
            <a:r>
              <a:rPr lang="en-AU" baseline="-25000" dirty="0">
                <a:latin typeface="Arial" panose="020B0604020202020204" pitchFamily="34" charset="0"/>
                <a:cs typeface="Arial" panose="020B0604020202020204" pitchFamily="34" charset="0"/>
              </a:rPr>
              <a:t>2</a:t>
            </a:r>
            <a:r>
              <a:rPr lang="en-AU" dirty="0">
                <a:latin typeface="Arial" panose="020B0604020202020204" pitchFamily="34" charset="0"/>
                <a:cs typeface="Arial" panose="020B0604020202020204" pitchFamily="34" charset="0"/>
              </a:rPr>
              <a:t>eq.)</a:t>
            </a:r>
          </a:p>
          <a:p>
            <a:pPr marL="1200150" lvl="2"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AU" b="1" dirty="0" smtClean="0">
                <a:latin typeface="Arial" panose="020B0604020202020204" pitchFamily="34" charset="0"/>
                <a:cs typeface="Arial" panose="020B0604020202020204" pitchFamily="34" charset="0"/>
              </a:rPr>
              <a:t> </a:t>
            </a:r>
            <a:r>
              <a:rPr lang="en-AU" b="1" dirty="0" smtClean="0">
                <a:solidFill>
                  <a:schemeClr val="accent2"/>
                </a:solidFill>
                <a:latin typeface="Arial" panose="020B0604020202020204" pitchFamily="34" charset="0"/>
                <a:cs typeface="Arial" panose="020B0604020202020204" pitchFamily="34" charset="0"/>
              </a:rPr>
              <a:t>Scope </a:t>
            </a:r>
            <a:r>
              <a:rPr lang="en-AU" b="1" dirty="0">
                <a:solidFill>
                  <a:schemeClr val="accent2"/>
                </a:solidFill>
                <a:latin typeface="Arial" panose="020B0604020202020204" pitchFamily="34" charset="0"/>
                <a:cs typeface="Arial" panose="020B0604020202020204" pitchFamily="34" charset="0"/>
              </a:rPr>
              <a:t>3 </a:t>
            </a:r>
            <a:r>
              <a:rPr lang="en-AU" dirty="0">
                <a:latin typeface="Arial" panose="020B0604020202020204" pitchFamily="34" charset="0"/>
                <a:cs typeface="Arial" panose="020B0604020202020204" pitchFamily="34" charset="0"/>
              </a:rPr>
              <a:t>(to be divided into up-stream and down-stream emissions</a:t>
            </a:r>
          </a:p>
          <a:p>
            <a:pPr marL="742950" lvl="1" indent="-285750">
              <a:buFont typeface="Arial" panose="020B0604020202020204" pitchFamily="34" charset="0"/>
              <a:buChar char="•"/>
            </a:pPr>
            <a:r>
              <a:rPr lang="en-AU" u="sng" dirty="0">
                <a:latin typeface="Arial" panose="020B0604020202020204" pitchFamily="34" charset="0"/>
                <a:cs typeface="Arial" panose="020B0604020202020204" pitchFamily="34" charset="0"/>
              </a:rPr>
              <a:t>Upstream</a:t>
            </a:r>
            <a:r>
              <a:rPr lang="en-AU" dirty="0">
                <a:latin typeface="Arial" panose="020B0604020202020204" pitchFamily="34" charset="0"/>
                <a:cs typeface="Arial" panose="020B0604020202020204" pitchFamily="34" charset="0"/>
              </a:rPr>
              <a:t>: Indirect emissions (generated externally)</a:t>
            </a:r>
          </a:p>
          <a:p>
            <a:pPr marL="1200150" lvl="2" indent="-285750">
              <a:buFont typeface="Arial" panose="020B0604020202020204" pitchFamily="34" charset="0"/>
              <a:buChar char="•"/>
            </a:pPr>
            <a:r>
              <a:rPr lang="en-AU" dirty="0" smtClean="0">
                <a:latin typeface="Arial" panose="020B0604020202020204" pitchFamily="34" charset="0"/>
                <a:cs typeface="Arial" panose="020B0604020202020204" pitchFamily="34" charset="0"/>
              </a:rPr>
              <a:t>e.g</a:t>
            </a:r>
            <a:r>
              <a:rPr lang="en-AU" dirty="0">
                <a:latin typeface="Arial" panose="020B0604020202020204" pitchFamily="34" charset="0"/>
                <a:cs typeface="Arial" panose="020B0604020202020204" pitchFamily="34" charset="0"/>
              </a:rPr>
              <a:t>. emissions generated by the raw materials used</a:t>
            </a:r>
          </a:p>
          <a:p>
            <a:pPr marL="742950" lvl="1" indent="-285750">
              <a:buFont typeface="Arial" panose="020B0604020202020204" pitchFamily="34" charset="0"/>
              <a:buChar char="•"/>
            </a:pPr>
            <a:r>
              <a:rPr lang="en-AU" u="sng" dirty="0">
                <a:latin typeface="Arial" panose="020B0604020202020204" pitchFamily="34" charset="0"/>
                <a:cs typeface="Arial" panose="020B0604020202020204" pitchFamily="34" charset="0"/>
              </a:rPr>
              <a:t>Downstream</a:t>
            </a:r>
            <a:r>
              <a:rPr lang="en-AU" dirty="0">
                <a:latin typeface="Arial" panose="020B0604020202020204" pitchFamily="34" charset="0"/>
                <a:cs typeface="Arial" panose="020B0604020202020204" pitchFamily="34" charset="0"/>
              </a:rPr>
              <a:t>: Indirect emissions (generated by use of the products)</a:t>
            </a:r>
          </a:p>
          <a:p>
            <a:pPr marL="1200150" lvl="2" indent="-285750">
              <a:buFont typeface="Arial" panose="020B0604020202020204" pitchFamily="34" charset="0"/>
              <a:buChar char="•"/>
            </a:pPr>
            <a:r>
              <a:rPr lang="en-AU" dirty="0" smtClean="0">
                <a:latin typeface="Arial" panose="020B0604020202020204" pitchFamily="34" charset="0"/>
                <a:cs typeface="Arial" panose="020B0604020202020204" pitchFamily="34" charset="0"/>
              </a:rPr>
              <a:t>e.g</a:t>
            </a:r>
            <a:r>
              <a:rPr lang="en-AU" dirty="0">
                <a:latin typeface="Arial" panose="020B0604020202020204" pitchFamily="34" charset="0"/>
                <a:cs typeface="Arial" panose="020B0604020202020204" pitchFamily="34" charset="0"/>
              </a:rPr>
              <a:t>. emissions generated by the printing process, end of life emissions</a:t>
            </a:r>
          </a:p>
        </p:txBody>
      </p:sp>
      <p:graphicFrame>
        <p:nvGraphicFramePr>
          <p:cNvPr id="12" name="Chart 23846">
            <a:extLst>
              <a:ext uri="{FF2B5EF4-FFF2-40B4-BE49-F238E27FC236}">
                <a16:creationId xmlns:a16="http://schemas.microsoft.com/office/drawing/2014/main" id="{119E0EE1-970E-B9E6-B468-723D4D786E62}"/>
              </a:ext>
            </a:extLst>
          </p:cNvPr>
          <p:cNvGraphicFramePr/>
          <p:nvPr>
            <p:custDataLst>
              <p:tags r:id="rId1"/>
            </p:custDataLst>
            <p:extLst>
              <p:ext uri="{D42A27DB-BD31-4B8C-83A1-F6EECF244321}">
                <p14:modId xmlns:p14="http://schemas.microsoft.com/office/powerpoint/2010/main" val="300871240"/>
              </p:ext>
            </p:extLst>
          </p:nvPr>
        </p:nvGraphicFramePr>
        <p:xfrm>
          <a:off x="8485667" y="1438857"/>
          <a:ext cx="2379794" cy="2243796"/>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feld 12">
            <a:extLst>
              <a:ext uri="{FF2B5EF4-FFF2-40B4-BE49-F238E27FC236}">
                <a16:creationId xmlns:a16="http://schemas.microsoft.com/office/drawing/2014/main" id="{3930F225-A417-6F1A-48F4-1103F849EF3A}"/>
              </a:ext>
            </a:extLst>
          </p:cNvPr>
          <p:cNvSpPr txBox="1"/>
          <p:nvPr/>
        </p:nvSpPr>
        <p:spPr>
          <a:xfrm>
            <a:off x="8902768" y="3636338"/>
            <a:ext cx="2087065" cy="738664"/>
          </a:xfrm>
          <a:prstGeom prst="rect">
            <a:avLst/>
          </a:prstGeom>
          <a:noFill/>
        </p:spPr>
        <p:txBody>
          <a:bodyPr wrap="square" lIns="0" tIns="0" rIns="0" bIns="0" rtlCol="0">
            <a:spAutoFit/>
          </a:bodyPr>
          <a:lstStyle/>
          <a:p>
            <a:pPr algn="l"/>
            <a:r>
              <a:rPr lang="en-AU" sz="1200" dirty="0">
                <a:latin typeface="Arial" panose="020B0604020202020204" pitchFamily="34" charset="0"/>
                <a:cs typeface="Arial" panose="020B0604020202020204" pitchFamily="34" charset="0"/>
              </a:rPr>
              <a:t>Typical share of emissions generated by the different scope for the chemical industry (</a:t>
            </a:r>
            <a:r>
              <a:rPr lang="en-AU" sz="1200" dirty="0" err="1">
                <a:latin typeface="Arial" panose="020B0604020202020204" pitchFamily="34" charset="0"/>
                <a:cs typeface="Arial" panose="020B0604020202020204" pitchFamily="34" charset="0"/>
              </a:rPr>
              <a:t>TfS</a:t>
            </a:r>
            <a:r>
              <a:rPr lang="en-AU" sz="1200" dirty="0">
                <a:latin typeface="Arial" panose="020B0604020202020204" pitchFamily="34" charset="0"/>
                <a:cs typeface="Arial" panose="020B0604020202020204" pitchFamily="34" charset="0"/>
              </a:rPr>
              <a:t>)</a:t>
            </a:r>
            <a:endParaRPr lang="en-AU" sz="1200" b="1" dirty="0">
              <a:latin typeface="Arial" panose="020B0604020202020204" pitchFamily="34" charset="0"/>
              <a:cs typeface="Arial" panose="020B0604020202020204" pitchFamily="34" charset="0"/>
            </a:endParaRPr>
          </a:p>
        </p:txBody>
      </p:sp>
      <p:sp>
        <p:nvSpPr>
          <p:cNvPr id="14" name="Rechteck: abgerundete Ecken 10">
            <a:extLst>
              <a:ext uri="{FF2B5EF4-FFF2-40B4-BE49-F238E27FC236}">
                <a16:creationId xmlns:a16="http://schemas.microsoft.com/office/drawing/2014/main" id="{8F897DA9-1799-B5AA-CD8B-5A811665D04E}"/>
              </a:ext>
            </a:extLst>
          </p:cNvPr>
          <p:cNvSpPr/>
          <p:nvPr/>
        </p:nvSpPr>
        <p:spPr>
          <a:xfrm>
            <a:off x="502225" y="3995267"/>
            <a:ext cx="7793475" cy="2052545"/>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dirty="0" err="1">
              <a:solidFill>
                <a:schemeClr val="tx1"/>
              </a:solidFill>
            </a:endParaRPr>
          </a:p>
        </p:txBody>
      </p:sp>
      <p:sp>
        <p:nvSpPr>
          <p:cNvPr id="15" name="Pfeil: nach rechts 11">
            <a:extLst>
              <a:ext uri="{FF2B5EF4-FFF2-40B4-BE49-F238E27FC236}">
                <a16:creationId xmlns:a16="http://schemas.microsoft.com/office/drawing/2014/main" id="{FBF221A7-67AB-7587-133C-6E00EFD5B0F3}"/>
              </a:ext>
            </a:extLst>
          </p:cNvPr>
          <p:cNvSpPr/>
          <p:nvPr/>
        </p:nvSpPr>
        <p:spPr>
          <a:xfrm>
            <a:off x="8035092" y="5507638"/>
            <a:ext cx="629282" cy="3734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dirty="0" err="1">
              <a:solidFill>
                <a:schemeClr val="tx1"/>
              </a:solidFill>
            </a:endParaRPr>
          </a:p>
        </p:txBody>
      </p:sp>
      <p:sp>
        <p:nvSpPr>
          <p:cNvPr id="16" name="Textfeld 15">
            <a:extLst>
              <a:ext uri="{FF2B5EF4-FFF2-40B4-BE49-F238E27FC236}">
                <a16:creationId xmlns:a16="http://schemas.microsoft.com/office/drawing/2014/main" id="{0A0EA469-6D79-E2AF-D3EF-E57B13A84A80}"/>
              </a:ext>
            </a:extLst>
          </p:cNvPr>
          <p:cNvSpPr txBox="1"/>
          <p:nvPr/>
        </p:nvSpPr>
        <p:spPr>
          <a:xfrm>
            <a:off x="8759591" y="4662817"/>
            <a:ext cx="2534363" cy="1384995"/>
          </a:xfrm>
          <a:prstGeom prst="rect">
            <a:avLst/>
          </a:prstGeom>
          <a:noFill/>
        </p:spPr>
        <p:txBody>
          <a:bodyPr wrap="square" lIns="0" tIns="0" rIns="0" bIns="0" rtlCol="0">
            <a:spAutoFit/>
          </a:bodyPr>
          <a:lstStyle/>
          <a:p>
            <a:pPr algn="l"/>
            <a:r>
              <a:rPr lang="en-AU" dirty="0">
                <a:latin typeface="Arial" panose="020B0604020202020204" pitchFamily="34" charset="0"/>
                <a:cs typeface="Arial" panose="020B0604020202020204" pitchFamily="34" charset="0"/>
              </a:rPr>
              <a:t>For the </a:t>
            </a:r>
            <a:r>
              <a:rPr lang="en-AU" b="1" dirty="0">
                <a:latin typeface="Arial" panose="020B0604020202020204" pitchFamily="34" charset="0"/>
                <a:cs typeface="Arial" panose="020B0604020202020204" pitchFamily="34" charset="0"/>
              </a:rPr>
              <a:t>cradle-to-gate</a:t>
            </a:r>
            <a:r>
              <a:rPr lang="en-AU" dirty="0">
                <a:latin typeface="Arial" panose="020B0604020202020204" pitchFamily="34" charset="0"/>
                <a:cs typeface="Arial" panose="020B0604020202020204" pitchFamily="34" charset="0"/>
              </a:rPr>
              <a:t> boundary only the </a:t>
            </a:r>
            <a:r>
              <a:rPr lang="en-AU" b="1" dirty="0">
                <a:latin typeface="Arial" panose="020B0604020202020204" pitchFamily="34" charset="0"/>
                <a:cs typeface="Arial" panose="020B0604020202020204" pitchFamily="34" charset="0"/>
              </a:rPr>
              <a:t>Scope 3 </a:t>
            </a:r>
            <a:r>
              <a:rPr lang="en-AU" b="1" dirty="0">
                <a:solidFill>
                  <a:schemeClr val="accent2"/>
                </a:solidFill>
                <a:latin typeface="Arial" panose="020B0604020202020204" pitchFamily="34" charset="0"/>
                <a:cs typeface="Arial" panose="020B0604020202020204" pitchFamily="34" charset="0"/>
              </a:rPr>
              <a:t>upstream emissions </a:t>
            </a:r>
            <a:r>
              <a:rPr lang="en-AU" dirty="0">
                <a:latin typeface="Arial" panose="020B0604020202020204" pitchFamily="34" charset="0"/>
                <a:cs typeface="Arial" panose="020B0604020202020204" pitchFamily="34" charset="0"/>
              </a:rPr>
              <a:t>need to be considered</a:t>
            </a:r>
          </a:p>
        </p:txBody>
      </p:sp>
      <p:sp>
        <p:nvSpPr>
          <p:cNvPr id="17" name="Textfeld 16">
            <a:extLst>
              <a:ext uri="{FF2B5EF4-FFF2-40B4-BE49-F238E27FC236}">
                <a16:creationId xmlns:a16="http://schemas.microsoft.com/office/drawing/2014/main" id="{A15F4BE1-FA7C-F49A-8021-B1A16B21C45C}"/>
              </a:ext>
            </a:extLst>
          </p:cNvPr>
          <p:cNvSpPr txBox="1"/>
          <p:nvPr/>
        </p:nvSpPr>
        <p:spPr>
          <a:xfrm>
            <a:off x="8824192" y="1176407"/>
            <a:ext cx="702757" cy="215444"/>
          </a:xfrm>
          <a:prstGeom prst="rect">
            <a:avLst/>
          </a:prstGeom>
          <a:noFill/>
        </p:spPr>
        <p:txBody>
          <a:bodyPr wrap="square" lIns="0" tIns="0" rIns="0" bIns="0" rtlCol="0">
            <a:spAutoFit/>
          </a:bodyPr>
          <a:lstStyle/>
          <a:p>
            <a:pPr algn="l"/>
            <a:r>
              <a:rPr lang="en-AU" sz="1400" dirty="0">
                <a:latin typeface="Arial" panose="020B0604020202020204" pitchFamily="34" charset="0"/>
                <a:cs typeface="Arial" panose="020B0604020202020204" pitchFamily="34" charset="0"/>
              </a:rPr>
              <a:t>Scope 1</a:t>
            </a:r>
          </a:p>
        </p:txBody>
      </p:sp>
      <p:sp>
        <p:nvSpPr>
          <p:cNvPr id="18" name="Textfeld 17">
            <a:extLst>
              <a:ext uri="{FF2B5EF4-FFF2-40B4-BE49-F238E27FC236}">
                <a16:creationId xmlns:a16="http://schemas.microsoft.com/office/drawing/2014/main" id="{28E9D225-3153-EC21-CAE1-F4D82FD1427A}"/>
              </a:ext>
            </a:extLst>
          </p:cNvPr>
          <p:cNvSpPr txBox="1"/>
          <p:nvPr/>
        </p:nvSpPr>
        <p:spPr>
          <a:xfrm>
            <a:off x="10256028" y="1182987"/>
            <a:ext cx="751810" cy="215444"/>
          </a:xfrm>
          <a:prstGeom prst="rect">
            <a:avLst/>
          </a:prstGeom>
          <a:noFill/>
        </p:spPr>
        <p:txBody>
          <a:bodyPr wrap="square" lIns="0" tIns="0" rIns="0" bIns="0" rtlCol="0">
            <a:spAutoFit/>
          </a:bodyPr>
          <a:lstStyle/>
          <a:p>
            <a:pPr algn="l"/>
            <a:r>
              <a:rPr lang="en-AU" sz="1400" dirty="0">
                <a:latin typeface="Arial" panose="020B0604020202020204" pitchFamily="34" charset="0"/>
                <a:cs typeface="Arial" panose="020B0604020202020204" pitchFamily="34" charset="0"/>
              </a:rPr>
              <a:t>Scope 2</a:t>
            </a:r>
          </a:p>
        </p:txBody>
      </p:sp>
      <p:sp>
        <p:nvSpPr>
          <p:cNvPr id="19" name="Textfeld 18">
            <a:extLst>
              <a:ext uri="{FF2B5EF4-FFF2-40B4-BE49-F238E27FC236}">
                <a16:creationId xmlns:a16="http://schemas.microsoft.com/office/drawing/2014/main" id="{F4F0EF12-5F1C-8614-4362-F88316682D27}"/>
              </a:ext>
            </a:extLst>
          </p:cNvPr>
          <p:cNvSpPr txBox="1"/>
          <p:nvPr/>
        </p:nvSpPr>
        <p:spPr>
          <a:xfrm>
            <a:off x="10856532" y="1919620"/>
            <a:ext cx="746104" cy="215444"/>
          </a:xfrm>
          <a:prstGeom prst="rect">
            <a:avLst/>
          </a:prstGeom>
          <a:noFill/>
        </p:spPr>
        <p:txBody>
          <a:bodyPr wrap="square" lIns="0" tIns="0" rIns="0" bIns="0" rtlCol="0">
            <a:spAutoFit/>
          </a:bodyPr>
          <a:lstStyle/>
          <a:p>
            <a:pPr algn="l"/>
            <a:r>
              <a:rPr lang="en-AU" sz="1400" dirty="0">
                <a:latin typeface="Arial" panose="020B0604020202020204" pitchFamily="34" charset="0"/>
                <a:cs typeface="Arial" panose="020B0604020202020204" pitchFamily="34" charset="0"/>
              </a:rPr>
              <a:t>Scope 3</a:t>
            </a:r>
          </a:p>
        </p:txBody>
      </p:sp>
      <p:cxnSp>
        <p:nvCxnSpPr>
          <p:cNvPr id="20" name="Gerader Verbinder 19">
            <a:extLst>
              <a:ext uri="{FF2B5EF4-FFF2-40B4-BE49-F238E27FC236}">
                <a16:creationId xmlns:a16="http://schemas.microsoft.com/office/drawing/2014/main" id="{D8F78D46-894B-18DE-F6E2-2B012173A437}"/>
              </a:ext>
            </a:extLst>
          </p:cNvPr>
          <p:cNvCxnSpPr>
            <a:cxnSpLocks/>
          </p:cNvCxnSpPr>
          <p:nvPr/>
        </p:nvCxnSpPr>
        <p:spPr>
          <a:xfrm>
            <a:off x="9839102" y="1711630"/>
            <a:ext cx="12536" cy="74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58A7E8EA-0502-E841-CC2A-962E1F7678B5}"/>
              </a:ext>
            </a:extLst>
          </p:cNvPr>
          <p:cNvCxnSpPr>
            <a:cxnSpLocks/>
          </p:cNvCxnSpPr>
          <p:nvPr/>
        </p:nvCxnSpPr>
        <p:spPr>
          <a:xfrm flipV="1">
            <a:off x="10063646" y="1438857"/>
            <a:ext cx="337924" cy="1748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F9DF72F3-C469-B5AE-D363-1A66E20C8B63}"/>
              </a:ext>
            </a:extLst>
          </p:cNvPr>
          <p:cNvCxnSpPr>
            <a:cxnSpLocks/>
          </p:cNvCxnSpPr>
          <p:nvPr/>
        </p:nvCxnSpPr>
        <p:spPr>
          <a:xfrm flipV="1">
            <a:off x="10520771" y="2151032"/>
            <a:ext cx="384834" cy="1429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F9DF72F3-C469-B5AE-D363-1A66E20C8B63}"/>
              </a:ext>
            </a:extLst>
          </p:cNvPr>
          <p:cNvCxnSpPr>
            <a:cxnSpLocks/>
          </p:cNvCxnSpPr>
          <p:nvPr/>
        </p:nvCxnSpPr>
        <p:spPr>
          <a:xfrm flipH="1" flipV="1">
            <a:off x="9405594" y="1406920"/>
            <a:ext cx="348717" cy="15243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A5084C43-0F77-3D15-1CA8-86C0AD7150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34735" y="56722"/>
            <a:ext cx="1705234" cy="959194"/>
          </a:xfrm>
          <a:prstGeom prst="rect">
            <a:avLst/>
          </a:prstGeom>
        </p:spPr>
      </p:pic>
    </p:spTree>
    <p:extLst>
      <p:ext uri="{BB962C8B-B14F-4D97-AF65-F5344CB8AC3E}">
        <p14:creationId xmlns:p14="http://schemas.microsoft.com/office/powerpoint/2010/main" val="1597777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F3F82-C051-43D4-B479-CE2CB7741A1E}"/>
              </a:ext>
            </a:extLst>
          </p:cNvPr>
          <p:cNvPicPr>
            <a:picLocks noChangeAspect="1"/>
          </p:cNvPicPr>
          <p:nvPr/>
        </p:nvPicPr>
        <p:blipFill>
          <a:blip r:embed="rId2"/>
          <a:stretch>
            <a:fillRect/>
          </a:stretch>
        </p:blipFill>
        <p:spPr>
          <a:xfrm>
            <a:off x="-16835" y="-88882"/>
            <a:ext cx="12192000" cy="6858000"/>
          </a:xfrm>
          <a:prstGeom prst="rect">
            <a:avLst/>
          </a:prstGeom>
        </p:spPr>
      </p:pic>
      <p:pic>
        <p:nvPicPr>
          <p:cNvPr id="5" name="Picture 4">
            <a:extLst>
              <a:ext uri="{FF2B5EF4-FFF2-40B4-BE49-F238E27FC236}">
                <a16:creationId xmlns:a16="http://schemas.microsoft.com/office/drawing/2014/main" id="{9C3A31D9-5818-F283-4B32-97F1D3500467}"/>
              </a:ext>
            </a:extLst>
          </p:cNvPr>
          <p:cNvPicPr>
            <a:picLocks noChangeAspect="1"/>
          </p:cNvPicPr>
          <p:nvPr/>
        </p:nvPicPr>
        <p:blipFill>
          <a:blip r:embed="rId3"/>
          <a:stretch>
            <a:fillRect/>
          </a:stretch>
        </p:blipFill>
        <p:spPr>
          <a:xfrm>
            <a:off x="206057" y="6176963"/>
            <a:ext cx="2048031" cy="526152"/>
          </a:xfrm>
          <a:prstGeom prst="rect">
            <a:avLst/>
          </a:prstGeom>
        </p:spPr>
      </p:pic>
      <p:sp>
        <p:nvSpPr>
          <p:cNvPr id="2" name="Title 1">
            <a:extLst>
              <a:ext uri="{FF2B5EF4-FFF2-40B4-BE49-F238E27FC236}">
                <a16:creationId xmlns:a16="http://schemas.microsoft.com/office/drawing/2014/main" id="{834381C9-ACAC-E798-F0AB-6B421FC4498A}"/>
              </a:ext>
            </a:extLst>
          </p:cNvPr>
          <p:cNvSpPr>
            <a:spLocks noGrp="1"/>
          </p:cNvSpPr>
          <p:nvPr>
            <p:ph type="title"/>
          </p:nvPr>
        </p:nvSpPr>
        <p:spPr>
          <a:xfrm>
            <a:off x="675829" y="136543"/>
            <a:ext cx="10515600" cy="1325563"/>
          </a:xfrm>
        </p:spPr>
        <p:txBody>
          <a:bodyPr>
            <a:normAutofit/>
          </a:bodyPr>
          <a:lstStyle/>
          <a:p>
            <a:r>
              <a:rPr lang="en-US" sz="2800" b="1" dirty="0">
                <a:latin typeface="Arial" panose="020B0604020202020204" pitchFamily="34" charset="0"/>
                <a:cs typeface="Arial" panose="020B0604020202020204" pitchFamily="34" charset="0"/>
              </a:rPr>
              <a:t>Printing </a:t>
            </a:r>
            <a:r>
              <a:rPr lang="en-US" sz="2800" b="1" dirty="0" smtClean="0">
                <a:latin typeface="Arial" panose="020B0604020202020204" pitchFamily="34" charset="0"/>
                <a:cs typeface="Arial" panose="020B0604020202020204" pitchFamily="34" charset="0"/>
              </a:rPr>
              <a:t>ink </a:t>
            </a:r>
            <a:r>
              <a:rPr lang="en-US" sz="2800" b="1" dirty="0">
                <a:latin typeface="Arial" panose="020B0604020202020204" pitchFamily="34" charset="0"/>
                <a:cs typeface="Arial" panose="020B0604020202020204" pitchFamily="34" charset="0"/>
              </a:rPr>
              <a:t>manufactures in the value chain</a:t>
            </a:r>
            <a:endParaRPr lang="en-GB" sz="2800" b="1" dirty="0">
              <a:latin typeface="Arial" panose="020B0604020202020204" pitchFamily="34" charset="0"/>
              <a:cs typeface="Arial" panose="020B0604020202020204" pitchFamily="34" charset="0"/>
            </a:endParaRPr>
          </a:p>
        </p:txBody>
      </p:sp>
      <p:grpSp>
        <p:nvGrpSpPr>
          <p:cNvPr id="6" name="Gruppieren 7">
            <a:extLst>
              <a:ext uri="{FF2B5EF4-FFF2-40B4-BE49-F238E27FC236}">
                <a16:creationId xmlns:a16="http://schemas.microsoft.com/office/drawing/2014/main" id="{DD62C18F-2E8C-3FF7-246F-ADF9E19F2469}"/>
              </a:ext>
            </a:extLst>
          </p:cNvPr>
          <p:cNvGrpSpPr/>
          <p:nvPr/>
        </p:nvGrpSpPr>
        <p:grpSpPr>
          <a:xfrm>
            <a:off x="788486" y="2666720"/>
            <a:ext cx="10769922" cy="3487213"/>
            <a:chOff x="277484" y="1278491"/>
            <a:chExt cx="8866516" cy="2492393"/>
          </a:xfrm>
        </p:grpSpPr>
        <p:sp>
          <p:nvSpPr>
            <p:cNvPr id="9" name="Textfeld 8">
              <a:extLst>
                <a:ext uri="{FF2B5EF4-FFF2-40B4-BE49-F238E27FC236}">
                  <a16:creationId xmlns:a16="http://schemas.microsoft.com/office/drawing/2014/main" id="{83F4A477-248A-49DE-2A7D-5F3DE367DAA6}"/>
                </a:ext>
              </a:extLst>
            </p:cNvPr>
            <p:cNvSpPr txBox="1"/>
            <p:nvPr/>
          </p:nvSpPr>
          <p:spPr>
            <a:xfrm>
              <a:off x="7312029" y="2176335"/>
              <a:ext cx="703774" cy="241972"/>
            </a:xfrm>
            <a:prstGeom prst="rect">
              <a:avLst/>
            </a:prstGeom>
            <a:noFill/>
          </p:spPr>
          <p:txBody>
            <a:bodyPr wrap="square" lIns="0" tIns="0" rIns="0" bIns="0" rtlCol="0">
              <a:spAutoFit/>
            </a:bodyPr>
            <a:lstStyle/>
            <a:p>
              <a:pPr algn="ctr"/>
              <a:r>
                <a:rPr lang="en-AU" sz="1100" dirty="0">
                  <a:latin typeface="Arial" panose="020B0604020202020204" pitchFamily="34" charset="0"/>
                  <a:cs typeface="Arial" panose="020B0604020202020204" pitchFamily="34" charset="0"/>
                </a:rPr>
                <a:t>Use phase</a:t>
              </a:r>
            </a:p>
            <a:p>
              <a:pPr algn="ctr"/>
              <a:r>
                <a:rPr lang="en-AU" sz="1100" dirty="0" smtClean="0">
                  <a:latin typeface="Arial" panose="020B0604020202020204" pitchFamily="34" charset="0"/>
                  <a:cs typeface="Arial" panose="020B0604020202020204" pitchFamily="34" charset="0"/>
                </a:rPr>
                <a:t>customer</a:t>
              </a:r>
              <a:endParaRPr lang="en-AU" sz="1100" dirty="0">
                <a:latin typeface="Arial" panose="020B0604020202020204" pitchFamily="34" charset="0"/>
                <a:cs typeface="Arial" panose="020B0604020202020204" pitchFamily="34" charset="0"/>
              </a:endParaRPr>
            </a:p>
          </p:txBody>
        </p:sp>
        <p:cxnSp>
          <p:nvCxnSpPr>
            <p:cNvPr id="11" name="Gerade Verbindung mit Pfeil 9">
              <a:extLst>
                <a:ext uri="{FF2B5EF4-FFF2-40B4-BE49-F238E27FC236}">
                  <a16:creationId xmlns:a16="http://schemas.microsoft.com/office/drawing/2014/main" id="{3CDE651A-DFD6-EF81-9001-4FE37097B8CB}"/>
                </a:ext>
              </a:extLst>
            </p:cNvPr>
            <p:cNvCxnSpPr>
              <a:cxnSpLocks/>
            </p:cNvCxnSpPr>
            <p:nvPr/>
          </p:nvCxnSpPr>
          <p:spPr>
            <a:xfrm>
              <a:off x="8088397" y="2285997"/>
              <a:ext cx="404047"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0">
              <a:extLst>
                <a:ext uri="{FF2B5EF4-FFF2-40B4-BE49-F238E27FC236}">
                  <a16:creationId xmlns:a16="http://schemas.microsoft.com/office/drawing/2014/main" id="{85547CC1-2DD5-8313-205B-85532DA86043}"/>
                </a:ext>
              </a:extLst>
            </p:cNvPr>
            <p:cNvSpPr txBox="1"/>
            <p:nvPr/>
          </p:nvSpPr>
          <p:spPr>
            <a:xfrm>
              <a:off x="8440226" y="2224442"/>
              <a:ext cx="703774" cy="123111"/>
            </a:xfrm>
            <a:prstGeom prst="rect">
              <a:avLst/>
            </a:prstGeom>
            <a:noFill/>
          </p:spPr>
          <p:txBody>
            <a:bodyPr wrap="square" lIns="0" tIns="0" rIns="0" bIns="0" rtlCol="0">
              <a:spAutoFit/>
            </a:bodyPr>
            <a:lstStyle/>
            <a:p>
              <a:pPr algn="ctr"/>
              <a:r>
                <a:rPr lang="en-AU" sz="1100" dirty="0">
                  <a:latin typeface="Arial" panose="020B0604020202020204" pitchFamily="34" charset="0"/>
                  <a:cs typeface="Arial" panose="020B0604020202020204" pitchFamily="34" charset="0"/>
                </a:rPr>
                <a:t>End of life</a:t>
              </a:r>
            </a:p>
          </p:txBody>
        </p:sp>
        <p:sp>
          <p:nvSpPr>
            <p:cNvPr id="13" name="Textfeld 11">
              <a:extLst>
                <a:ext uri="{FF2B5EF4-FFF2-40B4-BE49-F238E27FC236}">
                  <a16:creationId xmlns:a16="http://schemas.microsoft.com/office/drawing/2014/main" id="{67E2267C-D417-BE68-2CF3-B61475735698}"/>
                </a:ext>
              </a:extLst>
            </p:cNvPr>
            <p:cNvSpPr txBox="1"/>
            <p:nvPr/>
          </p:nvSpPr>
          <p:spPr>
            <a:xfrm>
              <a:off x="6020376" y="2176334"/>
              <a:ext cx="703774" cy="373958"/>
            </a:xfrm>
            <a:prstGeom prst="rect">
              <a:avLst/>
            </a:prstGeom>
            <a:noFill/>
          </p:spPr>
          <p:txBody>
            <a:bodyPr wrap="square" lIns="0" tIns="0" rIns="0" bIns="0" rtlCol="0">
              <a:spAutoFit/>
            </a:bodyPr>
            <a:lstStyle/>
            <a:p>
              <a:pPr algn="ctr"/>
              <a:r>
                <a:rPr lang="en-AU" sz="1100" dirty="0">
                  <a:latin typeface="Arial" panose="020B0604020202020204" pitchFamily="34" charset="0"/>
                  <a:cs typeface="Arial" panose="020B0604020202020204" pitchFamily="34" charset="0"/>
                </a:rPr>
                <a:t>Selling product on the market</a:t>
              </a:r>
            </a:p>
          </p:txBody>
        </p:sp>
        <p:sp>
          <p:nvSpPr>
            <p:cNvPr id="14" name="Textfeld 12">
              <a:extLst>
                <a:ext uri="{FF2B5EF4-FFF2-40B4-BE49-F238E27FC236}">
                  <a16:creationId xmlns:a16="http://schemas.microsoft.com/office/drawing/2014/main" id="{E038E08F-40C4-9D01-A5BD-36411A72A3A8}"/>
                </a:ext>
              </a:extLst>
            </p:cNvPr>
            <p:cNvSpPr txBox="1"/>
            <p:nvPr/>
          </p:nvSpPr>
          <p:spPr>
            <a:xfrm>
              <a:off x="4757318" y="2186557"/>
              <a:ext cx="703774" cy="362959"/>
            </a:xfrm>
            <a:prstGeom prst="rect">
              <a:avLst/>
            </a:prstGeom>
            <a:noFill/>
          </p:spPr>
          <p:txBody>
            <a:bodyPr wrap="square" lIns="0" tIns="0" rIns="0" bIns="0" rtlCol="0">
              <a:spAutoFit/>
            </a:bodyPr>
            <a:lstStyle/>
            <a:p>
              <a:pPr algn="ctr"/>
              <a:r>
                <a:rPr lang="en-AU" sz="1100" dirty="0">
                  <a:latin typeface="Arial" panose="020B0604020202020204" pitchFamily="34" charset="0"/>
                  <a:cs typeface="Arial" panose="020B0604020202020204" pitchFamily="34" charset="0"/>
                </a:rPr>
                <a:t>Filling product in packaging</a:t>
              </a:r>
            </a:p>
          </p:txBody>
        </p:sp>
        <p:cxnSp>
          <p:nvCxnSpPr>
            <p:cNvPr id="15" name="Gerade Verbindung mit Pfeil 13">
              <a:extLst>
                <a:ext uri="{FF2B5EF4-FFF2-40B4-BE49-F238E27FC236}">
                  <a16:creationId xmlns:a16="http://schemas.microsoft.com/office/drawing/2014/main" id="{634B1152-63DD-4634-6961-7C7E1C0354BF}"/>
                </a:ext>
              </a:extLst>
            </p:cNvPr>
            <p:cNvCxnSpPr>
              <a:cxnSpLocks/>
            </p:cNvCxnSpPr>
            <p:nvPr/>
          </p:nvCxnSpPr>
          <p:spPr>
            <a:xfrm>
              <a:off x="5099200" y="1627093"/>
              <a:ext cx="0" cy="49545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4">
              <a:extLst>
                <a:ext uri="{FF2B5EF4-FFF2-40B4-BE49-F238E27FC236}">
                  <a16:creationId xmlns:a16="http://schemas.microsoft.com/office/drawing/2014/main" id="{16A779A9-E398-3F40-7CFE-18CD29358C9C}"/>
                </a:ext>
              </a:extLst>
            </p:cNvPr>
            <p:cNvSpPr txBox="1"/>
            <p:nvPr/>
          </p:nvSpPr>
          <p:spPr>
            <a:xfrm>
              <a:off x="4747313" y="1278491"/>
              <a:ext cx="703774" cy="246221"/>
            </a:xfrm>
            <a:prstGeom prst="rect">
              <a:avLst/>
            </a:prstGeom>
            <a:noFill/>
          </p:spPr>
          <p:txBody>
            <a:bodyPr wrap="square" lIns="0" tIns="0" rIns="0" bIns="0" rtlCol="0">
              <a:spAutoFit/>
            </a:bodyPr>
            <a:lstStyle/>
            <a:p>
              <a:pPr algn="ctr"/>
              <a:r>
                <a:rPr lang="en-AU" sz="1100" dirty="0">
                  <a:latin typeface="Arial" panose="020B0604020202020204" pitchFamily="34" charset="0"/>
                  <a:cs typeface="Arial" panose="020B0604020202020204" pitchFamily="34" charset="0"/>
                </a:rPr>
                <a:t>Filling good production</a:t>
              </a:r>
            </a:p>
          </p:txBody>
        </p:sp>
        <p:cxnSp>
          <p:nvCxnSpPr>
            <p:cNvPr id="17" name="Gerade Verbindung mit Pfeil 15">
              <a:extLst>
                <a:ext uri="{FF2B5EF4-FFF2-40B4-BE49-F238E27FC236}">
                  <a16:creationId xmlns:a16="http://schemas.microsoft.com/office/drawing/2014/main" id="{5038CCDC-E14C-176F-3577-A665AB9FF2F9}"/>
                </a:ext>
              </a:extLst>
            </p:cNvPr>
            <p:cNvCxnSpPr>
              <a:cxnSpLocks/>
            </p:cNvCxnSpPr>
            <p:nvPr/>
          </p:nvCxnSpPr>
          <p:spPr>
            <a:xfrm>
              <a:off x="6828840" y="2308256"/>
              <a:ext cx="404047"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6">
              <a:extLst>
                <a:ext uri="{FF2B5EF4-FFF2-40B4-BE49-F238E27FC236}">
                  <a16:creationId xmlns:a16="http://schemas.microsoft.com/office/drawing/2014/main" id="{E6C5A843-EB84-92F1-032C-6C4C2A625D07}"/>
                </a:ext>
              </a:extLst>
            </p:cNvPr>
            <p:cNvCxnSpPr>
              <a:cxnSpLocks/>
            </p:cNvCxnSpPr>
            <p:nvPr/>
          </p:nvCxnSpPr>
          <p:spPr>
            <a:xfrm>
              <a:off x="5535682" y="2306012"/>
              <a:ext cx="404047"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7">
              <a:extLst>
                <a:ext uri="{FF2B5EF4-FFF2-40B4-BE49-F238E27FC236}">
                  <a16:creationId xmlns:a16="http://schemas.microsoft.com/office/drawing/2014/main" id="{33FA56A2-F471-2919-C1CE-A343F4C817F7}"/>
                </a:ext>
              </a:extLst>
            </p:cNvPr>
            <p:cNvCxnSpPr>
              <a:cxnSpLocks/>
            </p:cNvCxnSpPr>
            <p:nvPr/>
          </p:nvCxnSpPr>
          <p:spPr>
            <a:xfrm>
              <a:off x="4229076" y="2331706"/>
              <a:ext cx="404047"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8">
              <a:extLst>
                <a:ext uri="{FF2B5EF4-FFF2-40B4-BE49-F238E27FC236}">
                  <a16:creationId xmlns:a16="http://schemas.microsoft.com/office/drawing/2014/main" id="{7198761C-804A-743B-D941-CF3B2D5138D9}"/>
                </a:ext>
              </a:extLst>
            </p:cNvPr>
            <p:cNvSpPr txBox="1"/>
            <p:nvPr/>
          </p:nvSpPr>
          <p:spPr>
            <a:xfrm>
              <a:off x="3409771" y="2214615"/>
              <a:ext cx="819304" cy="241972"/>
            </a:xfrm>
            <a:prstGeom prst="rect">
              <a:avLst/>
            </a:prstGeom>
            <a:noFill/>
          </p:spPr>
          <p:txBody>
            <a:bodyPr wrap="square" lIns="0" tIns="0" rIns="0" bIns="0" rtlCol="0">
              <a:spAutoFit/>
            </a:bodyPr>
            <a:lstStyle/>
            <a:p>
              <a:pPr algn="ctr"/>
              <a:r>
                <a:rPr lang="en-AU" sz="1100" dirty="0">
                  <a:latin typeface="Arial" panose="020B0604020202020204" pitchFamily="34" charset="0"/>
                  <a:cs typeface="Arial" panose="020B0604020202020204" pitchFamily="34" charset="0"/>
                </a:rPr>
                <a:t>Packaging end production</a:t>
              </a:r>
            </a:p>
          </p:txBody>
        </p:sp>
        <p:sp>
          <p:nvSpPr>
            <p:cNvPr id="21" name="Textfeld 19">
              <a:extLst>
                <a:ext uri="{FF2B5EF4-FFF2-40B4-BE49-F238E27FC236}">
                  <a16:creationId xmlns:a16="http://schemas.microsoft.com/office/drawing/2014/main" id="{423ACBB3-EDE5-BD3E-22D8-692D8DCBCA51}"/>
                </a:ext>
              </a:extLst>
            </p:cNvPr>
            <p:cNvSpPr txBox="1"/>
            <p:nvPr/>
          </p:nvSpPr>
          <p:spPr>
            <a:xfrm>
              <a:off x="2372093" y="2208595"/>
              <a:ext cx="703774" cy="241972"/>
            </a:xfrm>
            <a:prstGeom prst="rect">
              <a:avLst/>
            </a:prstGeom>
            <a:noFill/>
          </p:spPr>
          <p:txBody>
            <a:bodyPr wrap="square" lIns="0" tIns="0" rIns="0" bIns="0" rtlCol="0">
              <a:spAutoFit/>
            </a:bodyPr>
            <a:lstStyle/>
            <a:p>
              <a:pPr algn="ctr"/>
              <a:r>
                <a:rPr lang="en-AU" sz="1100" dirty="0">
                  <a:latin typeface="Arial" panose="020B0604020202020204" pitchFamily="34" charset="0"/>
                  <a:cs typeface="Arial" panose="020B0604020202020204" pitchFamily="34" charset="0"/>
                </a:rPr>
                <a:t>Packaging printing</a:t>
              </a:r>
            </a:p>
          </p:txBody>
        </p:sp>
        <p:cxnSp>
          <p:nvCxnSpPr>
            <p:cNvPr id="23" name="Gerade Verbindung mit Pfeil 21">
              <a:extLst>
                <a:ext uri="{FF2B5EF4-FFF2-40B4-BE49-F238E27FC236}">
                  <a16:creationId xmlns:a16="http://schemas.microsoft.com/office/drawing/2014/main" id="{396F2954-F51A-9850-E255-F30B5319AB87}"/>
                </a:ext>
              </a:extLst>
            </p:cNvPr>
            <p:cNvCxnSpPr>
              <a:cxnSpLocks/>
            </p:cNvCxnSpPr>
            <p:nvPr/>
          </p:nvCxnSpPr>
          <p:spPr>
            <a:xfrm>
              <a:off x="2996429" y="2364124"/>
              <a:ext cx="404047"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2">
              <a:extLst>
                <a:ext uri="{FF2B5EF4-FFF2-40B4-BE49-F238E27FC236}">
                  <a16:creationId xmlns:a16="http://schemas.microsoft.com/office/drawing/2014/main" id="{9EDE1491-E08A-AD57-8206-014EDF9973E9}"/>
                </a:ext>
              </a:extLst>
            </p:cNvPr>
            <p:cNvSpPr txBox="1"/>
            <p:nvPr/>
          </p:nvSpPr>
          <p:spPr>
            <a:xfrm>
              <a:off x="1443315" y="1683892"/>
              <a:ext cx="703774" cy="241972"/>
            </a:xfrm>
            <a:prstGeom prst="rect">
              <a:avLst/>
            </a:prstGeom>
            <a:noFill/>
          </p:spPr>
          <p:txBody>
            <a:bodyPr wrap="square" lIns="0" tIns="0" rIns="0" bIns="0" rtlCol="0">
              <a:spAutoFit/>
            </a:bodyPr>
            <a:lstStyle/>
            <a:p>
              <a:pPr algn="ctr"/>
              <a:r>
                <a:rPr lang="en-AU" sz="1100" dirty="0">
                  <a:latin typeface="Arial" panose="020B0604020202020204" pitchFamily="34" charset="0"/>
                  <a:cs typeface="Arial" panose="020B0604020202020204" pitchFamily="34" charset="0"/>
                </a:rPr>
                <a:t>Substrate production</a:t>
              </a:r>
            </a:p>
          </p:txBody>
        </p:sp>
        <p:cxnSp>
          <p:nvCxnSpPr>
            <p:cNvPr id="25" name="Gerade Verbindung mit Pfeil 23">
              <a:extLst>
                <a:ext uri="{FF2B5EF4-FFF2-40B4-BE49-F238E27FC236}">
                  <a16:creationId xmlns:a16="http://schemas.microsoft.com/office/drawing/2014/main" id="{7F438950-B085-7A06-165A-BF8983009DE7}"/>
                </a:ext>
              </a:extLst>
            </p:cNvPr>
            <p:cNvCxnSpPr>
              <a:cxnSpLocks/>
            </p:cNvCxnSpPr>
            <p:nvPr/>
          </p:nvCxnSpPr>
          <p:spPr>
            <a:xfrm>
              <a:off x="2076487" y="1954889"/>
              <a:ext cx="328820" cy="24622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4">
              <a:extLst>
                <a:ext uri="{FF2B5EF4-FFF2-40B4-BE49-F238E27FC236}">
                  <a16:creationId xmlns:a16="http://schemas.microsoft.com/office/drawing/2014/main" id="{2E67F9E1-0AF7-635B-116D-AD75B2347ADB}"/>
                </a:ext>
              </a:extLst>
            </p:cNvPr>
            <p:cNvCxnSpPr>
              <a:cxnSpLocks/>
            </p:cNvCxnSpPr>
            <p:nvPr/>
          </p:nvCxnSpPr>
          <p:spPr>
            <a:xfrm flipV="1">
              <a:off x="2215241" y="2430392"/>
              <a:ext cx="282891" cy="228797"/>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feld 25">
              <a:extLst>
                <a:ext uri="{FF2B5EF4-FFF2-40B4-BE49-F238E27FC236}">
                  <a16:creationId xmlns:a16="http://schemas.microsoft.com/office/drawing/2014/main" id="{EA8DC023-5739-FD84-FC9F-98240E29D6AC}"/>
                </a:ext>
              </a:extLst>
            </p:cNvPr>
            <p:cNvSpPr txBox="1"/>
            <p:nvPr/>
          </p:nvSpPr>
          <p:spPr>
            <a:xfrm>
              <a:off x="316136" y="2318544"/>
              <a:ext cx="703774" cy="241972"/>
            </a:xfrm>
            <a:prstGeom prst="rect">
              <a:avLst/>
            </a:prstGeom>
            <a:noFill/>
          </p:spPr>
          <p:txBody>
            <a:bodyPr wrap="square" lIns="0" tIns="0" rIns="0" bIns="0" rtlCol="0">
              <a:spAutoFit/>
            </a:bodyPr>
            <a:lstStyle/>
            <a:p>
              <a:pPr algn="ctr"/>
              <a:r>
                <a:rPr lang="en-AU" sz="1100" dirty="0">
                  <a:latin typeface="Arial" panose="020B0604020202020204" pitchFamily="34" charset="0"/>
                  <a:cs typeface="Arial" panose="020B0604020202020204" pitchFamily="34" charset="0"/>
                </a:rPr>
                <a:t>Additive production</a:t>
              </a:r>
            </a:p>
          </p:txBody>
        </p:sp>
        <p:sp>
          <p:nvSpPr>
            <p:cNvPr id="28" name="Textfeld 26">
              <a:extLst>
                <a:ext uri="{FF2B5EF4-FFF2-40B4-BE49-F238E27FC236}">
                  <a16:creationId xmlns:a16="http://schemas.microsoft.com/office/drawing/2014/main" id="{9A06DC3C-F8C5-84F8-A149-1350BFA3C081}"/>
                </a:ext>
              </a:extLst>
            </p:cNvPr>
            <p:cNvSpPr txBox="1"/>
            <p:nvPr/>
          </p:nvSpPr>
          <p:spPr>
            <a:xfrm>
              <a:off x="316136" y="2678584"/>
              <a:ext cx="703774" cy="241972"/>
            </a:xfrm>
            <a:prstGeom prst="rect">
              <a:avLst/>
            </a:prstGeom>
            <a:noFill/>
          </p:spPr>
          <p:txBody>
            <a:bodyPr wrap="square" lIns="0" tIns="0" rIns="0" bIns="0" rtlCol="0">
              <a:spAutoFit/>
            </a:bodyPr>
            <a:lstStyle/>
            <a:p>
              <a:pPr algn="ctr"/>
              <a:r>
                <a:rPr lang="en-AU" sz="1100" dirty="0">
                  <a:latin typeface="Arial" panose="020B0604020202020204" pitchFamily="34" charset="0"/>
                  <a:cs typeface="Arial" panose="020B0604020202020204" pitchFamily="34" charset="0"/>
                </a:rPr>
                <a:t>Resin production</a:t>
              </a:r>
            </a:p>
          </p:txBody>
        </p:sp>
        <p:sp>
          <p:nvSpPr>
            <p:cNvPr id="29" name="Textfeld 27">
              <a:extLst>
                <a:ext uri="{FF2B5EF4-FFF2-40B4-BE49-F238E27FC236}">
                  <a16:creationId xmlns:a16="http://schemas.microsoft.com/office/drawing/2014/main" id="{DB21A6F0-A6AC-6A6E-A906-CC80FE07D132}"/>
                </a:ext>
              </a:extLst>
            </p:cNvPr>
            <p:cNvSpPr txBox="1"/>
            <p:nvPr/>
          </p:nvSpPr>
          <p:spPr>
            <a:xfrm>
              <a:off x="332265" y="3065455"/>
              <a:ext cx="703774" cy="241972"/>
            </a:xfrm>
            <a:prstGeom prst="rect">
              <a:avLst/>
            </a:prstGeom>
            <a:noFill/>
          </p:spPr>
          <p:txBody>
            <a:bodyPr wrap="square" lIns="0" tIns="0" rIns="0" bIns="0" rtlCol="0">
              <a:spAutoFit/>
            </a:bodyPr>
            <a:lstStyle/>
            <a:p>
              <a:pPr algn="ctr"/>
              <a:r>
                <a:rPr lang="en-AU" sz="1100" dirty="0">
                  <a:latin typeface="Arial" panose="020B0604020202020204" pitchFamily="34" charset="0"/>
                  <a:cs typeface="Arial" panose="020B0604020202020204" pitchFamily="34" charset="0"/>
                </a:rPr>
                <a:t>Pigment production</a:t>
              </a:r>
            </a:p>
          </p:txBody>
        </p:sp>
        <p:sp>
          <p:nvSpPr>
            <p:cNvPr id="30" name="Textfeld 28">
              <a:extLst>
                <a:ext uri="{FF2B5EF4-FFF2-40B4-BE49-F238E27FC236}">
                  <a16:creationId xmlns:a16="http://schemas.microsoft.com/office/drawing/2014/main" id="{BF6416A8-AC6A-3940-6B34-EB4836CE0AE6}"/>
                </a:ext>
              </a:extLst>
            </p:cNvPr>
            <p:cNvSpPr txBox="1"/>
            <p:nvPr/>
          </p:nvSpPr>
          <p:spPr>
            <a:xfrm>
              <a:off x="277484" y="3528912"/>
              <a:ext cx="703774" cy="241972"/>
            </a:xfrm>
            <a:prstGeom prst="rect">
              <a:avLst/>
            </a:prstGeom>
            <a:noFill/>
          </p:spPr>
          <p:txBody>
            <a:bodyPr wrap="square" lIns="0" tIns="0" rIns="0" bIns="0" rtlCol="0">
              <a:spAutoFit/>
            </a:bodyPr>
            <a:lstStyle/>
            <a:p>
              <a:pPr algn="ctr"/>
              <a:r>
                <a:rPr lang="en-AU" sz="1100" dirty="0">
                  <a:latin typeface="Arial" panose="020B0604020202020204" pitchFamily="34" charset="0"/>
                  <a:cs typeface="Arial" panose="020B0604020202020204" pitchFamily="34" charset="0"/>
                </a:rPr>
                <a:t>Solvent production</a:t>
              </a:r>
            </a:p>
          </p:txBody>
        </p:sp>
        <p:cxnSp>
          <p:nvCxnSpPr>
            <p:cNvPr id="31" name="Gerade Verbindung mit Pfeil 29">
              <a:extLst>
                <a:ext uri="{FF2B5EF4-FFF2-40B4-BE49-F238E27FC236}">
                  <a16:creationId xmlns:a16="http://schemas.microsoft.com/office/drawing/2014/main" id="{58FF9985-5A1B-C47D-D7F1-5DEF1B4EF403}"/>
                </a:ext>
              </a:extLst>
            </p:cNvPr>
            <p:cNvCxnSpPr>
              <a:cxnSpLocks/>
              <a:stCxn id="27" idx="3"/>
            </p:cNvCxnSpPr>
            <p:nvPr/>
          </p:nvCxnSpPr>
          <p:spPr>
            <a:xfrm>
              <a:off x="1019911" y="2439530"/>
              <a:ext cx="329658" cy="17044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0">
              <a:extLst>
                <a:ext uri="{FF2B5EF4-FFF2-40B4-BE49-F238E27FC236}">
                  <a16:creationId xmlns:a16="http://schemas.microsoft.com/office/drawing/2014/main" id="{3B8D5E9E-3987-DC16-4D59-C7D50727D42E}"/>
                </a:ext>
              </a:extLst>
            </p:cNvPr>
            <p:cNvCxnSpPr>
              <a:cxnSpLocks/>
              <a:stCxn id="28" idx="3"/>
            </p:cNvCxnSpPr>
            <p:nvPr/>
          </p:nvCxnSpPr>
          <p:spPr>
            <a:xfrm>
              <a:off x="1019911" y="2799570"/>
              <a:ext cx="326222" cy="707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1">
              <a:extLst>
                <a:ext uri="{FF2B5EF4-FFF2-40B4-BE49-F238E27FC236}">
                  <a16:creationId xmlns:a16="http://schemas.microsoft.com/office/drawing/2014/main" id="{A231590F-9C95-BD9E-D24C-6EA2E3B55D1A}"/>
                </a:ext>
              </a:extLst>
            </p:cNvPr>
            <p:cNvCxnSpPr>
              <a:cxnSpLocks/>
              <a:stCxn id="29" idx="3"/>
            </p:cNvCxnSpPr>
            <p:nvPr/>
          </p:nvCxnSpPr>
          <p:spPr>
            <a:xfrm flipV="1">
              <a:off x="1036039" y="2998264"/>
              <a:ext cx="326222" cy="188177"/>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2">
              <a:extLst>
                <a:ext uri="{FF2B5EF4-FFF2-40B4-BE49-F238E27FC236}">
                  <a16:creationId xmlns:a16="http://schemas.microsoft.com/office/drawing/2014/main" id="{6EE036E8-ACC1-31A1-622F-1ABF4BE636B2}"/>
                </a:ext>
              </a:extLst>
            </p:cNvPr>
            <p:cNvCxnSpPr>
              <a:cxnSpLocks/>
            </p:cNvCxnSpPr>
            <p:nvPr/>
          </p:nvCxnSpPr>
          <p:spPr>
            <a:xfrm flipV="1">
              <a:off x="965025" y="3224928"/>
              <a:ext cx="420013" cy="35746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feld 33">
              <a:extLst>
                <a:ext uri="{FF2B5EF4-FFF2-40B4-BE49-F238E27FC236}">
                  <a16:creationId xmlns:a16="http://schemas.microsoft.com/office/drawing/2014/main" id="{F397FEF9-5A01-A0DC-1751-B295DA00E5CE}"/>
                </a:ext>
              </a:extLst>
            </p:cNvPr>
            <p:cNvSpPr txBox="1"/>
            <p:nvPr/>
          </p:nvSpPr>
          <p:spPr>
            <a:xfrm>
              <a:off x="364224" y="1393459"/>
              <a:ext cx="703774" cy="241972"/>
            </a:xfrm>
            <a:prstGeom prst="rect">
              <a:avLst/>
            </a:prstGeom>
            <a:noFill/>
          </p:spPr>
          <p:txBody>
            <a:bodyPr wrap="square" lIns="0" tIns="0" rIns="0" bIns="0" rtlCol="0">
              <a:spAutoFit/>
            </a:bodyPr>
            <a:lstStyle/>
            <a:p>
              <a:pPr algn="ctr"/>
              <a:r>
                <a:rPr lang="en-AU" sz="1100" dirty="0">
                  <a:latin typeface="Arial" panose="020B0604020202020204" pitchFamily="34" charset="0"/>
                  <a:cs typeface="Arial" panose="020B0604020202020204" pitchFamily="34" charset="0"/>
                </a:rPr>
                <a:t>Raw material production</a:t>
              </a:r>
            </a:p>
          </p:txBody>
        </p:sp>
        <p:cxnSp>
          <p:nvCxnSpPr>
            <p:cNvPr id="36" name="Gerade Verbindung mit Pfeil 34">
              <a:extLst>
                <a:ext uri="{FF2B5EF4-FFF2-40B4-BE49-F238E27FC236}">
                  <a16:creationId xmlns:a16="http://schemas.microsoft.com/office/drawing/2014/main" id="{2820F601-8557-CCAA-4A35-28878A70475E}"/>
                </a:ext>
              </a:extLst>
            </p:cNvPr>
            <p:cNvCxnSpPr>
              <a:cxnSpLocks/>
            </p:cNvCxnSpPr>
            <p:nvPr/>
          </p:nvCxnSpPr>
          <p:spPr>
            <a:xfrm>
              <a:off x="1067998" y="1572975"/>
              <a:ext cx="416133" cy="18680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5">
              <a:extLst>
                <a:ext uri="{FF2B5EF4-FFF2-40B4-BE49-F238E27FC236}">
                  <a16:creationId xmlns:a16="http://schemas.microsoft.com/office/drawing/2014/main" id="{D05F61AF-5E9A-810D-E81E-F66EBF91B6D2}"/>
                </a:ext>
              </a:extLst>
            </p:cNvPr>
            <p:cNvSpPr txBox="1"/>
            <p:nvPr/>
          </p:nvSpPr>
          <p:spPr>
            <a:xfrm>
              <a:off x="3141161" y="1282454"/>
              <a:ext cx="1249322" cy="241972"/>
            </a:xfrm>
            <a:prstGeom prst="rect">
              <a:avLst/>
            </a:prstGeom>
            <a:noFill/>
          </p:spPr>
          <p:txBody>
            <a:bodyPr wrap="square" lIns="0" tIns="0" rIns="0" bIns="0" rtlCol="0">
              <a:spAutoFit/>
            </a:bodyPr>
            <a:lstStyle/>
            <a:p>
              <a:pPr algn="ctr"/>
              <a:r>
                <a:rPr lang="en-AU" sz="1100" dirty="0">
                  <a:latin typeface="Arial" panose="020B0604020202020204" pitchFamily="34" charset="0"/>
                  <a:cs typeface="Arial" panose="020B0604020202020204" pitchFamily="34" charset="0"/>
                </a:rPr>
                <a:t>Packaging components (e.g., glue) production</a:t>
              </a:r>
            </a:p>
          </p:txBody>
        </p:sp>
        <p:cxnSp>
          <p:nvCxnSpPr>
            <p:cNvPr id="38" name="Gerade Verbindung mit Pfeil 36">
              <a:extLst>
                <a:ext uri="{FF2B5EF4-FFF2-40B4-BE49-F238E27FC236}">
                  <a16:creationId xmlns:a16="http://schemas.microsoft.com/office/drawing/2014/main" id="{88D83985-7C9E-0574-6886-79C736D709EC}"/>
                </a:ext>
              </a:extLst>
            </p:cNvPr>
            <p:cNvCxnSpPr>
              <a:cxnSpLocks/>
            </p:cNvCxnSpPr>
            <p:nvPr/>
          </p:nvCxnSpPr>
          <p:spPr>
            <a:xfrm>
              <a:off x="3767880" y="1627093"/>
              <a:ext cx="0" cy="55753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feld 38">
            <a:extLst>
              <a:ext uri="{FF2B5EF4-FFF2-40B4-BE49-F238E27FC236}">
                <a16:creationId xmlns:a16="http://schemas.microsoft.com/office/drawing/2014/main" id="{01CE8E4C-C66C-7139-D8E0-B5F417DB0E1E}"/>
              </a:ext>
            </a:extLst>
          </p:cNvPr>
          <p:cNvSpPr txBox="1"/>
          <p:nvPr/>
        </p:nvSpPr>
        <p:spPr>
          <a:xfrm>
            <a:off x="3828275" y="4654333"/>
            <a:ext cx="6465745" cy="1938992"/>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AU" dirty="0">
                <a:latin typeface="Arial" panose="020B0604020202020204" pitchFamily="34" charset="0"/>
                <a:cs typeface="Arial" panose="020B0604020202020204" pitchFamily="34" charset="0"/>
              </a:rPr>
              <a:t>Printing ink producers are only a small piece of the long value chain</a:t>
            </a:r>
          </a:p>
          <a:p>
            <a:pPr marL="285750" indent="-285750" algn="l">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AU" dirty="0">
                <a:latin typeface="Arial" panose="020B0604020202020204" pitchFamily="34" charset="0"/>
                <a:cs typeface="Arial" panose="020B0604020202020204" pitchFamily="34" charset="0"/>
              </a:rPr>
              <a:t>Only </a:t>
            </a:r>
            <a:r>
              <a:rPr lang="en-AU" b="1" dirty="0">
                <a:solidFill>
                  <a:schemeClr val="accent2"/>
                </a:solidFill>
                <a:latin typeface="Arial" panose="020B0604020202020204" pitchFamily="34" charset="0"/>
                <a:cs typeface="Arial" panose="020B0604020202020204" pitchFamily="34" charset="0"/>
              </a:rPr>
              <a:t>~2% of the finished product PCF is the ink contribution</a:t>
            </a:r>
          </a:p>
          <a:p>
            <a:pPr marL="285750" indent="-285750" algn="l">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AU" dirty="0">
                <a:latin typeface="Arial" panose="020B0604020202020204" pitchFamily="34" charset="0"/>
                <a:cs typeface="Arial" panose="020B0604020202020204" pitchFamily="34" charset="0"/>
              </a:rPr>
              <a:t>Position: Middle of first half of the value chain </a:t>
            </a:r>
          </a:p>
        </p:txBody>
      </p:sp>
      <p:sp>
        <p:nvSpPr>
          <p:cNvPr id="41" name="Textfeld 39">
            <a:extLst>
              <a:ext uri="{FF2B5EF4-FFF2-40B4-BE49-F238E27FC236}">
                <a16:creationId xmlns:a16="http://schemas.microsoft.com/office/drawing/2014/main" id="{94111335-639D-682C-EC43-FC89170BE31E}"/>
              </a:ext>
            </a:extLst>
          </p:cNvPr>
          <p:cNvSpPr txBox="1"/>
          <p:nvPr/>
        </p:nvSpPr>
        <p:spPr>
          <a:xfrm>
            <a:off x="788486" y="1380982"/>
            <a:ext cx="9327899" cy="769441"/>
          </a:xfrm>
          <a:prstGeom prst="rect">
            <a:avLst/>
          </a:prstGeom>
          <a:noFill/>
        </p:spPr>
        <p:txBody>
          <a:bodyPr wrap="square" lIns="0" tIns="0" rIns="0" bIns="0" rtlCol="0">
            <a:spAutoFit/>
          </a:bodyPr>
          <a:lstStyle/>
          <a:p>
            <a:pPr algn="l"/>
            <a:r>
              <a:rPr lang="en-AU" dirty="0">
                <a:latin typeface="Arial" panose="020B0604020202020204" pitchFamily="34" charset="0"/>
                <a:cs typeface="Arial" panose="020B0604020202020204" pitchFamily="34" charset="0"/>
              </a:rPr>
              <a:t>The position of a printing ink manufacturer in the value chain is directly impacting the contribution of an ink to the footprint of the final product.</a:t>
            </a:r>
            <a:endParaRPr lang="en-AU" b="1" dirty="0">
              <a:latin typeface="Arial" panose="020B0604020202020204" pitchFamily="34" charset="0"/>
              <a:cs typeface="Arial" panose="020B0604020202020204" pitchFamily="34" charset="0"/>
            </a:endParaRPr>
          </a:p>
          <a:p>
            <a:pPr algn="l"/>
            <a:endParaRPr lang="en-AU" sz="1400" dirty="0"/>
          </a:p>
        </p:txBody>
      </p:sp>
      <p:sp>
        <p:nvSpPr>
          <p:cNvPr id="42" name="Textfeld 40">
            <a:extLst>
              <a:ext uri="{FF2B5EF4-FFF2-40B4-BE49-F238E27FC236}">
                <a16:creationId xmlns:a16="http://schemas.microsoft.com/office/drawing/2014/main" id="{FA6C0C3F-C757-C704-D5EF-FC5D125E818A}"/>
              </a:ext>
            </a:extLst>
          </p:cNvPr>
          <p:cNvSpPr txBox="1"/>
          <p:nvPr/>
        </p:nvSpPr>
        <p:spPr>
          <a:xfrm>
            <a:off x="728303" y="2287212"/>
            <a:ext cx="4182042" cy="307777"/>
          </a:xfrm>
          <a:prstGeom prst="rect">
            <a:avLst/>
          </a:prstGeom>
          <a:noFill/>
        </p:spPr>
        <p:txBody>
          <a:bodyPr wrap="none" rtlCol="0">
            <a:spAutoFit/>
          </a:bodyPr>
          <a:lstStyle/>
          <a:p>
            <a:pPr algn="l"/>
            <a:r>
              <a:rPr lang="en-AU" sz="1400" u="sng" dirty="0">
                <a:solidFill>
                  <a:schemeClr val="bg1">
                    <a:lumMod val="10000"/>
                  </a:schemeClr>
                </a:solidFill>
                <a:latin typeface="Arial" panose="020B0604020202020204" pitchFamily="34" charset="0"/>
                <a:cs typeface="Arial" panose="020B0604020202020204" pitchFamily="34" charset="0"/>
              </a:rPr>
              <a:t>Example: Value chain for packaging of filled </a:t>
            </a:r>
            <a:r>
              <a:rPr lang="en-AU" sz="1400" u="sng" dirty="0">
                <a:latin typeface="Arial" panose="020B0604020202020204" pitchFamily="34" charset="0"/>
                <a:cs typeface="Arial" panose="020B0604020202020204" pitchFamily="34" charset="0"/>
              </a:rPr>
              <a:t>goods</a:t>
            </a:r>
            <a:endParaRPr lang="en-AU" sz="1000" u="sng" dirty="0">
              <a:solidFill>
                <a:schemeClr val="bg1">
                  <a:lumMod val="10000"/>
                </a:schemeClr>
              </a:solidFill>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04EBD90B-5E71-C0F1-894E-D2CD5F969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4553" y="226321"/>
            <a:ext cx="1705234" cy="959194"/>
          </a:xfrm>
          <a:prstGeom prst="rect">
            <a:avLst/>
          </a:prstGeom>
        </p:spPr>
      </p:pic>
      <p:grpSp>
        <p:nvGrpSpPr>
          <p:cNvPr id="43" name="Gruppieren 42"/>
          <p:cNvGrpSpPr/>
          <p:nvPr/>
        </p:nvGrpSpPr>
        <p:grpSpPr>
          <a:xfrm>
            <a:off x="2204590" y="2921304"/>
            <a:ext cx="4961731" cy="2389343"/>
            <a:chOff x="88755" y="56774"/>
            <a:chExt cx="4961731" cy="2389343"/>
          </a:xfrm>
          <a:scene3d>
            <a:camera prst="orthographicFront"/>
            <a:lightRig rig="flat" dir="t"/>
          </a:scene3d>
        </p:grpSpPr>
        <p:sp>
          <p:nvSpPr>
            <p:cNvPr id="44" name="Abgerundetes Rechteck 43"/>
            <p:cNvSpPr/>
            <p:nvPr/>
          </p:nvSpPr>
          <p:spPr>
            <a:xfrm>
              <a:off x="88755" y="1761120"/>
              <a:ext cx="1126160" cy="684997"/>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5" name="Abgerundetes Rechteck 4"/>
            <p:cNvSpPr txBox="1"/>
            <p:nvPr/>
          </p:nvSpPr>
          <p:spPr>
            <a:xfrm>
              <a:off x="3461827" y="56774"/>
              <a:ext cx="1588659" cy="10153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da-DK" sz="1500" kern="1200" dirty="0"/>
            </a:p>
          </p:txBody>
        </p:sp>
      </p:grpSp>
      <p:sp>
        <p:nvSpPr>
          <p:cNvPr id="7" name="Textfeld 6"/>
          <p:cNvSpPr txBox="1"/>
          <p:nvPr/>
        </p:nvSpPr>
        <p:spPr>
          <a:xfrm>
            <a:off x="2239465" y="4764906"/>
            <a:ext cx="1091285" cy="461665"/>
          </a:xfrm>
          <a:prstGeom prst="rect">
            <a:avLst/>
          </a:prstGeom>
          <a:noFill/>
        </p:spPr>
        <p:txBody>
          <a:bodyPr wrap="square" rtlCol="0">
            <a:spAutoFit/>
          </a:bodyPr>
          <a:lstStyle/>
          <a:p>
            <a:r>
              <a:rPr lang="de-DE" sz="1200" b="1" dirty="0" err="1" smtClean="0">
                <a:solidFill>
                  <a:schemeClr val="bg1"/>
                </a:solidFill>
                <a:latin typeface="Arial" panose="020B0604020202020204" pitchFamily="34" charset="0"/>
                <a:cs typeface="Arial" panose="020B0604020202020204" pitchFamily="34" charset="0"/>
              </a:rPr>
              <a:t>Printing</a:t>
            </a:r>
            <a:r>
              <a:rPr lang="de-DE" sz="1200" b="1" dirty="0" smtClean="0">
                <a:solidFill>
                  <a:schemeClr val="bg1"/>
                </a:solidFill>
                <a:latin typeface="Arial" panose="020B0604020202020204" pitchFamily="34" charset="0"/>
                <a:cs typeface="Arial" panose="020B0604020202020204" pitchFamily="34" charset="0"/>
              </a:rPr>
              <a:t> </a:t>
            </a:r>
            <a:r>
              <a:rPr lang="de-DE" sz="1200" b="1" dirty="0" err="1">
                <a:solidFill>
                  <a:schemeClr val="bg1"/>
                </a:solidFill>
                <a:latin typeface="Arial" panose="020B0604020202020204" pitchFamily="34" charset="0"/>
                <a:cs typeface="Arial" panose="020B0604020202020204" pitchFamily="34" charset="0"/>
              </a:rPr>
              <a:t>i</a:t>
            </a:r>
            <a:r>
              <a:rPr lang="de-DE" sz="1200" b="1" dirty="0" err="1" smtClean="0">
                <a:solidFill>
                  <a:schemeClr val="bg1"/>
                </a:solidFill>
                <a:latin typeface="Arial" panose="020B0604020202020204" pitchFamily="34" charset="0"/>
                <a:cs typeface="Arial" panose="020B0604020202020204" pitchFamily="34" charset="0"/>
              </a:rPr>
              <a:t>nk</a:t>
            </a:r>
            <a:r>
              <a:rPr lang="de-DE" sz="1200" b="1" dirty="0" smtClean="0">
                <a:solidFill>
                  <a:schemeClr val="bg1"/>
                </a:solidFill>
                <a:latin typeface="Arial" panose="020B0604020202020204" pitchFamily="34" charset="0"/>
                <a:cs typeface="Arial" panose="020B0604020202020204" pitchFamily="34" charset="0"/>
              </a:rPr>
              <a:t> </a:t>
            </a:r>
            <a:r>
              <a:rPr lang="de-DE" sz="1200" b="1" dirty="0" err="1">
                <a:solidFill>
                  <a:schemeClr val="bg1"/>
                </a:solidFill>
                <a:latin typeface="Arial" panose="020B0604020202020204" pitchFamily="34" charset="0"/>
                <a:cs typeface="Arial" panose="020B0604020202020204" pitchFamily="34" charset="0"/>
              </a:rPr>
              <a:t>p</a:t>
            </a:r>
            <a:r>
              <a:rPr lang="de-DE" sz="1200" b="1" dirty="0" err="1" smtClean="0">
                <a:solidFill>
                  <a:schemeClr val="bg1"/>
                </a:solidFill>
                <a:latin typeface="Arial" panose="020B0604020202020204" pitchFamily="34" charset="0"/>
                <a:cs typeface="Arial" panose="020B0604020202020204" pitchFamily="34" charset="0"/>
              </a:rPr>
              <a:t>roduction</a:t>
            </a:r>
            <a:endParaRPr lang="de-DE" sz="1200" b="1" dirty="0">
              <a:solidFill>
                <a:schemeClr val="bg1"/>
              </a:solidFill>
              <a:latin typeface="Arial" panose="020B0604020202020204" pitchFamily="34" charset="0"/>
              <a:cs typeface="Arial" panose="020B0604020202020204" pitchFamily="34" charset="0"/>
            </a:endParaRPr>
          </a:p>
        </p:txBody>
      </p:sp>
      <p:sp>
        <p:nvSpPr>
          <p:cNvPr id="46" name="Rechteck: abgerundete Ecken 41">
            <a:extLst>
              <a:ext uri="{FF2B5EF4-FFF2-40B4-BE49-F238E27FC236}">
                <a16:creationId xmlns:a16="http://schemas.microsoft.com/office/drawing/2014/main" id="{50E64CC9-7DD3-A589-435D-E073CBA1123D}"/>
              </a:ext>
            </a:extLst>
          </p:cNvPr>
          <p:cNvSpPr/>
          <p:nvPr/>
        </p:nvSpPr>
        <p:spPr>
          <a:xfrm>
            <a:off x="752164" y="4004536"/>
            <a:ext cx="2659605" cy="227137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dirty="0" err="1">
              <a:solidFill>
                <a:schemeClr val="accent2"/>
              </a:solidFill>
            </a:endParaRPr>
          </a:p>
        </p:txBody>
      </p:sp>
    </p:spTree>
    <p:extLst>
      <p:ext uri="{BB962C8B-B14F-4D97-AF65-F5344CB8AC3E}">
        <p14:creationId xmlns:p14="http://schemas.microsoft.com/office/powerpoint/2010/main" val="1324333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F3F82-C051-43D4-B479-CE2CB7741A1E}"/>
              </a:ext>
            </a:extLst>
          </p:cNvPr>
          <p:cNvPicPr>
            <a:picLocks noChangeAspect="1"/>
          </p:cNvPicPr>
          <p:nvPr/>
        </p:nvPicPr>
        <p:blipFill>
          <a:blip r:embed="rId2"/>
          <a:stretch>
            <a:fillRect/>
          </a:stretch>
        </p:blipFill>
        <p:spPr>
          <a:xfrm>
            <a:off x="0" y="9832"/>
            <a:ext cx="12192000" cy="6858000"/>
          </a:xfrm>
          <a:prstGeom prst="rect">
            <a:avLst/>
          </a:prstGeom>
        </p:spPr>
      </p:pic>
      <p:pic>
        <p:nvPicPr>
          <p:cNvPr id="5" name="Picture 4">
            <a:extLst>
              <a:ext uri="{FF2B5EF4-FFF2-40B4-BE49-F238E27FC236}">
                <a16:creationId xmlns:a16="http://schemas.microsoft.com/office/drawing/2014/main" id="{9C3A31D9-5818-F283-4B32-97F1D3500467}"/>
              </a:ext>
            </a:extLst>
          </p:cNvPr>
          <p:cNvPicPr>
            <a:picLocks noChangeAspect="1"/>
          </p:cNvPicPr>
          <p:nvPr/>
        </p:nvPicPr>
        <p:blipFill>
          <a:blip r:embed="rId3"/>
          <a:stretch>
            <a:fillRect/>
          </a:stretch>
        </p:blipFill>
        <p:spPr>
          <a:xfrm>
            <a:off x="206057" y="6176963"/>
            <a:ext cx="2048031" cy="526152"/>
          </a:xfrm>
          <a:prstGeom prst="rect">
            <a:avLst/>
          </a:prstGeom>
        </p:spPr>
      </p:pic>
      <p:sp>
        <p:nvSpPr>
          <p:cNvPr id="2" name="Title 1">
            <a:extLst>
              <a:ext uri="{FF2B5EF4-FFF2-40B4-BE49-F238E27FC236}">
                <a16:creationId xmlns:a16="http://schemas.microsoft.com/office/drawing/2014/main" id="{834381C9-ACAC-E798-F0AB-6B421FC4498A}"/>
              </a:ext>
            </a:extLst>
          </p:cNvPr>
          <p:cNvSpPr>
            <a:spLocks noGrp="1"/>
          </p:cNvSpPr>
          <p:nvPr>
            <p:ph type="title"/>
          </p:nvPr>
        </p:nvSpPr>
        <p:spPr>
          <a:xfrm>
            <a:off x="601570" y="74768"/>
            <a:ext cx="10515600" cy="1325563"/>
          </a:xfrm>
        </p:spPr>
        <p:txBody>
          <a:bodyPr>
            <a:normAutofit/>
          </a:bodyPr>
          <a:lstStyle/>
          <a:p>
            <a:r>
              <a:rPr lang="en-US" sz="2800" b="1" dirty="0">
                <a:latin typeface="Arial" panose="020B0604020202020204" pitchFamily="34" charset="0"/>
                <a:cs typeface="Arial" panose="020B0604020202020204" pitchFamily="34" charset="0"/>
              </a:rPr>
              <a:t>Roadmap to reduce </a:t>
            </a:r>
            <a:r>
              <a:rPr lang="en-US" sz="2800" b="1" dirty="0" smtClean="0">
                <a:latin typeface="Arial" panose="020B0604020202020204" pitchFamily="34" charset="0"/>
                <a:cs typeface="Arial" panose="020B0604020202020204" pitchFamily="34" charset="0"/>
              </a:rPr>
              <a:t>the product carbon footprint</a:t>
            </a:r>
            <a:endParaRPr lang="en-GB" sz="2800" b="1"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B37EB92D-E0A8-7BA7-19B6-1E636483DBC4}"/>
              </a:ext>
            </a:extLst>
          </p:cNvPr>
          <p:cNvGraphicFramePr/>
          <p:nvPr>
            <p:extLst>
              <p:ext uri="{D42A27DB-BD31-4B8C-83A1-F6EECF244321}">
                <p14:modId xmlns:p14="http://schemas.microsoft.com/office/powerpoint/2010/main" val="3004399834"/>
              </p:ext>
            </p:extLst>
          </p:nvPr>
        </p:nvGraphicFramePr>
        <p:xfrm>
          <a:off x="1557296" y="1386346"/>
          <a:ext cx="7960330" cy="48276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fik 2">
            <a:extLst>
              <a:ext uri="{FF2B5EF4-FFF2-40B4-BE49-F238E27FC236}">
                <a16:creationId xmlns:a16="http://schemas.microsoft.com/office/drawing/2014/main" id="{3C5332B7-DDD2-F31E-77EF-4A1373E217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4553" y="226321"/>
            <a:ext cx="1705234" cy="959194"/>
          </a:xfrm>
          <a:prstGeom prst="rect">
            <a:avLst/>
          </a:prstGeom>
        </p:spPr>
      </p:pic>
    </p:spTree>
    <p:extLst>
      <p:ext uri="{BB962C8B-B14F-4D97-AF65-F5344CB8AC3E}">
        <p14:creationId xmlns:p14="http://schemas.microsoft.com/office/powerpoint/2010/main" val="4144808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F3F82-C051-43D4-B479-CE2CB7741A1E}"/>
              </a:ext>
            </a:extLst>
          </p:cNvPr>
          <p:cNvPicPr>
            <a:picLocks noChangeAspect="1"/>
          </p:cNvPicPr>
          <p:nvPr/>
        </p:nvPicPr>
        <p:blipFill>
          <a:blip r:embed="rId2"/>
          <a:stretch>
            <a:fillRect/>
          </a:stretch>
        </p:blipFill>
        <p:spPr>
          <a:xfrm>
            <a:off x="0" y="-72918"/>
            <a:ext cx="12192000" cy="6858000"/>
          </a:xfrm>
          <a:prstGeom prst="rect">
            <a:avLst/>
          </a:prstGeom>
        </p:spPr>
      </p:pic>
      <p:pic>
        <p:nvPicPr>
          <p:cNvPr id="5" name="Picture 4">
            <a:extLst>
              <a:ext uri="{FF2B5EF4-FFF2-40B4-BE49-F238E27FC236}">
                <a16:creationId xmlns:a16="http://schemas.microsoft.com/office/drawing/2014/main" id="{9C3A31D9-5818-F283-4B32-97F1D3500467}"/>
              </a:ext>
            </a:extLst>
          </p:cNvPr>
          <p:cNvPicPr>
            <a:picLocks noChangeAspect="1"/>
          </p:cNvPicPr>
          <p:nvPr/>
        </p:nvPicPr>
        <p:blipFill>
          <a:blip r:embed="rId3"/>
          <a:stretch>
            <a:fillRect/>
          </a:stretch>
        </p:blipFill>
        <p:spPr>
          <a:xfrm>
            <a:off x="206057" y="6176963"/>
            <a:ext cx="2048031" cy="526152"/>
          </a:xfrm>
          <a:prstGeom prst="rect">
            <a:avLst/>
          </a:prstGeom>
        </p:spPr>
      </p:pic>
      <p:sp>
        <p:nvSpPr>
          <p:cNvPr id="2" name="Title 1">
            <a:extLst>
              <a:ext uri="{FF2B5EF4-FFF2-40B4-BE49-F238E27FC236}">
                <a16:creationId xmlns:a16="http://schemas.microsoft.com/office/drawing/2014/main" id="{834381C9-ACAC-E798-F0AB-6B421FC4498A}"/>
              </a:ext>
            </a:extLst>
          </p:cNvPr>
          <p:cNvSpPr>
            <a:spLocks noGrp="1"/>
          </p:cNvSpPr>
          <p:nvPr>
            <p:ph type="title"/>
          </p:nvPr>
        </p:nvSpPr>
        <p:spPr>
          <a:xfrm>
            <a:off x="675829" y="166630"/>
            <a:ext cx="10515600" cy="1325563"/>
          </a:xfrm>
        </p:spPr>
        <p:txBody>
          <a:bodyPr>
            <a:normAutofit/>
          </a:bodyPr>
          <a:lstStyle/>
          <a:p>
            <a:r>
              <a:rPr lang="en-US" sz="2800" b="1" dirty="0">
                <a:latin typeface="Arial" panose="020B0604020202020204" pitchFamily="34" charset="0"/>
                <a:cs typeface="Arial" panose="020B0604020202020204" pitchFamily="34" charset="0"/>
              </a:rPr>
              <a:t>What should you look for?</a:t>
            </a:r>
            <a:endParaRPr lang="en-GB" sz="2800" b="1" dirty="0">
              <a:latin typeface="Arial" panose="020B0604020202020204" pitchFamily="34" charset="0"/>
              <a:cs typeface="Arial" panose="020B0604020202020204" pitchFamily="34" charset="0"/>
            </a:endParaRPr>
          </a:p>
        </p:txBody>
      </p:sp>
      <p:grpSp>
        <p:nvGrpSpPr>
          <p:cNvPr id="7" name="Gruppieren 7">
            <a:extLst>
              <a:ext uri="{FF2B5EF4-FFF2-40B4-BE49-F238E27FC236}">
                <a16:creationId xmlns:a16="http://schemas.microsoft.com/office/drawing/2014/main" id="{29665051-121B-C1E8-501B-1C8749D3F7B7}"/>
              </a:ext>
            </a:extLst>
          </p:cNvPr>
          <p:cNvGrpSpPr/>
          <p:nvPr/>
        </p:nvGrpSpPr>
        <p:grpSpPr>
          <a:xfrm>
            <a:off x="10940107" y="355363"/>
            <a:ext cx="576064" cy="480007"/>
            <a:chOff x="179512" y="65441"/>
            <a:chExt cx="576064" cy="480007"/>
          </a:xfrm>
        </p:grpSpPr>
        <p:sp>
          <p:nvSpPr>
            <p:cNvPr id="8" name="Textfeld 10">
              <a:extLst>
                <a:ext uri="{FF2B5EF4-FFF2-40B4-BE49-F238E27FC236}">
                  <a16:creationId xmlns:a16="http://schemas.microsoft.com/office/drawing/2014/main" id="{47DFAB87-B71C-22C1-5B0C-0C079C4BE907}"/>
                </a:ext>
              </a:extLst>
            </p:cNvPr>
            <p:cNvSpPr txBox="1"/>
            <p:nvPr/>
          </p:nvSpPr>
          <p:spPr>
            <a:xfrm flipH="1">
              <a:off x="709857" y="65441"/>
              <a:ext cx="457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 </a:t>
              </a:r>
            </a:p>
          </p:txBody>
        </p:sp>
        <p:pic>
          <p:nvPicPr>
            <p:cNvPr id="10" name="Grafik 11">
              <a:extLst>
                <a:ext uri="{FF2B5EF4-FFF2-40B4-BE49-F238E27FC236}">
                  <a16:creationId xmlns:a16="http://schemas.microsoft.com/office/drawing/2014/main" id="{78BDB441-E44B-1145-5373-FE6F1A605D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9512" y="108653"/>
              <a:ext cx="540000" cy="436795"/>
            </a:xfrm>
            <a:prstGeom prst="rect">
              <a:avLst/>
            </a:prstGeom>
          </p:spPr>
        </p:pic>
      </p:grpSp>
      <p:sp>
        <p:nvSpPr>
          <p:cNvPr id="6" name="Text Placeholder 2">
            <a:extLst>
              <a:ext uri="{FF2B5EF4-FFF2-40B4-BE49-F238E27FC236}">
                <a16:creationId xmlns:a16="http://schemas.microsoft.com/office/drawing/2014/main" id="{200CD676-7A9F-309B-0D6A-3D84E80815A0}"/>
              </a:ext>
            </a:extLst>
          </p:cNvPr>
          <p:cNvSpPr txBox="1">
            <a:spLocks/>
          </p:cNvSpPr>
          <p:nvPr/>
        </p:nvSpPr>
        <p:spPr>
          <a:xfrm>
            <a:off x="785937" y="1614361"/>
            <a:ext cx="4494052" cy="3629278"/>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Look for </a:t>
            </a:r>
            <a:r>
              <a:rPr lang="en-US" sz="2000" b="1" dirty="0">
                <a:solidFill>
                  <a:schemeClr val="accent2"/>
                </a:solidFill>
                <a:latin typeface="Arial" panose="020B0604020202020204" pitchFamily="34" charset="0"/>
                <a:cs typeface="Arial" panose="020B0604020202020204" pitchFamily="34" charset="0"/>
              </a:rPr>
              <a:t>science based </a:t>
            </a:r>
            <a:r>
              <a:rPr lang="en-US" sz="2000" dirty="0">
                <a:solidFill>
                  <a:schemeClr val="tx1"/>
                </a:solidFill>
                <a:latin typeface="Arial" panose="020B0604020202020204" pitchFamily="34" charset="0"/>
                <a:cs typeface="Arial" panose="020B0604020202020204" pitchFamily="34" charset="0"/>
              </a:rPr>
              <a:t>and general accepted guidelines.</a:t>
            </a:r>
          </a:p>
          <a:p>
            <a:pPr marL="342900"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Look for standards and approaches that are broadly considered to be </a:t>
            </a:r>
            <a:r>
              <a:rPr lang="en-US" sz="2000" b="1" dirty="0">
                <a:solidFill>
                  <a:schemeClr val="accent2"/>
                </a:solidFill>
                <a:latin typeface="Arial" panose="020B0604020202020204" pitchFamily="34" charset="0"/>
                <a:cs typeface="Arial" panose="020B0604020202020204" pitchFamily="34" charset="0"/>
              </a:rPr>
              <a:t>industry best practices</a:t>
            </a:r>
            <a:r>
              <a:rPr lang="en-US" sz="2000" dirty="0">
                <a:solidFill>
                  <a:schemeClr val="tx1"/>
                </a:solidFill>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Look for </a:t>
            </a:r>
            <a:r>
              <a:rPr lang="en-US" sz="2000" b="1" dirty="0">
                <a:solidFill>
                  <a:schemeClr val="accent2"/>
                </a:solidFill>
                <a:latin typeface="Arial" panose="020B0604020202020204" pitchFamily="34" charset="0"/>
                <a:cs typeface="Arial" panose="020B0604020202020204" pitchFamily="34" charset="0"/>
              </a:rPr>
              <a:t>industry standards </a:t>
            </a:r>
            <a:r>
              <a:rPr lang="en-US" sz="2000" dirty="0">
                <a:solidFill>
                  <a:schemeClr val="tx1"/>
                </a:solidFill>
                <a:latin typeface="Arial" panose="020B0604020202020204" pitchFamily="34" charset="0"/>
                <a:cs typeface="Arial" panose="020B0604020202020204" pitchFamily="34" charset="0"/>
              </a:rPr>
              <a:t>and </a:t>
            </a:r>
            <a:r>
              <a:rPr lang="en-US" sz="2000" b="1" dirty="0">
                <a:solidFill>
                  <a:schemeClr val="accent2"/>
                </a:solidFill>
                <a:latin typeface="Arial" panose="020B0604020202020204" pitchFamily="34" charset="0"/>
                <a:cs typeface="Arial" panose="020B0604020202020204" pitchFamily="34" charset="0"/>
              </a:rPr>
              <a:t>guidelines harmonized </a:t>
            </a:r>
            <a:r>
              <a:rPr lang="en-US" sz="2000" dirty="0">
                <a:solidFill>
                  <a:schemeClr val="tx1"/>
                </a:solidFill>
                <a:latin typeface="Arial" panose="020B0604020202020204" pitchFamily="34" charset="0"/>
                <a:cs typeface="Arial" panose="020B0604020202020204" pitchFamily="34" charset="0"/>
              </a:rPr>
              <a:t>by associations.</a:t>
            </a:r>
          </a:p>
        </p:txBody>
      </p:sp>
      <p:graphicFrame>
        <p:nvGraphicFramePr>
          <p:cNvPr id="9" name="Diagram 8">
            <a:extLst>
              <a:ext uri="{FF2B5EF4-FFF2-40B4-BE49-F238E27FC236}">
                <a16:creationId xmlns:a16="http://schemas.microsoft.com/office/drawing/2014/main" id="{026A8CBD-7BBC-3273-D9F8-F44BCEE63DE2}"/>
              </a:ext>
            </a:extLst>
          </p:cNvPr>
          <p:cNvGraphicFramePr/>
          <p:nvPr>
            <p:extLst>
              <p:ext uri="{D42A27DB-BD31-4B8C-83A1-F6EECF244321}">
                <p14:modId xmlns:p14="http://schemas.microsoft.com/office/powerpoint/2010/main" val="84726570"/>
              </p:ext>
            </p:extLst>
          </p:nvPr>
        </p:nvGraphicFramePr>
        <p:xfrm>
          <a:off x="5279989" y="1784351"/>
          <a:ext cx="5584987" cy="36292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Grafik 2">
            <a:extLst>
              <a:ext uri="{FF2B5EF4-FFF2-40B4-BE49-F238E27FC236}">
                <a16:creationId xmlns:a16="http://schemas.microsoft.com/office/drawing/2014/main" id="{D93F5D3D-CB28-D997-BC94-C692A82961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64553" y="226321"/>
            <a:ext cx="1705234" cy="959194"/>
          </a:xfrm>
          <a:prstGeom prst="rect">
            <a:avLst/>
          </a:prstGeom>
        </p:spPr>
      </p:pic>
    </p:spTree>
    <p:extLst>
      <p:ext uri="{BB962C8B-B14F-4D97-AF65-F5344CB8AC3E}">
        <p14:creationId xmlns:p14="http://schemas.microsoft.com/office/powerpoint/2010/main" val="34814362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Pyo0pCnIp6vpUlxPDsPLb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1155</Words>
  <Application>Microsoft Office PowerPoint</Application>
  <PresentationFormat>Breitbild</PresentationFormat>
  <Paragraphs>134</Paragraphs>
  <Slides>11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Calibri</vt:lpstr>
      <vt:lpstr>Courier New</vt:lpstr>
      <vt:lpstr>Interstate</vt:lpstr>
      <vt:lpstr>Wingdings</vt:lpstr>
      <vt:lpstr>Office Theme</vt:lpstr>
      <vt:lpstr>PowerPoint-Präsentation</vt:lpstr>
      <vt:lpstr>Sustainability is no absolute term but has always to be considered in various impact categories</vt:lpstr>
      <vt:lpstr>Life Cycle Assessment (LCA) is a systematic approach over all the stages of the product life cycle</vt:lpstr>
      <vt:lpstr>     Cradle-to-grave                              Cradle-to-gate   </vt:lpstr>
      <vt:lpstr>Of all the impact categories, the carbon footprint is the  most familiar in the general public</vt:lpstr>
      <vt:lpstr>Different emission scopes contribute for Product Carbon Footprint (PCF)</vt:lpstr>
      <vt:lpstr>Printing ink manufactures in the value chain</vt:lpstr>
      <vt:lpstr>Roadmap to reduce the product carbon footprint</vt:lpstr>
      <vt:lpstr>What should you look for?</vt:lpstr>
      <vt:lpstr>European Printing Ink Association (EuPIA)  internal guidance and strudy on generic reference</vt:lpstr>
      <vt:lpstr>Wider considerations – Working downstream to reduce emissions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Tasker Robbins</dc:creator>
  <cp:lastModifiedBy>Walter, Dr. Vroni</cp:lastModifiedBy>
  <cp:revision>58</cp:revision>
  <cp:lastPrinted>2024-05-14T13:11:46Z</cp:lastPrinted>
  <dcterms:created xsi:type="dcterms:W3CDTF">2023-09-13T14:49:42Z</dcterms:created>
  <dcterms:modified xsi:type="dcterms:W3CDTF">2024-05-14T13:33:17Z</dcterms:modified>
</cp:coreProperties>
</file>