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notesSlides/notesSlide34.xml" ContentType="application/vnd.openxmlformats-officedocument.presentationml.notesSlide+xml"/>
  <Override PartName="/ppt/tags/tag38.xml" ContentType="application/vnd.openxmlformats-officedocument.presentationml.tags+xml"/>
  <Override PartName="/ppt/notesSlides/notesSlide35.xml" ContentType="application/vnd.openxmlformats-officedocument.presentationml.notesSlide+xml"/>
  <Override PartName="/ppt/tags/tag39.xml" ContentType="application/vnd.openxmlformats-officedocument.presentationml.tags+xml"/>
  <Override PartName="/ppt/notesSlides/notesSlide36.xml" ContentType="application/vnd.openxmlformats-officedocument.presentationml.notesSlide+xml"/>
  <Override PartName="/ppt/tags/tag40.xml" ContentType="application/vnd.openxmlformats-officedocument.presentationml.tags+xml"/>
  <Override PartName="/ppt/notesSlides/notesSlide37.xml" ContentType="application/vnd.openxmlformats-officedocument.presentationml.notesSlide+xml"/>
  <Override PartName="/ppt/tags/tag41.xml" ContentType="application/vnd.openxmlformats-officedocument.presentationml.tags+xml"/>
  <Override PartName="/ppt/notesSlides/notesSlide38.xml" ContentType="application/vnd.openxmlformats-officedocument.presentationml.notesSlide+xml"/>
  <Override PartName="/ppt/tags/tag42.xml" ContentType="application/vnd.openxmlformats-officedocument.presentationml.tags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2" r:id="rId5"/>
  </p:sldMasterIdLst>
  <p:notesMasterIdLst>
    <p:notesMasterId r:id="rId49"/>
  </p:notesMasterIdLst>
  <p:sldIdLst>
    <p:sldId id="388" r:id="rId6"/>
    <p:sldId id="390" r:id="rId7"/>
    <p:sldId id="391" r:id="rId8"/>
    <p:sldId id="392" r:id="rId9"/>
    <p:sldId id="443" r:id="rId10"/>
    <p:sldId id="330" r:id="rId11"/>
    <p:sldId id="393" r:id="rId12"/>
    <p:sldId id="394" r:id="rId13"/>
    <p:sldId id="395" r:id="rId14"/>
    <p:sldId id="396" r:id="rId15"/>
    <p:sldId id="444" r:id="rId16"/>
    <p:sldId id="397" r:id="rId17"/>
    <p:sldId id="398" r:id="rId18"/>
    <p:sldId id="399" r:id="rId19"/>
    <p:sldId id="400" r:id="rId20"/>
    <p:sldId id="401" r:id="rId21"/>
    <p:sldId id="424" r:id="rId22"/>
    <p:sldId id="425" r:id="rId23"/>
    <p:sldId id="426" r:id="rId24"/>
    <p:sldId id="427" r:id="rId25"/>
    <p:sldId id="406" r:id="rId26"/>
    <p:sldId id="407" r:id="rId27"/>
    <p:sldId id="409" r:id="rId28"/>
    <p:sldId id="408" r:id="rId29"/>
    <p:sldId id="428" r:id="rId30"/>
    <p:sldId id="429" r:id="rId31"/>
    <p:sldId id="446" r:id="rId32"/>
    <p:sldId id="432" r:id="rId33"/>
    <p:sldId id="433" r:id="rId34"/>
    <p:sldId id="418" r:id="rId35"/>
    <p:sldId id="419" r:id="rId36"/>
    <p:sldId id="420" r:id="rId37"/>
    <p:sldId id="423" r:id="rId38"/>
    <p:sldId id="447" r:id="rId39"/>
    <p:sldId id="434" r:id="rId40"/>
    <p:sldId id="435" r:id="rId41"/>
    <p:sldId id="436" r:id="rId42"/>
    <p:sldId id="437" r:id="rId43"/>
    <p:sldId id="438" r:id="rId44"/>
    <p:sldId id="439" r:id="rId45"/>
    <p:sldId id="440" r:id="rId46"/>
    <p:sldId id="448" r:id="rId47"/>
    <p:sldId id="289" r:id="rId48"/>
  </p:sldIdLst>
  <p:sldSz cx="9144000" cy="5143500" type="screen16x9"/>
  <p:notesSz cx="6810375" cy="9942513"/>
  <p:custDataLst>
    <p:tags r:id="rId5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2" userDrawn="1">
          <p15:clr>
            <a:srgbClr val="A4A3A4"/>
          </p15:clr>
        </p15:guide>
        <p15:guide id="2" pos="168" userDrawn="1">
          <p15:clr>
            <a:srgbClr val="A4A3A4"/>
          </p15:clr>
        </p15:guide>
        <p15:guide id="3" orient="horz" pos="2916" userDrawn="1">
          <p15:clr>
            <a:srgbClr val="A4A3A4"/>
          </p15:clr>
        </p15:guide>
        <p15:guide id="4" pos="5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000"/>
    <a:srgbClr val="FFFFFF"/>
    <a:srgbClr val="ED1C24"/>
    <a:srgbClr val="88BA00"/>
    <a:srgbClr val="761E8A"/>
    <a:srgbClr val="FBCD0F"/>
    <a:srgbClr val="F37024"/>
    <a:srgbClr val="EE6600"/>
    <a:srgbClr val="B60E16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FF4717-389F-42CE-8E4B-8391A58803EA}" v="297" dt="2024-05-06T15:54:47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7" autoAdjust="0"/>
    <p:restoredTop sz="89542" autoAdjust="0"/>
  </p:normalViewPr>
  <p:slideViewPr>
    <p:cSldViewPr snapToGrid="0">
      <p:cViewPr varScale="1">
        <p:scale>
          <a:sx n="130" d="100"/>
          <a:sy n="130" d="100"/>
        </p:scale>
        <p:origin x="1146" y="132"/>
      </p:cViewPr>
      <p:guideLst>
        <p:guide orient="horz" pos="372"/>
        <p:guide pos="168"/>
        <p:guide orient="horz" pos="2916"/>
        <p:guide pos="55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ags" Target="tags/tag1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1162" cy="497125"/>
          </a:xfrm>
          <a:prstGeom prst="rect">
            <a:avLst/>
          </a:prstGeom>
        </p:spPr>
        <p:txBody>
          <a:bodyPr vert="horz" lIns="91884" tIns="45943" rIns="91884" bIns="4594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7638" y="1"/>
            <a:ext cx="2951162" cy="497125"/>
          </a:xfrm>
          <a:prstGeom prst="rect">
            <a:avLst/>
          </a:prstGeom>
        </p:spPr>
        <p:txBody>
          <a:bodyPr vert="horz" lIns="91884" tIns="45943" rIns="91884" bIns="45943" rtlCol="0"/>
          <a:lstStyle>
            <a:lvl1pPr algn="r">
              <a:defRPr sz="1200"/>
            </a:lvl1pPr>
          </a:lstStyle>
          <a:p>
            <a:fld id="{3EC5DC73-D06D-4062-BEAA-51EAA76EF46E}" type="datetimeFigureOut">
              <a:rPr lang="de-DE" smtClean="0"/>
              <a:t>06.05.2024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84" tIns="45943" rIns="91884" bIns="4594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0"/>
          </a:xfrm>
          <a:prstGeom prst="rect">
            <a:avLst/>
          </a:prstGeom>
        </p:spPr>
        <p:txBody>
          <a:bodyPr vert="horz" lIns="91884" tIns="45943" rIns="91884" bIns="4594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43662"/>
            <a:ext cx="2951162" cy="497125"/>
          </a:xfrm>
          <a:prstGeom prst="rect">
            <a:avLst/>
          </a:prstGeom>
        </p:spPr>
        <p:txBody>
          <a:bodyPr vert="horz" lIns="91884" tIns="45943" rIns="91884" bIns="4594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7638" y="9443662"/>
            <a:ext cx="2951162" cy="497125"/>
          </a:xfrm>
          <a:prstGeom prst="rect">
            <a:avLst/>
          </a:prstGeom>
        </p:spPr>
        <p:txBody>
          <a:bodyPr vert="horz" lIns="91884" tIns="45943" rIns="91884" bIns="45943" rtlCol="0" anchor="b"/>
          <a:lstStyle>
            <a:lvl1pPr algn="r">
              <a:defRPr sz="1200"/>
            </a:lvl1pPr>
          </a:lstStyle>
          <a:p>
            <a:fld id="{E9F0ACFB-49CD-4142-9006-E2F1D34FF2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73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DD47E-B699-B46C-13D8-E59130C04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AE759-2686-D98A-1B64-ABB790D6E7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7070AA-5312-D8D0-0D8F-E141C77DC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99A21-2064-287E-48D8-E694EACCDF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41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37517-D757-D984-1E8F-B69FC62A5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9034B-27D0-2D4A-D676-A6911160C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F2E87F-542F-E830-CE6E-BD871A693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07719-3A23-A50D-3ACD-3F686B6BF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2685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80B91-D1FF-0876-8946-A5E1756A2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63E82-F170-EE24-03E0-2D3FBF37C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E09909-BBA7-1D6C-8794-9EC03542C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53238-DCE8-EE4A-7578-20F705A95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735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2678D-E7CA-2C4D-E35F-5BF5E309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B0EC4-09D8-F373-7F4D-C54D7177D2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F3DFAA-BEDA-3CCD-A92E-0ADDA966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7B920-80C9-412E-3079-886A75B20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88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C2E36-9F97-7450-BA32-9A3AA06EB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04F67-BE4D-4B65-03F9-F20589FCC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A3C2C-0E74-54C5-E330-B654855AC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AA9F6-2147-FE0A-63AC-15C538FFBA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215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3E1AF-CDEE-D852-32A1-C8C48DF00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C9313-2989-ADFA-28F5-0E90E2BB57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DE4F6-A2D1-24D2-67DC-41D817788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8E27D-9AA9-87E9-28A7-61B66E903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100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C2D5C-F601-F7DC-5FDE-35A1BC40B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01A69E-AD48-7B83-4F5F-7556897CB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38ABDD-9D24-DCFB-B777-E17177FA4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E92B1-C580-B12A-EAD7-D20DC5DF9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9551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04B0C-54DB-E641-039F-1428CBA58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55D3B-CAF4-3CAE-45EC-9B24467FF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23DA41-327A-0BC9-212D-DDEEC6B84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4E9AD-CFB9-3C67-C1B1-E0A05FCFE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086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F6067-2708-CCA7-2DEB-3B049A58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64A08-62C6-B7ED-0016-56A02512FF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6B10EC-662F-ADB2-6746-2ECBE9F81F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495F5-B82E-1A5E-87F1-E646313569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878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9110-E274-93B1-664A-768C5C6A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D77B0-071D-473D-4187-FD245AC16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98A0E-7BF6-FDCF-971F-2FD4204B2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23CF5-9F03-1A3A-DB9F-48AD98EF3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354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DDA49-F96B-2C9E-06BF-9E97FA3D8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D7EA18-163E-589E-D46D-CA6B5C21D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D5EC4-3B5B-EDF5-5163-CD68CE3192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580B5-BFF5-D45A-1CD9-69C04BB1C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493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E2598-0403-AEE3-4A52-B5C4F0153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2DC90-FD31-D408-77AD-5F94D3038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B630E8-3E34-E45A-DF83-F93E5D6AE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Props:  shredded &amp; extruded pellets, blown film (non-de-inked)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1EDC2-DA10-EDE0-7958-863457405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896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AD3C8-406A-63ED-75EE-656AA2B80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DDBD6F-A436-A966-446D-F4D3908E2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251F7-E34B-9568-5131-49BBACBD9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D25D0-E6BF-8FAB-22D8-585818E75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733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87CC3-F54A-7909-A6A8-74CF014E2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24F94B-B075-1EE4-9C5C-3DE9CFB89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4E1B0-EDB6-5578-87DD-6856C19B99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7A5BA-8F70-E76D-4E48-BB581E9F4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7416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84CC-D1B5-B6B3-BD25-FB11E29EC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284BC-2AE4-C8DE-DD95-4D7F9A208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45980D-C360-5B66-C8C6-B70F4754F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03BA2-B2CA-C37A-EC12-771A4037F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017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B6187-9817-C5C4-F9CA-51A8BB3E6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87795C-D84B-3E31-81D5-366AA7E7A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96AEE-8A4E-A1EC-738C-A0D16C6F8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2010F-77AE-7AE0-713E-422CF223FA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059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9110-E274-93B1-664A-768C5C6A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D77B0-071D-473D-4187-FD245AC16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98A0E-7BF6-FDCF-971F-2FD4204B2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23CF5-9F03-1A3A-DB9F-48AD98EF3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864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60A06-659F-10C9-B616-2DFCD2558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CEA42-5F09-FA63-4019-D62BF8D0D5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7DA5A-75A4-6C06-15C4-CCBAD991F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48A39-E968-EE50-2027-5CCB5C19B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27333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90354-949A-A865-A066-17EB3CC9D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680EEE-4179-8B69-8F81-7828461AE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E05783-7577-4D45-2174-FB3021DF9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4CB34-23E6-3B23-6810-2EA849DEF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16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92CF2-05B7-DFE8-E3B4-C188C8432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4C511F-E7C1-1F6E-A0BC-6763D0E26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B288B-6A2A-6EB8-71D0-849BD7BF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0B91B-C6BD-00CA-B36D-EB3AB35C7B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9337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8EBED-23A1-4B68-F493-7CD373B3F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F3AFA-CEDD-F470-3B55-4F27B97AB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DA8D1-6BDA-AFAA-8526-4CFD01BDB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next deinking product is addressing another flexible packaging recycling pain point – which are laminated structures.</a:t>
            </a:r>
          </a:p>
          <a:p>
            <a:endParaRPr lang="en-US" sz="120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As laminated structures are normally reverse-printed, the ink is sandwiched between 2 films and not </a:t>
            </a:r>
            <a:r>
              <a:rPr lang="en-US" sz="1200" b="0" i="0" dirty="0">
                <a:solidFill>
                  <a:srgbClr val="4C4C4C"/>
                </a:solidFill>
                <a:effectLst/>
                <a:latin typeface="Helvetica Neue"/>
              </a:rPr>
              <a:t>easily removable from the substrate. Therefore, we have developed a series of alkali strippable primers that facilitate both the opening of the laminate structure and removal of the ink in a hot caustic washing step.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dirty="0">
              <a:solidFill>
                <a:srgbClr val="4C4C4C"/>
              </a:solidFill>
              <a:effectLst/>
              <a:latin typeface="Helvetica Neue"/>
            </a:endParaRPr>
          </a:p>
          <a:p>
            <a:r>
              <a:rPr lang="en-US" sz="1200" i="1" dirty="0"/>
              <a:t>Note that the final performance can depend on the type of adhesive used. In many cases, efficient deinking requires a second breaking point in the structure, due to adhesive initiated cross-linking of the ink. The 2</a:t>
            </a:r>
            <a:r>
              <a:rPr lang="en-US" sz="1200" i="1" baseline="30000" dirty="0"/>
              <a:t>nd</a:t>
            </a:r>
            <a:r>
              <a:rPr lang="en-US" sz="1200" i="1" dirty="0"/>
              <a:t> breaking point could be a metallization layer, as demonstrated on the schematic, a barrier coating or another layer of the DDP on top of the white. In any case, this is currently not a plug-and-play product and testing is required. </a:t>
            </a:r>
          </a:p>
          <a:p>
            <a:endParaRPr lang="en-US" sz="1200" dirty="0"/>
          </a:p>
          <a:p>
            <a:r>
              <a:rPr lang="en-US" sz="1200" i="1" dirty="0"/>
              <a:t>WB-system -&gt; </a:t>
            </a:r>
            <a:r>
              <a:rPr lang="en-US" sz="1200" b="0" i="1" dirty="0" err="1">
                <a:solidFill>
                  <a:srgbClr val="374151"/>
                </a:solidFill>
                <a:effectLst/>
                <a:latin typeface="Söhne"/>
              </a:rPr>
              <a:t>CirKit</a:t>
            </a:r>
            <a:r>
              <a:rPr lang="en-US" sz="12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1200" b="0" i="1" dirty="0" err="1">
                <a:solidFill>
                  <a:srgbClr val="374151"/>
                </a:solidFill>
                <a:effectLst/>
                <a:latin typeface="Söhne"/>
              </a:rPr>
              <a:t>ClearPrime</a:t>
            </a:r>
            <a:r>
              <a:rPr lang="en-US" sz="1200" b="0" i="1" dirty="0">
                <a:solidFill>
                  <a:srgbClr val="374151"/>
                </a:solidFill>
                <a:effectLst/>
                <a:latin typeface="Söhne"/>
              </a:rPr>
              <a:t> WB A04 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pt-BR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SAP Code 15-607789-3)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200" i="1" dirty="0"/>
              <a:t>-&gt; good performance, but not accepted by converters printing solvent-based systems due to low printing speed and exhaust issues. Previous testing has shown inconsistent BSVs. </a:t>
            </a:r>
          </a:p>
          <a:p>
            <a:r>
              <a:rPr lang="en-US" sz="1200" i="1" dirty="0"/>
              <a:t>SB-system -&gt; </a:t>
            </a: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1200" b="0" i="1" dirty="0" err="1">
                <a:solidFill>
                  <a:srgbClr val="374151"/>
                </a:solidFill>
                <a:effectLst/>
                <a:latin typeface="Söhne"/>
              </a:rPr>
              <a:t>CirKit</a:t>
            </a:r>
            <a:r>
              <a:rPr lang="en-US" sz="12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sz="1200" b="0" i="1" dirty="0" err="1">
                <a:solidFill>
                  <a:srgbClr val="374151"/>
                </a:solidFill>
                <a:effectLst/>
                <a:latin typeface="Söhne"/>
              </a:rPr>
              <a:t>ClearPrime</a:t>
            </a:r>
            <a:r>
              <a:rPr lang="en-US" sz="1200" b="0" i="1" dirty="0">
                <a:solidFill>
                  <a:srgbClr val="374151"/>
                </a:solidFill>
                <a:effectLst/>
                <a:latin typeface="Söhne"/>
              </a:rPr>
              <a:t> DP 6300</a:t>
            </a: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 (</a:t>
            </a:r>
            <a:r>
              <a:rPr lang="en-US" sz="1200" b="0" i="1" dirty="0">
                <a:solidFill>
                  <a:srgbClr val="374151"/>
                </a:solidFill>
                <a:effectLst/>
                <a:latin typeface="Söhne"/>
              </a:rPr>
              <a:t>SAP Code 10-616061-7</a:t>
            </a:r>
            <a:r>
              <a:rPr lang="en-US" sz="1200" b="0" i="0" dirty="0">
                <a:solidFill>
                  <a:srgbClr val="374151"/>
                </a:solidFill>
                <a:effectLst/>
                <a:latin typeface="Söhne"/>
              </a:rPr>
              <a:t>) -&gt; </a:t>
            </a:r>
            <a:r>
              <a:rPr lang="en-US" sz="1200" i="1" dirty="0"/>
              <a:t>still undergoing optimization for reaching industrial printing speeds. </a:t>
            </a:r>
          </a:p>
          <a:p>
            <a:endParaRPr lang="en-US" sz="1200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C39A7-8155-F5CA-A09A-0018E2F467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86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9A3CC-5FCE-B62D-3C24-A4C3C7821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22106-8C2A-7B5A-061C-C5A73592A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C7F9D1-1EAD-7416-B755-BF812B6E8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Kokila" panose="01010601010101010101" pitchFamily="2"/>
              </a:rPr>
              <a:t>For delamination deinking to take place, the primer must be either combined with a WB-adhesive, or a second breaking layer must be introduced, e.g., metallization or as in this case the OBC, that also dissolves under alkaline conditions releasing the ink from the adhesive.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A2B0-541E-4C3F-A2FC-E7F6F26AFD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3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ABBF9-04EA-DA62-198B-4AD7A1AF7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62941-048E-4260-66D1-C581DBB52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2C83C-F9C2-BE18-D7CA-1C56F2ED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B712E-2D49-4A86-E545-FF0C94515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753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595F9-1075-967A-3EF9-575EDDADF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659F6E-E5D9-9BD4-0890-36BF463DB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5859F-6D3F-400F-D175-D6420E847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06B6B-EC49-7DB3-E515-48A2D15AC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64045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69110-E274-93B1-664A-768C5C6A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ED77B0-071D-473D-4187-FD245AC16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298A0E-7BF6-FDCF-971F-2FD4204B2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23CF5-9F03-1A3A-DB9F-48AD98EF3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31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6CEC5-5509-9DDE-7F4D-6096922C4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18928-05FD-D418-90E6-C795C5391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08499-EFD3-42C0-C95A-E2630CE05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D166C-07BA-CE78-09B4-3E2514ED2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0107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6F910-3728-3A3A-63BC-14FAE0DF8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E1A5AB-6F98-1798-6A23-C88C34A82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CCAA3-6D04-279A-63F9-93A2B193C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4D101-7556-6FA6-CE25-EBBE5F03A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5338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75FBE-5FEB-DD49-8B60-131E06B2F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E1BA1-A49B-7696-9EF5-CCF8FB891B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5C89F-C774-C015-D01E-E301775A8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90411-5438-6562-B114-1959D7C7B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426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87EA6-1ACD-6AC1-B4CF-138623BA2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8FE7B-957A-46D9-00EB-BAAB4119F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A492A5-C440-DF17-9233-DF8530BE0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05471-B224-7D25-5FBD-FE53C4E52E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973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1F211-D9D9-DF99-7399-EEEE4F454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041A0-8BA8-3F60-FEF9-775A01B99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8C69A0-FA8A-7527-2947-FD0013017D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3D662-B65D-8296-D141-5AFCA2299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82217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7CD61-9E8D-34FD-3826-32DD0A18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74F077-252F-1FDC-E474-67C95CC7CF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D179B-A2E1-EF14-45A9-F15988D83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366C-68D7-CE93-F5A6-08C37CBD0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4110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5E5EF-E689-6466-E5AA-9DE20FC1A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509BB-A663-AB71-0C09-186A0BBF6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36DC5-BB89-D773-33BD-6ED648155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5ADA7-8D7E-C9C8-A238-20D217DA1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5931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0ACFB-49CD-4142-9006-E2F1D34FF23A}" type="slidenum">
              <a:rPr lang="de-DE" smtClean="0">
                <a:solidFill>
                  <a:prstClr val="black"/>
                </a:solidFill>
              </a:rPr>
              <a:pPr/>
              <a:t>43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51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ABBF9-04EA-DA62-198B-4AD7A1AF7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62941-048E-4260-66D1-C581DBB52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12C83C-F9C2-BE18-D7CA-1C56F2ED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B712E-2D49-4A86-E545-FF0C94515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90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ABA5D-2698-5EA8-5572-CCF2C82FD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FA463-26D5-F9A1-0A3D-BCF0B70AB1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7BA3A-B7F0-0A95-AFAF-E083DCA95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4DA6A0-B87A-0BC8-0F98-340922EFC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864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0C5F1-F37E-8A3B-29C7-93130CC3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F1881-81CE-A7E5-479D-51A90F422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99EDF-436D-2BC5-0743-95542B7319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Purpose</a:t>
            </a:r>
            <a:br>
              <a:rPr lang="en-US" b="1" dirty="0"/>
            </a:br>
            <a:r>
              <a:rPr lang="en-US" b="0" dirty="0"/>
              <a:t>Emphasize the difference on LCA and how cradle-to-gate is just a fraction of the full life cycle. Why cradle-to-gate etc.? </a:t>
            </a:r>
            <a:endParaRPr lang="aa-ET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1B464-431A-66E1-E925-5C51D2637F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148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65BCD-6CE6-703A-15CA-61C2C8C4E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9E052F-CC31-49C9-0CC6-DEEAFA0876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9FDA51-C62A-9A2E-D3D5-0967600F6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Purpose:</a:t>
            </a:r>
            <a:br>
              <a:rPr lang="en-US" b="0" dirty="0"/>
            </a:br>
            <a:r>
              <a:rPr lang="en-US" b="0" dirty="0"/>
              <a:t>Explain difference boundaries, explain why we have these systems.</a:t>
            </a:r>
            <a:br>
              <a:rPr lang="en-US" dirty="0"/>
            </a:br>
            <a:r>
              <a:rPr lang="en-US" dirty="0"/>
              <a:t>Notes:</a:t>
            </a:r>
            <a:br>
              <a:rPr lang="en-US" dirty="0"/>
            </a:br>
            <a:r>
              <a:rPr lang="en-US" dirty="0"/>
              <a:t>Key point; avoid double counting, check your boundaries:</a:t>
            </a:r>
            <a:br>
              <a:rPr lang="en-US" dirty="0"/>
            </a:br>
            <a:r>
              <a:rPr lang="en-US" dirty="0"/>
              <a:t>Quickly explain the term “cradle” “end of life” etc. </a:t>
            </a:r>
            <a:endParaRPr lang="aa-ET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C3B0-8AAC-487C-F786-622ACEB71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613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5C81-1FC8-C88C-C490-B1C4DF879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39ADA-8196-20E6-9E52-72DC55DC1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D3B393-A1E6-CBBF-13CD-FE1958E03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Purpose:</a:t>
            </a:r>
            <a:br>
              <a:rPr lang="en-US" dirty="0"/>
            </a:br>
            <a:r>
              <a:rPr lang="en-US" dirty="0"/>
              <a:t>Explain value chain and how our position influences our ability to do calculations.</a:t>
            </a:r>
            <a:endParaRPr lang="aa-ET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DCC5D-0AC4-D362-3165-6E5A09050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156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E5DB9-CA81-4C27-313B-93CCCEBA3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976A9-E639-C1E6-AC9E-626773172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62F8E-AAA2-C4D5-84DA-FD1CFD70D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69922-F337-4F06-A0E6-685C5C154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0ACFB-49CD-4142-9006-E2F1D34FF23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207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51520" y="1779662"/>
            <a:ext cx="4176464" cy="792237"/>
          </a:xfrm>
        </p:spPr>
        <p:txBody>
          <a:bodyPr anchor="ctr">
            <a:normAutofit/>
          </a:bodyPr>
          <a:lstStyle>
            <a:lvl1pPr marL="0" indent="0">
              <a:buNone/>
              <a:defRPr sz="2000" b="1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Title of Presentation (Arial 20 </a:t>
            </a:r>
            <a:r>
              <a:rPr lang="en-GB" noProof="0" dirty="0" err="1"/>
              <a:t>pt</a:t>
            </a:r>
            <a:r>
              <a:rPr lang="en-GB" noProof="0" dirty="0"/>
              <a:t>)</a:t>
            </a:r>
          </a:p>
        </p:txBody>
      </p:sp>
      <p:sp>
        <p:nvSpPr>
          <p:cNvPr id="12" name="Textplatzhalter 11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51521" y="2859782"/>
            <a:ext cx="3960984" cy="15843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Name of speaker (Arial 20 </a:t>
            </a:r>
            <a:r>
              <a:rPr lang="en-GB" noProof="0" dirty="0" err="1"/>
              <a:t>pt</a:t>
            </a:r>
            <a:r>
              <a:rPr lang="en-GB" noProof="0" dirty="0"/>
              <a:t>)</a:t>
            </a:r>
          </a:p>
          <a:p>
            <a:pPr lvl="0"/>
            <a:r>
              <a:rPr lang="en-GB" noProof="0" dirty="0"/>
              <a:t>@drupa 2024</a:t>
            </a:r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Date</a:t>
            </a:r>
          </a:p>
        </p:txBody>
      </p:sp>
      <p:sp>
        <p:nvSpPr>
          <p:cNvPr id="16" name="Flussdiagramm: Dokument 15"/>
          <p:cNvSpPr/>
          <p:nvPr userDrawn="1"/>
        </p:nvSpPr>
        <p:spPr>
          <a:xfrm rot="16200000" flipV="1">
            <a:off x="4064108" y="69989"/>
            <a:ext cx="5119200" cy="5004000"/>
          </a:xfrm>
          <a:prstGeom prst="flowChartDocument">
            <a:avLst/>
          </a:prstGeom>
          <a:solidFill>
            <a:srgbClr val="F82523"/>
          </a:solidFill>
          <a:ln>
            <a:solidFill>
              <a:srgbClr val="F825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F2F2"/>
              </a:solidFill>
            </a:endParaRPr>
          </a:p>
        </p:txBody>
      </p:sp>
      <p:sp>
        <p:nvSpPr>
          <p:cNvPr id="20" name="Flussdiagramm: Dokument 19"/>
          <p:cNvSpPr/>
          <p:nvPr userDrawn="1"/>
        </p:nvSpPr>
        <p:spPr>
          <a:xfrm rot="16200000" flipV="1">
            <a:off x="4095504" y="125160"/>
            <a:ext cx="5130000" cy="4896000"/>
          </a:xfrm>
          <a:prstGeom prst="flowChartDocumen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2F2F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70" y="0"/>
            <a:ext cx="479613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F2AE09D-527A-DCD1-4B91-C997F35F994B}"/>
              </a:ext>
            </a:extLst>
          </p:cNvPr>
          <p:cNvSpPr txBox="1"/>
          <p:nvPr userDrawn="1"/>
        </p:nvSpPr>
        <p:spPr>
          <a:xfrm>
            <a:off x="899592" y="104314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Paint and </a:t>
            </a:r>
          </a:p>
          <a:p>
            <a:r>
              <a:rPr lang="en-US" sz="1400" dirty="0">
                <a:solidFill>
                  <a:srgbClr val="3F3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Printing Ink Association (VdL)</a:t>
            </a:r>
            <a:endParaRPr lang="de-DE" sz="1400" dirty="0">
              <a:solidFill>
                <a:srgbClr val="3F3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D1A816-C2B0-67FA-09F0-976A070DC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0730"/>
            <a:ext cx="540000" cy="43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03A3-7D2C-19ED-2B22-5DCFC91B7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02ADC-5F22-8140-AAA1-CFDFCE427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B423E-6EAB-CDB7-C324-032401D6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93D17-3959-960E-AA2B-13E876FCD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BA0BC40-F0D2-034B-8F1D-DBE253B56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68652" t="-30354" r="90501" b="98773"/>
          <a:stretch/>
        </p:blipFill>
        <p:spPr>
          <a:xfrm>
            <a:off x="3119907" y="1960808"/>
            <a:ext cx="2791496" cy="10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53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90E3-81BA-320E-EC3B-D9BA6747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34C17-7CDB-58DA-F580-EB5F3E62A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E994B-0FE2-C9E6-24B9-DB5C19F3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228FE-9BD2-538C-2011-7CD5EC00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2D2A-197E-B008-47A8-75ADF3E6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7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B8D69-D920-3660-C45D-6656EB03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832A8-06A0-A957-FC03-C781E1973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 baseline="0">
                <a:solidFill>
                  <a:schemeClr val="tx1">
                    <a:tint val="75000"/>
                  </a:schemeClr>
                </a:solidFill>
                <a:latin typeface="Interstate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481B3-893F-3D88-CA15-CA4DDF8B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FAF94-2BEB-85E3-13B3-867A56E9F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1646D-DF0E-C2D4-3536-D5416D3D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913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8C14-CF76-1B98-AE38-1C71A311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2066-1C89-C429-049A-538913D0A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6328E-F346-632C-1163-750D8E435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881CA-2E62-86A9-95A8-E344DDD41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5F574-DD3F-6D4C-13D1-9D448994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D4DA4-353A-648E-DC56-958E2453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55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9BDE4-6AD1-8FC4-ACC1-7EF7BBB0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EE222-013D-A3F4-4C6F-869D4955D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F652E-D608-9B69-2FF1-DDB6E978D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281D1-004D-FFE5-3BEE-EC7244498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8AB73-EA5F-EA8F-DBB8-D67DE3A7A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8194C-64AD-4CC1-F912-7FDF2307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06A323-B2FD-928C-FEA8-2CACBF4A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4F1EA-ADB9-EDE5-C912-5A3D2062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1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C61A-25E5-AC12-3E4C-CBF3866E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FFA78-577E-40F6-4AA8-65F32E09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EAFF0-FD5C-ECD7-19A4-ABF97EFA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08932-67DC-1FB4-7BF9-B90C6E7C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849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31872-4681-C883-B0B4-65C11DEE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EA33C-7D06-DE51-975D-90B7449AF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B4E9-4C35-733A-4AD6-F6CAF64F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5C4C-3D8A-B08D-A80B-AB4E3C5A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DFE2E-6DB8-B49F-DF67-DF9F85C43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C9671-0267-4644-C7F0-19CEF35D3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71B0F-2E59-40FA-C96A-A11A5B44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DC20D9-076B-7FFC-5E8E-6B6772AF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B275-A7B8-8ACB-6474-5D32FC5A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4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57A22-02CC-1FF5-835D-50B5B00F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B17927-897E-B805-0839-404E25A34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D8720-6382-3AC2-A0F4-EA50DFCB3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89360-BA68-7681-DB1D-8BB59EFF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A62F6-0626-F2A9-9B39-1986C4F7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9A240-E7D1-E368-BA4D-7A0B1A48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812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69899-A8A5-61C6-85AD-7BA41D7F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85AD7-6768-1F4A-D1B7-4F0F93630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012F2-87EA-6E14-0AED-073C6763B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57FD0-96F1-3F5F-5441-9439049F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F0C0C-62FE-3A60-1D04-FD38E49C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6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512" y="-1663"/>
            <a:ext cx="7632848" cy="683203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Headline (Arial 20 pt)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2956" y="681540"/>
            <a:ext cx="9146956" cy="41423"/>
            <a:chOff x="-2956" y="908720"/>
            <a:chExt cx="9146956" cy="55230"/>
          </a:xfrm>
        </p:grpSpPr>
        <p:cxnSp>
          <p:nvCxnSpPr>
            <p:cNvPr id="7" name="Gerade Verbindung 6"/>
            <p:cNvCxnSpPr/>
            <p:nvPr userDrawn="1"/>
          </p:nvCxnSpPr>
          <p:spPr>
            <a:xfrm flipH="1">
              <a:off x="0" y="908720"/>
              <a:ext cx="914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 flipH="1">
              <a:off x="-2956" y="963950"/>
              <a:ext cx="9144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1" y="1059582"/>
            <a:ext cx="8641655" cy="362927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800"/>
              </a:spcAft>
              <a:buNone/>
              <a:defRPr sz="1600" baseline="0">
                <a:solidFill>
                  <a:schemeClr val="bg1">
                    <a:lumMod val="10000"/>
                  </a:schemeClr>
                </a:solidFill>
              </a:defRPr>
            </a:lvl1pPr>
            <a:lvl2pPr>
              <a:lnSpc>
                <a:spcPct val="100000"/>
              </a:lnSpc>
              <a:spcAft>
                <a:spcPts val="1800"/>
              </a:spcAft>
              <a:defRPr sz="1600"/>
            </a:lvl2pPr>
            <a:lvl3pPr>
              <a:lnSpc>
                <a:spcPct val="100000"/>
              </a:lnSpc>
              <a:spcAft>
                <a:spcPts val="1800"/>
              </a:spcAft>
              <a:defRPr sz="1400" baseline="0"/>
            </a:lvl3pPr>
          </a:lstStyle>
          <a:p>
            <a:pPr lvl="0"/>
            <a:r>
              <a:rPr lang="en-GB" noProof="0" dirty="0"/>
              <a:t>Add text here (Arial 16 pt)</a:t>
            </a:r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8244408" y="4688860"/>
            <a:ext cx="600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fld id="{66EE7E86-7098-44A9-A7C2-05C098560018}" type="slidenum">
              <a:rPr lang="en-GB" sz="1000" b="1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r>
              <a:rPr lang="en-GB" sz="1000" baseline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12255B-3657-8FC8-3E0E-D333A85EC7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82" y="36203"/>
            <a:ext cx="720000" cy="5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76641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FFE42-6BC2-3FBD-F6EA-1A24378D6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03BB4-6BB0-5E79-0935-763FB63FC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C501-E098-091A-ED72-6D859883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61867-BFB6-3BD4-7BCE-05C5EFD3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78AD-03AB-981D-7261-1558F391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04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4FFB00-5674-1142-8AB0-6C44F9DB3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372" y="995820"/>
            <a:ext cx="4214815" cy="3497179"/>
          </a:xfrm>
        </p:spPr>
        <p:txBody>
          <a:bodyPr/>
          <a:lstStyle>
            <a:lvl1pPr marL="0" indent="0" algn="l">
              <a:buNone/>
              <a:defRPr sz="1800" b="0" i="0">
                <a:latin typeface="Interstate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4D143-2838-AB44-863D-BF858B5F71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62816" y="996278"/>
            <a:ext cx="4247822" cy="349714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latin typeface="Interstate" pitchFamily="2" charset="77"/>
              </a:defRPr>
            </a:lvl1pPr>
            <a:lvl2pPr>
              <a:defRPr b="0" i="0">
                <a:latin typeface="Interstate" pitchFamily="2" charset="77"/>
              </a:defRPr>
            </a:lvl2pPr>
            <a:lvl3pPr>
              <a:defRPr b="0" i="0">
                <a:latin typeface="Interstate" pitchFamily="2" charset="77"/>
              </a:defRPr>
            </a:lvl3pPr>
            <a:lvl4pPr>
              <a:defRPr b="0" i="0">
                <a:latin typeface="Interstate" pitchFamily="2" charset="77"/>
              </a:defRPr>
            </a:lvl4pPr>
            <a:lvl5pPr>
              <a:defRPr b="0" i="0">
                <a:latin typeface="Interstate" pitchFamily="2" charset="77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3289CA0-F8D0-8140-B780-327AB6589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371" y="304801"/>
            <a:ext cx="6589667" cy="345281"/>
          </a:xfrm>
        </p:spPr>
        <p:txBody>
          <a:bodyPr anchor="t">
            <a:normAutofit/>
          </a:bodyPr>
          <a:lstStyle>
            <a:lvl1pPr algn="l">
              <a:defRPr sz="2400" b="1" i="0">
                <a:latin typeface="Interstate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512" y="-1663"/>
            <a:ext cx="7632848" cy="683203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Headline (Arial 20 pt)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2956" y="681540"/>
            <a:ext cx="9146956" cy="41423"/>
            <a:chOff x="-2956" y="908720"/>
            <a:chExt cx="9146956" cy="55230"/>
          </a:xfrm>
        </p:grpSpPr>
        <p:cxnSp>
          <p:nvCxnSpPr>
            <p:cNvPr id="7" name="Gerade Verbindung 6"/>
            <p:cNvCxnSpPr/>
            <p:nvPr userDrawn="1"/>
          </p:nvCxnSpPr>
          <p:spPr>
            <a:xfrm flipH="1">
              <a:off x="0" y="908720"/>
              <a:ext cx="914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 flipH="1">
              <a:off x="-2956" y="963950"/>
              <a:ext cx="9144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1" y="1059582"/>
            <a:ext cx="8641655" cy="3629278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 sz="1600" baseline="0">
                <a:solidFill>
                  <a:schemeClr val="bg1">
                    <a:lumMod val="10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spcAft>
                <a:spcPts val="1800"/>
              </a:spcAft>
              <a:buFont typeface="Symbol" panose="05050102010706020507" pitchFamily="18" charset="2"/>
              <a:buChar char="-"/>
              <a:defRPr sz="16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lnSpc>
                <a:spcPct val="100000"/>
              </a:lnSpc>
              <a:spcAft>
                <a:spcPts val="1800"/>
              </a:spcAft>
              <a:buFont typeface="Courier New" panose="02070309020205020404" pitchFamily="49" charset="0"/>
              <a:buChar char="o"/>
              <a:defRPr sz="1400" baseline="0">
                <a:solidFill>
                  <a:schemeClr val="bg1">
                    <a:lumMod val="10000"/>
                  </a:schemeClr>
                </a:solidFill>
              </a:defRPr>
            </a:lvl3pPr>
          </a:lstStyle>
          <a:p>
            <a:pPr lvl="0"/>
            <a:r>
              <a:rPr lang="en-GB" noProof="0" dirty="0"/>
              <a:t>Add text here (Arial 16 pt)</a:t>
            </a:r>
          </a:p>
          <a:p>
            <a:pPr lvl="1"/>
            <a:r>
              <a:rPr lang="en-GB" noProof="0" dirty="0"/>
              <a:t>Second level (Arial 16 pt)</a:t>
            </a:r>
          </a:p>
          <a:p>
            <a:pPr lvl="2"/>
            <a:r>
              <a:rPr lang="en-GB" noProof="0" dirty="0"/>
              <a:t>Third level (Arial 14 pt)</a:t>
            </a:r>
          </a:p>
        </p:txBody>
      </p:sp>
      <p:sp>
        <p:nvSpPr>
          <p:cNvPr id="15" name="Textfeld 14"/>
          <p:cNvSpPr txBox="1"/>
          <p:nvPr userDrawn="1"/>
        </p:nvSpPr>
        <p:spPr>
          <a:xfrm>
            <a:off x="8244408" y="4688860"/>
            <a:ext cx="600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fld id="{66EE7E86-7098-44A9-A7C2-05C098560018}" type="slidenum">
              <a:rPr lang="en-GB" sz="1000" b="1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r>
              <a:rPr lang="en-GB" sz="1000" baseline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DF53DF-CE9E-F2B8-664F-1F08171A1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82" y="43131"/>
            <a:ext cx="720000" cy="5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3833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E415A55-730F-7D55-594A-C22AB2DD81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50825" y="1058863"/>
            <a:ext cx="8642350" cy="363061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Add text / image / table / chart here (Arial 16 pt)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79512" y="-1663"/>
            <a:ext cx="7632848" cy="683203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Headline (Arial 20 pt)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2956" y="681540"/>
            <a:ext cx="9146956" cy="41423"/>
            <a:chOff x="-2956" y="908720"/>
            <a:chExt cx="9146956" cy="55230"/>
          </a:xfrm>
        </p:grpSpPr>
        <p:cxnSp>
          <p:nvCxnSpPr>
            <p:cNvPr id="7" name="Gerade Verbindung 6"/>
            <p:cNvCxnSpPr/>
            <p:nvPr userDrawn="1"/>
          </p:nvCxnSpPr>
          <p:spPr>
            <a:xfrm flipH="1">
              <a:off x="0" y="908720"/>
              <a:ext cx="914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 userDrawn="1"/>
          </p:nvCxnSpPr>
          <p:spPr>
            <a:xfrm flipH="1">
              <a:off x="-2956" y="963950"/>
              <a:ext cx="9144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feld 12"/>
          <p:cNvSpPr txBox="1"/>
          <p:nvPr userDrawn="1"/>
        </p:nvSpPr>
        <p:spPr>
          <a:xfrm>
            <a:off x="8244408" y="4688860"/>
            <a:ext cx="600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fld id="{66EE7E86-7098-44A9-A7C2-05C098560018}" type="slidenum">
              <a:rPr lang="en-GB" sz="1000" b="1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r>
              <a:rPr lang="en-GB" sz="1000" baseline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C7DB39-B8E4-1A86-823F-6AF06A74B6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82" y="43131"/>
            <a:ext cx="720000" cy="5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1127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648200" y="1059582"/>
            <a:ext cx="4244280" cy="3629277"/>
          </a:xfrm>
        </p:spPr>
        <p:txBody>
          <a:bodyPr>
            <a:norm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lang="de-DE" sz="1600" kern="1200" baseline="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lang="de-DE" sz="16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defRPr lang="de-DE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This slide can be used for comparison etc. (16 pt)</a:t>
            </a:r>
          </a:p>
          <a:p>
            <a:pPr lvl="1"/>
            <a:r>
              <a:rPr lang="en-GB" noProof="0" dirty="0"/>
              <a:t>Second level (16 pt)</a:t>
            </a:r>
          </a:p>
          <a:p>
            <a:pPr lvl="0"/>
            <a:endParaRPr lang="en-GB" noProof="0" dirty="0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179512" y="-1663"/>
            <a:ext cx="7632848" cy="683203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Headline (Arial 20 pt)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-2956" y="681540"/>
            <a:ext cx="9146956" cy="41423"/>
            <a:chOff x="-2956" y="908720"/>
            <a:chExt cx="9146956" cy="55230"/>
          </a:xfrm>
        </p:grpSpPr>
        <p:cxnSp>
          <p:nvCxnSpPr>
            <p:cNvPr id="12" name="Gerade Verbindung 11"/>
            <p:cNvCxnSpPr/>
            <p:nvPr userDrawn="1"/>
          </p:nvCxnSpPr>
          <p:spPr>
            <a:xfrm flipH="1">
              <a:off x="0" y="908720"/>
              <a:ext cx="914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 flipH="1">
              <a:off x="-2956" y="963950"/>
              <a:ext cx="9144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Inhaltsplatzhalter 3"/>
          <p:cNvSpPr>
            <a:spLocks noGrp="1"/>
          </p:cNvSpPr>
          <p:nvPr>
            <p:ph sz="half" idx="10" hasCustomPrompt="1"/>
          </p:nvPr>
        </p:nvSpPr>
        <p:spPr>
          <a:xfrm>
            <a:off x="251520" y="1059582"/>
            <a:ext cx="4244280" cy="3629277"/>
          </a:xfrm>
        </p:spPr>
        <p:txBody>
          <a:bodyPr>
            <a:normAutofit/>
          </a:bodyPr>
          <a:lstStyle>
            <a:lvl1pPr marL="263525" indent="-263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lang="de-DE" sz="1600" kern="1200" baseline="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81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lang="de-DE" sz="1600" kern="1200" baseline="0" dirty="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lang="de-DE" sz="1400" kern="120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defRPr lang="de-DE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 lang="de-DE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This slide can be used for comparison etc. (16 pt)</a:t>
            </a:r>
          </a:p>
          <a:p>
            <a:pPr lvl="1"/>
            <a:r>
              <a:rPr lang="en-GB" noProof="0" dirty="0"/>
              <a:t>Second level (16 pt)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8244408" y="4688860"/>
            <a:ext cx="600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fld id="{66EE7E86-7098-44A9-A7C2-05C098560018}" type="slidenum">
              <a:rPr lang="en-GB" sz="1000" b="1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r>
              <a:rPr lang="en-GB" sz="10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54DC0A6-3BF9-D53B-25DF-568FED7DE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82" y="43131"/>
            <a:ext cx="720000" cy="5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251520" y="1059582"/>
            <a:ext cx="4245868" cy="43204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Headline Box 1 ( Arial 16 pt)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51520" y="1491631"/>
            <a:ext cx="4245868" cy="3197229"/>
          </a:xfrm>
        </p:spPr>
        <p:txBody>
          <a:bodyPr/>
          <a:lstStyle>
            <a:lvl1pPr marL="263525" indent="-2635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>
                    <a:lumMod val="10000"/>
                  </a:schemeClr>
                </a:solidFill>
              </a:defRPr>
            </a:lvl1pPr>
            <a:lvl2pPr marL="538163" indent="-274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6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buClr>
                <a:srgbClr val="FF0000"/>
              </a:buClr>
              <a:buFont typeface="Symbol" panose="05050102010706020507" pitchFamily="18" charset="2"/>
              <a:buChar char="-"/>
              <a:defRPr sz="1200"/>
            </a:lvl4pPr>
            <a:lvl5pPr marL="2057400" indent="-228600">
              <a:buClr>
                <a:srgbClr val="FF000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Add text here Arial 16 pt</a:t>
            </a:r>
          </a:p>
          <a:p>
            <a:pPr lvl="1"/>
            <a:r>
              <a:rPr lang="en-GB" noProof="0" dirty="0"/>
              <a:t>2nd level (16 pt)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059582"/>
            <a:ext cx="4247455" cy="43204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Headline Box 2 ( Arial 16 pt)</a:t>
            </a:r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-2956" y="681540"/>
            <a:ext cx="9146956" cy="41423"/>
            <a:chOff x="-2956" y="908720"/>
            <a:chExt cx="9146956" cy="55230"/>
          </a:xfrm>
        </p:grpSpPr>
        <p:cxnSp>
          <p:nvCxnSpPr>
            <p:cNvPr id="19" name="Gerade Verbindung 18"/>
            <p:cNvCxnSpPr/>
            <p:nvPr userDrawn="1"/>
          </p:nvCxnSpPr>
          <p:spPr>
            <a:xfrm flipH="1">
              <a:off x="0" y="908720"/>
              <a:ext cx="914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 flipH="1">
              <a:off x="-2956" y="963950"/>
              <a:ext cx="9144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feld 20"/>
          <p:cNvSpPr txBox="1"/>
          <p:nvPr userDrawn="1"/>
        </p:nvSpPr>
        <p:spPr>
          <a:xfrm>
            <a:off x="8244408" y="4688860"/>
            <a:ext cx="600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fld id="{66EE7E86-7098-44A9-A7C2-05C098560018}" type="slidenum">
              <a:rPr lang="en-GB" sz="1000" b="1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r>
              <a:rPr lang="en-GB" sz="1000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3DAD904-F402-FCBC-FBE4-34EC4810EF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82" y="43131"/>
            <a:ext cx="720000" cy="58239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95E9250-AC3F-DA0F-EDDF-8DF701850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512" y="-1663"/>
            <a:ext cx="7632848" cy="683203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Headline (Arial 20 pt)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E886D26B-DEC1-9E47-05EE-62487E1D69F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46612" y="1491631"/>
            <a:ext cx="4245868" cy="3197229"/>
          </a:xfrm>
        </p:spPr>
        <p:txBody>
          <a:bodyPr/>
          <a:lstStyle>
            <a:lvl1pPr marL="263525" indent="-2635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bg1">
                    <a:lumMod val="10000"/>
                  </a:schemeClr>
                </a:solidFill>
              </a:defRPr>
            </a:lvl1pPr>
            <a:lvl2pPr marL="538163" indent="-27463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600">
                <a:solidFill>
                  <a:schemeClr val="bg1">
                    <a:lumMod val="1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  <a:defRPr sz="1400"/>
            </a:lvl3pPr>
            <a:lvl4pPr marL="1600200" indent="-228600">
              <a:lnSpc>
                <a:spcPct val="150000"/>
              </a:lnSpc>
              <a:buClr>
                <a:srgbClr val="FF0000"/>
              </a:buClr>
              <a:buFont typeface="Symbol" panose="05050102010706020507" pitchFamily="18" charset="2"/>
              <a:buChar char="-"/>
              <a:defRPr sz="1200"/>
            </a:lvl4pPr>
            <a:lvl5pPr marL="2057400" indent="-228600">
              <a:buClr>
                <a:srgbClr val="FF000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Add text here Arial 16 pt</a:t>
            </a:r>
          </a:p>
          <a:p>
            <a:pPr lvl="1"/>
            <a:r>
              <a:rPr lang="en-GB" noProof="0" dirty="0"/>
              <a:t>2nd level (16 pt)</a:t>
            </a:r>
          </a:p>
        </p:txBody>
      </p:sp>
    </p:spTree>
    <p:extLst>
      <p:ext uri="{BB962C8B-B14F-4D97-AF65-F5344CB8AC3E}">
        <p14:creationId xmlns:p14="http://schemas.microsoft.com/office/powerpoint/2010/main" val="33180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179512" y="-1663"/>
            <a:ext cx="7632848" cy="683203"/>
          </a:xfrm>
        </p:spPr>
        <p:txBody>
          <a:bodyPr>
            <a:noAutofit/>
          </a:bodyPr>
          <a:lstStyle>
            <a:lvl1pPr algn="l">
              <a:defRPr sz="2000" b="1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Headline (Arial 20 pt)</a:t>
            </a:r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-2956" y="681540"/>
            <a:ext cx="9146956" cy="41423"/>
            <a:chOff x="-2956" y="908720"/>
            <a:chExt cx="9146956" cy="55230"/>
          </a:xfrm>
        </p:grpSpPr>
        <p:cxnSp>
          <p:nvCxnSpPr>
            <p:cNvPr id="12" name="Gerade Verbindung 11"/>
            <p:cNvCxnSpPr/>
            <p:nvPr userDrawn="1"/>
          </p:nvCxnSpPr>
          <p:spPr>
            <a:xfrm flipH="1">
              <a:off x="0" y="908720"/>
              <a:ext cx="9144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 flipH="1">
              <a:off x="-2956" y="963950"/>
              <a:ext cx="9144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/>
          <p:cNvSpPr txBox="1"/>
          <p:nvPr userDrawn="1"/>
        </p:nvSpPr>
        <p:spPr>
          <a:xfrm>
            <a:off x="8244408" y="4688860"/>
            <a:ext cx="6002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fld id="{66EE7E86-7098-44A9-A7C2-05C098560018}" type="slidenum">
              <a:rPr lang="de-DE" sz="1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‹Nr.›</a:t>
            </a:fld>
            <a:r>
              <a:rPr lang="de-DE" sz="100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2B0F72-F0ED-DCA2-7A38-C691DC3C7C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182" y="43131"/>
            <a:ext cx="720000" cy="5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99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8C14-CF76-1B98-AE38-1C71A311E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2066-1C89-C429-049A-538913D0A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26328E-F346-632C-1163-750D8E435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881CA-2E62-86A9-95A8-E344DDD41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1CFB2-8D9D-7B41-8C0B-5C90EF3E428E}" type="datetimeFigureOut">
              <a:rPr lang="en-GB" smtClean="0"/>
              <a:t>06/05/2024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25F574-DD3F-6D4C-13D1-9D448994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D4DA4-353A-648E-DC56-958E2453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19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6.emf"/><Relationship Id="rId2" Type="http://schemas.openxmlformats.org/officeDocument/2006/relationships/slideLayout" Target="../slideLayouts/slideLayout11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58E8841-2ED8-E878-B17E-18F1C1662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6248092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2" imgW="412" imgH="414" progId="TCLayout.ActiveDocument.1">
                  <p:embed/>
                </p:oleObj>
              </mc:Choice>
              <mc:Fallback>
                <p:oleObj name="think-cell Folie" r:id="rId12" imgW="412" imgH="41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58E8841-2ED8-E878-B17E-18F1C1662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4317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6" r:id="rId4"/>
    <p:sldLayoutId id="2147483652" r:id="rId5"/>
    <p:sldLayoutId id="2147483653" r:id="rId6"/>
    <p:sldLayoutId id="2147483654" r:id="rId7"/>
    <p:sldLayoutId id="2147483658" r:id="rId8"/>
    <p:sldLayoutId id="2147483675" r:id="rId9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000" b="1" kern="1200">
          <a:solidFill>
            <a:schemeClr val="bg1">
              <a:lumMod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Clr>
          <a:srgbClr val="FF0000"/>
        </a:buClr>
        <a:buFont typeface="Arial" panose="020B0604020202020204" pitchFamily="34" charset="0"/>
        <a:buChar char="•"/>
        <a:defRPr sz="1600" kern="1200">
          <a:solidFill>
            <a:schemeClr val="bg1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Clr>
          <a:srgbClr val="FF0000"/>
        </a:buClr>
        <a:buFont typeface="Courier New" panose="02070309020205020404" pitchFamily="49" charset="0"/>
        <a:buChar char="o"/>
        <a:defRPr sz="1600" kern="1200">
          <a:solidFill>
            <a:schemeClr val="bg1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Clr>
          <a:srgbClr val="FF0000"/>
        </a:buClr>
        <a:buFont typeface="Symbol" panose="05050102010706020507" pitchFamily="18" charset="2"/>
        <a:buChar char="-"/>
        <a:defRPr sz="1400" kern="1200">
          <a:solidFill>
            <a:schemeClr val="bg1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0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06C1EFC1-9294-51D5-55DE-CE5BCBB8CB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6159311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6" imgW="395" imgH="396" progId="TCLayout.ActiveDocument.1">
                  <p:embed/>
                </p:oleObj>
              </mc:Choice>
              <mc:Fallback>
                <p:oleObj name="think-cell Folie" r:id="rId16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C1EFC1-9294-51D5-55DE-CE5BCBB8CB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90CED-6909-376D-FC67-DF2811961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5F049-25C3-AB87-E3D9-2155E0F57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FB091-6F01-6474-4DD2-8299F1CBE0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1CFB2-8D9D-7B41-8C0B-5C90EF3E428E}" type="datetimeFigureOut">
              <a:rPr lang="en-GB" smtClean="0"/>
              <a:t>06/05/2024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C8CFF-F245-7736-E6F1-D8CDDF17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56603-9D26-A046-A873-FE929FA12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950FA-DBA6-0C4F-8300-7C255213DDA2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0F2EF39-FDE2-70B7-7A80-BA59A6C60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alphaModFix amt="40000"/>
          </a:blip>
          <a:srcRect l="9587" t="33442" r="7953" b="36140"/>
          <a:stretch/>
        </p:blipFill>
        <p:spPr>
          <a:xfrm>
            <a:off x="6568225" y="4369564"/>
            <a:ext cx="2457221" cy="795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DC08F-6F6C-7D47-941E-54F151F8E11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85750" y="4475968"/>
            <a:ext cx="2233105" cy="5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1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Interstate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Interstate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Interstate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Interstate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Interstate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 baseline="0">
          <a:solidFill>
            <a:schemeClr val="tx1"/>
          </a:solidFill>
          <a:latin typeface="Interstate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11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em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11.emf"/><Relationship Id="rId11" Type="http://schemas.openxmlformats.org/officeDocument/2006/relationships/image" Target="../media/image37.jpeg"/><Relationship Id="rId5" Type="http://schemas.openxmlformats.org/officeDocument/2006/relationships/image" Target="../media/image6.emf"/><Relationship Id="rId1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oleObject" Target="../embeddings/oleObject15.bin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3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.emf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11.emf"/><Relationship Id="rId11" Type="http://schemas.openxmlformats.org/officeDocument/2006/relationships/image" Target="../media/image41.svg"/><Relationship Id="rId5" Type="http://schemas.openxmlformats.org/officeDocument/2006/relationships/image" Target="../media/image6.emf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16.bin"/><Relationship Id="rId9" Type="http://schemas.microsoft.com/office/2007/relationships/hdphoto" Target="../media/hdphoto1.wdp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.emf"/><Relationship Id="rId12" Type="http://schemas.openxmlformats.org/officeDocument/2006/relationships/image" Target="../media/image45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11.emf"/><Relationship Id="rId11" Type="http://schemas.openxmlformats.org/officeDocument/2006/relationships/image" Target="../media/image44.png"/><Relationship Id="rId5" Type="http://schemas.openxmlformats.org/officeDocument/2006/relationships/image" Target="../media/image6.emf"/><Relationship Id="rId10" Type="http://schemas.openxmlformats.org/officeDocument/2006/relationships/image" Target="../media/image32.png"/><Relationship Id="rId4" Type="http://schemas.openxmlformats.org/officeDocument/2006/relationships/oleObject" Target="../embeddings/oleObject17.bin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.emf"/><Relationship Id="rId12" Type="http://schemas.openxmlformats.org/officeDocument/2006/relationships/image" Target="../media/image47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11.emf"/><Relationship Id="rId11" Type="http://schemas.openxmlformats.org/officeDocument/2006/relationships/image" Target="../media/image46.png"/><Relationship Id="rId5" Type="http://schemas.openxmlformats.org/officeDocument/2006/relationships/image" Target="../media/image6.e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8.bin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11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9.bin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openxmlformats.org/officeDocument/2006/relationships/image" Target="../media/image11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50.jpe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6" Type="http://schemas.openxmlformats.org/officeDocument/2006/relationships/image" Target="../media/image11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microsoft.com/office/2007/relationships/hdphoto" Target="../media/hdphoto2.wdp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6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6" Type="http://schemas.openxmlformats.org/officeDocument/2006/relationships/image" Target="../media/image11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4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.emf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1.jpeg"/><Relationship Id="rId1" Type="http://schemas.openxmlformats.org/officeDocument/2006/relationships/tags" Target="../tags/tag29.xml"/><Relationship Id="rId6" Type="http://schemas.openxmlformats.org/officeDocument/2006/relationships/image" Target="../media/image11.emf"/><Relationship Id="rId11" Type="http://schemas.microsoft.com/office/2007/relationships/hdphoto" Target="../media/hdphoto4.wdp"/><Relationship Id="rId5" Type="http://schemas.openxmlformats.org/officeDocument/2006/relationships/image" Target="../media/image6.emf"/><Relationship Id="rId15" Type="http://schemas.microsoft.com/office/2007/relationships/hdphoto" Target="../media/hdphoto6.wdp"/><Relationship Id="rId10" Type="http://schemas.openxmlformats.org/officeDocument/2006/relationships/image" Target="../media/image58.png"/><Relationship Id="rId19" Type="http://schemas.openxmlformats.org/officeDocument/2006/relationships/image" Target="../media/image10.png"/><Relationship Id="rId4" Type="http://schemas.openxmlformats.org/officeDocument/2006/relationships/oleObject" Target="../embeddings/oleObject28.bin"/><Relationship Id="rId9" Type="http://schemas.microsoft.com/office/2007/relationships/hdphoto" Target="../media/hdphoto3.wdp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10" Type="http://schemas.openxmlformats.org/officeDocument/2006/relationships/image" Target="../media/image10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6" Type="http://schemas.openxmlformats.org/officeDocument/2006/relationships/image" Target="../media/image8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66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10" Type="http://schemas.openxmlformats.org/officeDocument/2006/relationships/image" Target="../media/image68.jpe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ceflex.eu/ceflex-quality-recycling-process/" TargetMode="External"/><Relationship Id="rId13" Type="http://schemas.openxmlformats.org/officeDocument/2006/relationships/image" Target="../media/image72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.emf"/><Relationship Id="rId12" Type="http://schemas.openxmlformats.org/officeDocument/2006/relationships/image" Target="../media/image71.pn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74.png"/><Relationship Id="rId1" Type="http://schemas.openxmlformats.org/officeDocument/2006/relationships/tags" Target="../tags/tag33.xml"/><Relationship Id="rId6" Type="http://schemas.openxmlformats.org/officeDocument/2006/relationships/image" Target="../media/image11.emf"/><Relationship Id="rId11" Type="http://schemas.openxmlformats.org/officeDocument/2006/relationships/image" Target="../media/image70.jpg"/><Relationship Id="rId5" Type="http://schemas.openxmlformats.org/officeDocument/2006/relationships/image" Target="../media/image6.emf"/><Relationship Id="rId15" Type="http://schemas.openxmlformats.org/officeDocument/2006/relationships/image" Target="../media/image73.wmf"/><Relationship Id="rId10" Type="http://schemas.openxmlformats.org/officeDocument/2006/relationships/image" Target="../media/image69.png"/><Relationship Id="rId4" Type="http://schemas.openxmlformats.org/officeDocument/2006/relationships/oleObject" Target="../embeddings/oleObject32.bin"/><Relationship Id="rId9" Type="http://schemas.openxmlformats.org/officeDocument/2006/relationships/hyperlink" Target="https://www.coveris.com/media/newsroom/coveris-opens-new-recover-recycling-facility-with-pioneering-technology#:~:text=ReCover%2C%20Coveris%27%20new%20recycling%20business,printed%20polyethylene%20(PE)%20films." TargetMode="External"/><Relationship Id="rId1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6" Type="http://schemas.openxmlformats.org/officeDocument/2006/relationships/image" Target="../media/image11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0" Type="http://schemas.openxmlformats.org/officeDocument/2006/relationships/image" Target="../media/image13.png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.emf"/><Relationship Id="rId12" Type="http://schemas.openxmlformats.org/officeDocument/2006/relationships/image" Target="../media/image79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83.svg"/><Relationship Id="rId1" Type="http://schemas.openxmlformats.org/officeDocument/2006/relationships/tags" Target="../tags/tag35.xml"/><Relationship Id="rId6" Type="http://schemas.openxmlformats.org/officeDocument/2006/relationships/image" Target="../media/image11.emf"/><Relationship Id="rId11" Type="http://schemas.openxmlformats.org/officeDocument/2006/relationships/image" Target="../media/image78.png"/><Relationship Id="rId5" Type="http://schemas.openxmlformats.org/officeDocument/2006/relationships/image" Target="../media/image6.emf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7.sv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.emf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0.png"/><Relationship Id="rId1" Type="http://schemas.openxmlformats.org/officeDocument/2006/relationships/tags" Target="../tags/tag36.xml"/><Relationship Id="rId6" Type="http://schemas.openxmlformats.org/officeDocument/2006/relationships/image" Target="../media/image11.emf"/><Relationship Id="rId11" Type="http://schemas.openxmlformats.org/officeDocument/2006/relationships/image" Target="../media/image85.svg"/><Relationship Id="rId5" Type="http://schemas.openxmlformats.org/officeDocument/2006/relationships/image" Target="../media/image6.emf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oleObject" Target="../embeddings/oleObject36.bin"/><Relationship Id="rId9" Type="http://schemas.openxmlformats.org/officeDocument/2006/relationships/image" Target="../media/image77.svg"/><Relationship Id="rId1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sv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.emf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0.png"/><Relationship Id="rId1" Type="http://schemas.openxmlformats.org/officeDocument/2006/relationships/tags" Target="../tags/tag37.xml"/><Relationship Id="rId6" Type="http://schemas.openxmlformats.org/officeDocument/2006/relationships/image" Target="../media/image11.emf"/><Relationship Id="rId11" Type="http://schemas.openxmlformats.org/officeDocument/2006/relationships/image" Target="../media/image93.svg"/><Relationship Id="rId5" Type="http://schemas.openxmlformats.org/officeDocument/2006/relationships/image" Target="../media/image6.emf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4" Type="http://schemas.openxmlformats.org/officeDocument/2006/relationships/oleObject" Target="../embeddings/oleObject37.bin"/><Relationship Id="rId9" Type="http://schemas.openxmlformats.org/officeDocument/2006/relationships/image" Target="../media/image91.svg"/><Relationship Id="rId1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9.sv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8.emf"/><Relationship Id="rId12" Type="http://schemas.openxmlformats.org/officeDocument/2006/relationships/image" Target="../media/image98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0.png"/><Relationship Id="rId1" Type="http://schemas.openxmlformats.org/officeDocument/2006/relationships/tags" Target="../tags/tag38.xml"/><Relationship Id="rId6" Type="http://schemas.openxmlformats.org/officeDocument/2006/relationships/image" Target="../media/image11.emf"/><Relationship Id="rId11" Type="http://schemas.openxmlformats.org/officeDocument/2006/relationships/image" Target="../media/image97.svg"/><Relationship Id="rId5" Type="http://schemas.openxmlformats.org/officeDocument/2006/relationships/image" Target="../media/image6.emf"/><Relationship Id="rId15" Type="http://schemas.openxmlformats.org/officeDocument/2006/relationships/image" Target="../media/image95.svg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91.svg"/><Relationship Id="rId1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sv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.emf"/><Relationship Id="rId12" Type="http://schemas.openxmlformats.org/officeDocument/2006/relationships/image" Target="../media/image8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10.png"/><Relationship Id="rId1" Type="http://schemas.openxmlformats.org/officeDocument/2006/relationships/tags" Target="../tags/tag39.xml"/><Relationship Id="rId6" Type="http://schemas.openxmlformats.org/officeDocument/2006/relationships/image" Target="../media/image11.emf"/><Relationship Id="rId11" Type="http://schemas.openxmlformats.org/officeDocument/2006/relationships/image" Target="../media/image97.svg"/><Relationship Id="rId5" Type="http://schemas.openxmlformats.org/officeDocument/2006/relationships/image" Target="../media/image6.emf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91.svg"/><Relationship Id="rId1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0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Relationship Id="rId5" Type="http://schemas.openxmlformats.org/officeDocument/2006/relationships/image" Target="../media/image105.png"/><Relationship Id="rId4" Type="http://schemas.openxmlformats.org/officeDocument/2006/relationships/image" Target="../media/image10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openxmlformats.org/officeDocument/2006/relationships/image" Target="../media/image11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emf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5.svg"/><Relationship Id="rId20" Type="http://schemas.openxmlformats.org/officeDocument/2006/relationships/image" Target="../media/image10.png"/><Relationship Id="rId1" Type="http://schemas.openxmlformats.org/officeDocument/2006/relationships/tags" Target="../tags/tag10.xml"/><Relationship Id="rId6" Type="http://schemas.openxmlformats.org/officeDocument/2006/relationships/image" Target="../media/image11.emf"/><Relationship Id="rId11" Type="http://schemas.openxmlformats.org/officeDocument/2006/relationships/image" Target="../media/image20.png"/><Relationship Id="rId5" Type="http://schemas.openxmlformats.org/officeDocument/2006/relationships/image" Target="../media/image6.emf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19" Type="http://schemas.openxmlformats.org/officeDocument/2006/relationships/image" Target="../media/image28.svg"/><Relationship Id="rId4" Type="http://schemas.openxmlformats.org/officeDocument/2006/relationships/oleObject" Target="../embeddings/oleObject9.bin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0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4F7355A-69F9-4B4C-83E6-3AF2CC7ED121}"/>
              </a:ext>
            </a:extLst>
          </p:cNvPr>
          <p:cNvSpPr txBox="1"/>
          <p:nvPr/>
        </p:nvSpPr>
        <p:spPr>
          <a:xfrm>
            <a:off x="1280709" y="2274234"/>
            <a:ext cx="5189688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Fit </a:t>
            </a:r>
            <a:r>
              <a:rPr lang="de-DE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</a:t>
            </a: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recycling</a:t>
            </a: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de-DE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</a:t>
            </a: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inks</a:t>
            </a: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enable</a:t>
            </a: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de-DE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Circular</a:t>
            </a:r>
            <a:r>
              <a:rPr lang="de-DE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Economy </a:t>
            </a:r>
            <a:endParaRPr lang="de-DE" sz="36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4D10E-8018-D647-AB71-416905234915}"/>
              </a:ext>
            </a:extLst>
          </p:cNvPr>
          <p:cNvSpPr txBox="1"/>
          <p:nvPr/>
        </p:nvSpPr>
        <p:spPr>
          <a:xfrm>
            <a:off x="1280709" y="4202805"/>
            <a:ext cx="3287806" cy="84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 Paint and Printing Ink Associations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Represented by </a:t>
            </a:r>
            <a:r>
              <a:rPr lang="de-DE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Ewald Rempel (Sun Chemical) &amp; Alina Marm (Siegwerk)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85966-53C3-0F24-4D48-AB8A83E3A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31" y="318012"/>
            <a:ext cx="1652869" cy="13102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CDBD686-21C4-524E-EE3D-334EFC1CD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456" y="318012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27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A5628-CD15-1B0C-3394-F20B09A0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1D34F99-9F26-A9C0-24B2-66F63E6D69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3893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D34F99-9F26-A9C0-24B2-66F63E6D69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F7685FB7-609C-5360-CAED-266FEFF25F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27C7A98-7732-86A6-33BD-6932F3BAB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3ED3CE-B65B-6388-7FCA-E92DAAB5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Printing Ink manufactures in the </a:t>
            </a:r>
            <a:r>
              <a:rPr lang="en-US"/>
              <a:t>value chain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2217F-0B66-BBC3-2326-9DA2A69D6C7A}"/>
              </a:ext>
            </a:extLst>
          </p:cNvPr>
          <p:cNvSpPr txBox="1">
            <a:spLocks/>
          </p:cNvSpPr>
          <p:nvPr/>
        </p:nvSpPr>
        <p:spPr>
          <a:xfrm>
            <a:off x="330696" y="1328157"/>
            <a:ext cx="8058150" cy="315708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5" name="Textfeld 38">
            <a:extLst>
              <a:ext uri="{FF2B5EF4-FFF2-40B4-BE49-F238E27FC236}">
                <a16:creationId xmlns:a16="http://schemas.microsoft.com/office/drawing/2014/main" id="{75ED9452-DB17-633A-20F8-FFB90FC6B21E}"/>
              </a:ext>
            </a:extLst>
          </p:cNvPr>
          <p:cNvSpPr txBox="1">
            <a:spLocks/>
          </p:cNvSpPr>
          <p:nvPr/>
        </p:nvSpPr>
        <p:spPr>
          <a:xfrm>
            <a:off x="996981" y="3937643"/>
            <a:ext cx="7769442" cy="5475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52400" indent="-15240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Printing ink producers are only a small piece of the long value chain</a:t>
            </a:r>
          </a:p>
          <a:p>
            <a:pPr marL="152400" indent="-15240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~2% of the finished product carbon footprint is the ink contribution</a:t>
            </a:r>
          </a:p>
          <a:p>
            <a:pPr marL="152400" indent="-152400" algn="l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AU" sz="105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Position: Middle of first half of the value chain </a:t>
            </a:r>
          </a:p>
        </p:txBody>
      </p:sp>
      <p:sp>
        <p:nvSpPr>
          <p:cNvPr id="16" name="Textfeld 39">
            <a:extLst>
              <a:ext uri="{FF2B5EF4-FFF2-40B4-BE49-F238E27FC236}">
                <a16:creationId xmlns:a16="http://schemas.microsoft.com/office/drawing/2014/main" id="{FBD130FB-D30D-DFDC-FFF2-7FB4AF6A1932}"/>
              </a:ext>
            </a:extLst>
          </p:cNvPr>
          <p:cNvSpPr txBox="1">
            <a:spLocks/>
          </p:cNvSpPr>
          <p:nvPr/>
        </p:nvSpPr>
        <p:spPr>
          <a:xfrm>
            <a:off x="537919" y="1115588"/>
            <a:ext cx="7886700" cy="46076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>
            <a:defPPr>
              <a:defRPr lang="de-DE"/>
            </a:defPPr>
            <a:lvl1pPr lvl="0" indent="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None/>
              <a:defRPr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AU" sz="1100" b="1" dirty="0"/>
              <a:t>The position of a printing ink manufacturer in the value chain is directly impacting the contribution of an ink to the footprint of the final product</a:t>
            </a:r>
          </a:p>
        </p:txBody>
      </p:sp>
      <p:sp>
        <p:nvSpPr>
          <p:cNvPr id="17" name="Textfeld 40">
            <a:extLst>
              <a:ext uri="{FF2B5EF4-FFF2-40B4-BE49-F238E27FC236}">
                <a16:creationId xmlns:a16="http://schemas.microsoft.com/office/drawing/2014/main" id="{04FDF93A-8227-6440-67B7-2DBBDE61A661}"/>
              </a:ext>
            </a:extLst>
          </p:cNvPr>
          <p:cNvSpPr txBox="1">
            <a:spLocks/>
          </p:cNvSpPr>
          <p:nvPr/>
        </p:nvSpPr>
        <p:spPr>
          <a:xfrm>
            <a:off x="655177" y="1667667"/>
            <a:ext cx="7769442" cy="1342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AU" sz="9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Value chain for packaging of filled goods</a:t>
            </a: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2E471CFB-056D-6111-9F7F-B6E745B78967}"/>
              </a:ext>
            </a:extLst>
          </p:cNvPr>
          <p:cNvSpPr txBox="1">
            <a:spLocks/>
          </p:cNvSpPr>
          <p:nvPr/>
        </p:nvSpPr>
        <p:spPr>
          <a:xfrm>
            <a:off x="6868070" y="2500271"/>
            <a:ext cx="725458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phase</a:t>
            </a:r>
          </a:p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end-customer</a:t>
            </a:r>
          </a:p>
        </p:txBody>
      </p:sp>
      <p:cxnSp>
        <p:nvCxnSpPr>
          <p:cNvPr id="19" name="Gerade Verbindung mit Pfeil 9">
            <a:extLst>
              <a:ext uri="{FF2B5EF4-FFF2-40B4-BE49-F238E27FC236}">
                <a16:creationId xmlns:a16="http://schemas.microsoft.com/office/drawing/2014/main" id="{EAC5810A-54E7-B405-8FE3-5AEE8F02BCCC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7593528" y="2741964"/>
            <a:ext cx="141084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0">
            <a:extLst>
              <a:ext uri="{FF2B5EF4-FFF2-40B4-BE49-F238E27FC236}">
                <a16:creationId xmlns:a16="http://schemas.microsoft.com/office/drawing/2014/main" id="{64C1DA3B-C48C-C388-BE20-E7B8A5566AED}"/>
              </a:ext>
            </a:extLst>
          </p:cNvPr>
          <p:cNvSpPr txBox="1">
            <a:spLocks/>
          </p:cNvSpPr>
          <p:nvPr/>
        </p:nvSpPr>
        <p:spPr>
          <a:xfrm>
            <a:off x="7734612" y="2500271"/>
            <a:ext cx="622599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life</a:t>
            </a:r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EF54AA29-AB31-1A3F-8B10-223F51CB20D1}"/>
              </a:ext>
            </a:extLst>
          </p:cNvPr>
          <p:cNvSpPr txBox="1">
            <a:spLocks/>
          </p:cNvSpPr>
          <p:nvPr/>
        </p:nvSpPr>
        <p:spPr>
          <a:xfrm>
            <a:off x="5814903" y="2500271"/>
            <a:ext cx="912083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Selling product on the market</a:t>
            </a:r>
          </a:p>
        </p:txBody>
      </p:sp>
      <p:cxnSp>
        <p:nvCxnSpPr>
          <p:cNvPr id="22" name="Gerade Verbindung mit Pfeil 13">
            <a:extLst>
              <a:ext uri="{FF2B5EF4-FFF2-40B4-BE49-F238E27FC236}">
                <a16:creationId xmlns:a16="http://schemas.microsoft.com/office/drawing/2014/main" id="{F907A667-DF5F-580F-E10E-C7BBE53A5B86}"/>
              </a:ext>
            </a:extLst>
          </p:cNvPr>
          <p:cNvCxnSpPr>
            <a:cxnSpLocks/>
            <a:stCxn id="25" idx="2"/>
            <a:endCxn id="24" idx="0"/>
          </p:cNvCxnSpPr>
          <p:nvPr/>
        </p:nvCxnSpPr>
        <p:spPr>
          <a:xfrm>
            <a:off x="5206501" y="2366854"/>
            <a:ext cx="0" cy="133417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12">
            <a:extLst>
              <a:ext uri="{FF2B5EF4-FFF2-40B4-BE49-F238E27FC236}">
                <a16:creationId xmlns:a16="http://schemas.microsoft.com/office/drawing/2014/main" id="{2C90C34A-699A-CEAA-E114-94918A5C0C2E}"/>
              </a:ext>
            </a:extLst>
          </p:cNvPr>
          <p:cNvSpPr txBox="1">
            <a:spLocks/>
          </p:cNvSpPr>
          <p:nvPr/>
        </p:nvSpPr>
        <p:spPr>
          <a:xfrm>
            <a:off x="4739183" y="2500271"/>
            <a:ext cx="934636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 product in packaging</a:t>
            </a:r>
          </a:p>
        </p:txBody>
      </p:sp>
      <p:sp>
        <p:nvSpPr>
          <p:cNvPr id="25" name="Textfeld 14">
            <a:extLst>
              <a:ext uri="{FF2B5EF4-FFF2-40B4-BE49-F238E27FC236}">
                <a16:creationId xmlns:a16="http://schemas.microsoft.com/office/drawing/2014/main" id="{79935FF7-FD77-86C5-C29F-9EFDA9E001B3}"/>
              </a:ext>
            </a:extLst>
          </p:cNvPr>
          <p:cNvSpPr txBox="1">
            <a:spLocks/>
          </p:cNvSpPr>
          <p:nvPr/>
        </p:nvSpPr>
        <p:spPr>
          <a:xfrm>
            <a:off x="4739183" y="1883468"/>
            <a:ext cx="934636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 good production</a:t>
            </a:r>
          </a:p>
        </p:txBody>
      </p:sp>
      <p:cxnSp>
        <p:nvCxnSpPr>
          <p:cNvPr id="26" name="Gerade Verbindung mit Pfeil 15">
            <a:extLst>
              <a:ext uri="{FF2B5EF4-FFF2-40B4-BE49-F238E27FC236}">
                <a16:creationId xmlns:a16="http://schemas.microsoft.com/office/drawing/2014/main" id="{5C379A96-B2F7-7CDC-2263-1A080DAE156B}"/>
              </a:ext>
            </a:extLst>
          </p:cNvPr>
          <p:cNvCxnSpPr>
            <a:cxnSpLocks/>
            <a:stCxn id="21" idx="3"/>
            <a:endCxn id="18" idx="1"/>
          </p:cNvCxnSpPr>
          <p:nvPr/>
        </p:nvCxnSpPr>
        <p:spPr>
          <a:xfrm>
            <a:off x="6726986" y="2741964"/>
            <a:ext cx="141084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16">
            <a:extLst>
              <a:ext uri="{FF2B5EF4-FFF2-40B4-BE49-F238E27FC236}">
                <a16:creationId xmlns:a16="http://schemas.microsoft.com/office/drawing/2014/main" id="{892E6D70-70FD-DF44-60C6-A72DD95785AE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>
            <a:off x="5673819" y="2741964"/>
            <a:ext cx="141084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17">
            <a:extLst>
              <a:ext uri="{FF2B5EF4-FFF2-40B4-BE49-F238E27FC236}">
                <a16:creationId xmlns:a16="http://schemas.microsoft.com/office/drawing/2014/main" id="{039EA75A-4489-BA3F-826D-9E4A4D4220B1}"/>
              </a:ext>
            </a:extLst>
          </p:cNvPr>
          <p:cNvCxnSpPr>
            <a:cxnSpLocks/>
            <a:stCxn id="48" idx="3"/>
            <a:endCxn id="24" idx="1"/>
          </p:cNvCxnSpPr>
          <p:nvPr/>
        </p:nvCxnSpPr>
        <p:spPr>
          <a:xfrm>
            <a:off x="4598098" y="2741964"/>
            <a:ext cx="141085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19">
            <a:extLst>
              <a:ext uri="{FF2B5EF4-FFF2-40B4-BE49-F238E27FC236}">
                <a16:creationId xmlns:a16="http://schemas.microsoft.com/office/drawing/2014/main" id="{A3C252AE-35ED-9810-15A0-4CC0A41ACCCE}"/>
              </a:ext>
            </a:extLst>
          </p:cNvPr>
          <p:cNvSpPr txBox="1">
            <a:spLocks/>
          </p:cNvSpPr>
          <p:nvPr/>
        </p:nvSpPr>
        <p:spPr>
          <a:xfrm>
            <a:off x="2633288" y="2500271"/>
            <a:ext cx="723270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printing</a:t>
            </a:r>
          </a:p>
        </p:txBody>
      </p:sp>
      <p:cxnSp>
        <p:nvCxnSpPr>
          <p:cNvPr id="30" name="Gerade Verbindung mit Pfeil 21">
            <a:extLst>
              <a:ext uri="{FF2B5EF4-FFF2-40B4-BE49-F238E27FC236}">
                <a16:creationId xmlns:a16="http://schemas.microsoft.com/office/drawing/2014/main" id="{9B291E9C-3314-40D4-3F9D-F72D11D64206}"/>
              </a:ext>
            </a:extLst>
          </p:cNvPr>
          <p:cNvCxnSpPr>
            <a:cxnSpLocks/>
            <a:stCxn id="29" idx="3"/>
            <a:endCxn id="48" idx="1"/>
          </p:cNvCxnSpPr>
          <p:nvPr/>
        </p:nvCxnSpPr>
        <p:spPr>
          <a:xfrm>
            <a:off x="3356558" y="2741964"/>
            <a:ext cx="141084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20">
            <a:extLst>
              <a:ext uri="{FF2B5EF4-FFF2-40B4-BE49-F238E27FC236}">
                <a16:creationId xmlns:a16="http://schemas.microsoft.com/office/drawing/2014/main" id="{FA62FA49-ACD8-5C93-92BE-D89578705CF4}"/>
              </a:ext>
            </a:extLst>
          </p:cNvPr>
          <p:cNvSpPr txBox="1">
            <a:spLocks/>
          </p:cNvSpPr>
          <p:nvPr/>
        </p:nvSpPr>
        <p:spPr>
          <a:xfrm>
            <a:off x="1706458" y="2834725"/>
            <a:ext cx="710136" cy="483386"/>
          </a:xfrm>
          <a:prstGeom prst="rect">
            <a:avLst/>
          </a:prstGeom>
          <a:solidFill>
            <a:srgbClr val="92D050"/>
          </a:solidFill>
          <a:ln w="12700">
            <a:solidFill>
              <a:srgbClr val="761E8A"/>
            </a:solidFill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de-DE"/>
            </a:defPPr>
            <a:lvl1pPr algn="ctr">
              <a:defRPr sz="8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sz="900" spc="-20" dirty="0"/>
              <a:t>Printing Ink production</a:t>
            </a:r>
          </a:p>
        </p:txBody>
      </p:sp>
      <p:sp>
        <p:nvSpPr>
          <p:cNvPr id="33" name="Textfeld 22">
            <a:extLst>
              <a:ext uri="{FF2B5EF4-FFF2-40B4-BE49-F238E27FC236}">
                <a16:creationId xmlns:a16="http://schemas.microsoft.com/office/drawing/2014/main" id="{8346A0EC-3D08-9C1D-0870-AF3022C1A950}"/>
              </a:ext>
            </a:extLst>
          </p:cNvPr>
          <p:cNvSpPr txBox="1">
            <a:spLocks/>
          </p:cNvSpPr>
          <p:nvPr/>
        </p:nvSpPr>
        <p:spPr>
          <a:xfrm>
            <a:off x="1706458" y="2300091"/>
            <a:ext cx="710136" cy="349112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Substrate production</a:t>
            </a:r>
          </a:p>
        </p:txBody>
      </p:sp>
      <p:cxnSp>
        <p:nvCxnSpPr>
          <p:cNvPr id="34" name="Gerade Verbindung mit Pfeil 23">
            <a:extLst>
              <a:ext uri="{FF2B5EF4-FFF2-40B4-BE49-F238E27FC236}">
                <a16:creationId xmlns:a16="http://schemas.microsoft.com/office/drawing/2014/main" id="{CBA0D10C-06E6-7DBF-076E-D091FEC58B2A}"/>
              </a:ext>
            </a:extLst>
          </p:cNvPr>
          <p:cNvCxnSpPr>
            <a:cxnSpLocks/>
            <a:stCxn id="33" idx="3"/>
            <a:endCxn id="29" idx="1"/>
          </p:cNvCxnSpPr>
          <p:nvPr/>
        </p:nvCxnSpPr>
        <p:spPr>
          <a:xfrm>
            <a:off x="2416594" y="2474647"/>
            <a:ext cx="216694" cy="267317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24">
            <a:extLst>
              <a:ext uri="{FF2B5EF4-FFF2-40B4-BE49-F238E27FC236}">
                <a16:creationId xmlns:a16="http://schemas.microsoft.com/office/drawing/2014/main" id="{397776AF-3E2C-AA8F-ADBF-C756B4759B5B}"/>
              </a:ext>
            </a:extLst>
          </p:cNvPr>
          <p:cNvCxnSpPr>
            <a:cxnSpLocks/>
            <a:stCxn id="32" idx="3"/>
            <a:endCxn id="29" idx="1"/>
          </p:cNvCxnSpPr>
          <p:nvPr/>
        </p:nvCxnSpPr>
        <p:spPr>
          <a:xfrm flipV="1">
            <a:off x="2416594" y="2741964"/>
            <a:ext cx="216694" cy="334454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29">
            <a:extLst>
              <a:ext uri="{FF2B5EF4-FFF2-40B4-BE49-F238E27FC236}">
                <a16:creationId xmlns:a16="http://schemas.microsoft.com/office/drawing/2014/main" id="{80D4B1A0-6791-7DF5-51BE-FEC927E48414}"/>
              </a:ext>
            </a:extLst>
          </p:cNvPr>
          <p:cNvCxnSpPr>
            <a:cxnSpLocks/>
            <a:stCxn id="41" idx="3"/>
            <a:endCxn id="32" idx="1"/>
          </p:cNvCxnSpPr>
          <p:nvPr/>
        </p:nvCxnSpPr>
        <p:spPr>
          <a:xfrm>
            <a:off x="1491825" y="2465381"/>
            <a:ext cx="214633" cy="611037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0">
            <a:extLst>
              <a:ext uri="{FF2B5EF4-FFF2-40B4-BE49-F238E27FC236}">
                <a16:creationId xmlns:a16="http://schemas.microsoft.com/office/drawing/2014/main" id="{88C19762-0ED7-A44B-C652-5F8DD0115661}"/>
              </a:ext>
            </a:extLst>
          </p:cNvPr>
          <p:cNvCxnSpPr>
            <a:cxnSpLocks/>
            <a:stCxn id="42" idx="3"/>
            <a:endCxn id="32" idx="1"/>
          </p:cNvCxnSpPr>
          <p:nvPr/>
        </p:nvCxnSpPr>
        <p:spPr>
          <a:xfrm>
            <a:off x="1491825" y="2872738"/>
            <a:ext cx="214633" cy="203680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1">
            <a:extLst>
              <a:ext uri="{FF2B5EF4-FFF2-40B4-BE49-F238E27FC236}">
                <a16:creationId xmlns:a16="http://schemas.microsoft.com/office/drawing/2014/main" id="{4AC320C8-ACC9-36BA-F43F-6241066DBFD3}"/>
              </a:ext>
            </a:extLst>
          </p:cNvPr>
          <p:cNvCxnSpPr>
            <a:cxnSpLocks/>
            <a:stCxn id="43" idx="3"/>
            <a:endCxn id="32" idx="1"/>
          </p:cNvCxnSpPr>
          <p:nvPr/>
        </p:nvCxnSpPr>
        <p:spPr>
          <a:xfrm flipV="1">
            <a:off x="1491825" y="3076418"/>
            <a:ext cx="214633" cy="203678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2">
            <a:extLst>
              <a:ext uri="{FF2B5EF4-FFF2-40B4-BE49-F238E27FC236}">
                <a16:creationId xmlns:a16="http://schemas.microsoft.com/office/drawing/2014/main" id="{8B826AB5-7058-8FEE-E673-F1D39EA33388}"/>
              </a:ext>
            </a:extLst>
          </p:cNvPr>
          <p:cNvCxnSpPr>
            <a:cxnSpLocks/>
            <a:stCxn id="44" idx="3"/>
            <a:endCxn id="32" idx="1"/>
          </p:cNvCxnSpPr>
          <p:nvPr/>
        </p:nvCxnSpPr>
        <p:spPr>
          <a:xfrm flipV="1">
            <a:off x="1491825" y="3076418"/>
            <a:ext cx="214632" cy="611035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25">
            <a:extLst>
              <a:ext uri="{FF2B5EF4-FFF2-40B4-BE49-F238E27FC236}">
                <a16:creationId xmlns:a16="http://schemas.microsoft.com/office/drawing/2014/main" id="{60896FB1-EB54-D87B-DFCE-66FD7BB5E247}"/>
              </a:ext>
            </a:extLst>
          </p:cNvPr>
          <p:cNvSpPr txBox="1">
            <a:spLocks/>
          </p:cNvSpPr>
          <p:nvPr/>
        </p:nvSpPr>
        <p:spPr>
          <a:xfrm>
            <a:off x="620338" y="2290825"/>
            <a:ext cx="871487" cy="349112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production</a:t>
            </a:r>
          </a:p>
        </p:txBody>
      </p:sp>
      <p:sp>
        <p:nvSpPr>
          <p:cNvPr id="42" name="Textfeld 26">
            <a:extLst>
              <a:ext uri="{FF2B5EF4-FFF2-40B4-BE49-F238E27FC236}">
                <a16:creationId xmlns:a16="http://schemas.microsoft.com/office/drawing/2014/main" id="{88D6D610-A162-40B9-2A42-354B9E9C53A8}"/>
              </a:ext>
            </a:extLst>
          </p:cNvPr>
          <p:cNvSpPr txBox="1">
            <a:spLocks/>
          </p:cNvSpPr>
          <p:nvPr/>
        </p:nvSpPr>
        <p:spPr>
          <a:xfrm>
            <a:off x="620338" y="2698182"/>
            <a:ext cx="871487" cy="349112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Resin production</a:t>
            </a:r>
          </a:p>
        </p:txBody>
      </p:sp>
      <p:sp>
        <p:nvSpPr>
          <p:cNvPr id="43" name="Textfeld 27">
            <a:extLst>
              <a:ext uri="{FF2B5EF4-FFF2-40B4-BE49-F238E27FC236}">
                <a16:creationId xmlns:a16="http://schemas.microsoft.com/office/drawing/2014/main" id="{A4BDABD9-D6EC-E669-99E4-2BA844FD0081}"/>
              </a:ext>
            </a:extLst>
          </p:cNvPr>
          <p:cNvSpPr txBox="1">
            <a:spLocks/>
          </p:cNvSpPr>
          <p:nvPr/>
        </p:nvSpPr>
        <p:spPr>
          <a:xfrm>
            <a:off x="620338" y="3105540"/>
            <a:ext cx="871487" cy="349112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 production</a:t>
            </a:r>
          </a:p>
        </p:txBody>
      </p:sp>
      <p:sp>
        <p:nvSpPr>
          <p:cNvPr id="44" name="Textfeld 28">
            <a:extLst>
              <a:ext uri="{FF2B5EF4-FFF2-40B4-BE49-F238E27FC236}">
                <a16:creationId xmlns:a16="http://schemas.microsoft.com/office/drawing/2014/main" id="{34F21E4B-46D6-31CE-41A5-5ADEAD83464D}"/>
              </a:ext>
            </a:extLst>
          </p:cNvPr>
          <p:cNvSpPr txBox="1">
            <a:spLocks/>
          </p:cNvSpPr>
          <p:nvPr/>
        </p:nvSpPr>
        <p:spPr>
          <a:xfrm>
            <a:off x="620338" y="3512897"/>
            <a:ext cx="871487" cy="349112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 production</a:t>
            </a:r>
          </a:p>
        </p:txBody>
      </p:sp>
      <p:sp>
        <p:nvSpPr>
          <p:cNvPr id="45" name="Textfeld 33">
            <a:extLst>
              <a:ext uri="{FF2B5EF4-FFF2-40B4-BE49-F238E27FC236}">
                <a16:creationId xmlns:a16="http://schemas.microsoft.com/office/drawing/2014/main" id="{69C4F45F-199B-E549-B516-22B4DA969CEE}"/>
              </a:ext>
            </a:extLst>
          </p:cNvPr>
          <p:cNvSpPr txBox="1">
            <a:spLocks/>
          </p:cNvSpPr>
          <p:nvPr/>
        </p:nvSpPr>
        <p:spPr>
          <a:xfrm>
            <a:off x="620338" y="1883468"/>
            <a:ext cx="871487" cy="349112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material production</a:t>
            </a:r>
          </a:p>
        </p:txBody>
      </p:sp>
      <p:cxnSp>
        <p:nvCxnSpPr>
          <p:cNvPr id="46" name="Gerade Verbindung mit Pfeil 34">
            <a:extLst>
              <a:ext uri="{FF2B5EF4-FFF2-40B4-BE49-F238E27FC236}">
                <a16:creationId xmlns:a16="http://schemas.microsoft.com/office/drawing/2014/main" id="{2F034665-9D09-1C92-1C8E-C2C7318D13DE}"/>
              </a:ext>
            </a:extLst>
          </p:cNvPr>
          <p:cNvCxnSpPr>
            <a:cxnSpLocks/>
            <a:stCxn id="45" idx="3"/>
            <a:endCxn id="33" idx="0"/>
          </p:cNvCxnSpPr>
          <p:nvPr/>
        </p:nvCxnSpPr>
        <p:spPr>
          <a:xfrm>
            <a:off x="1491825" y="2058024"/>
            <a:ext cx="569701" cy="242067"/>
          </a:xfrm>
          <a:prstGeom prst="bentConnector2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feld 18">
            <a:extLst>
              <a:ext uri="{FF2B5EF4-FFF2-40B4-BE49-F238E27FC236}">
                <a16:creationId xmlns:a16="http://schemas.microsoft.com/office/drawing/2014/main" id="{7B535893-C1AD-EF25-50ED-CE7962A3DB24}"/>
              </a:ext>
            </a:extLst>
          </p:cNvPr>
          <p:cNvSpPr txBox="1">
            <a:spLocks/>
          </p:cNvSpPr>
          <p:nvPr/>
        </p:nvSpPr>
        <p:spPr>
          <a:xfrm>
            <a:off x="3497642" y="2500271"/>
            <a:ext cx="1100456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end production</a:t>
            </a:r>
          </a:p>
        </p:txBody>
      </p:sp>
      <p:sp>
        <p:nvSpPr>
          <p:cNvPr id="49" name="Textfeld 35">
            <a:extLst>
              <a:ext uri="{FF2B5EF4-FFF2-40B4-BE49-F238E27FC236}">
                <a16:creationId xmlns:a16="http://schemas.microsoft.com/office/drawing/2014/main" id="{6FFEF7B3-4F92-4E8C-F0D5-0B58D9A1943B}"/>
              </a:ext>
            </a:extLst>
          </p:cNvPr>
          <p:cNvSpPr txBox="1">
            <a:spLocks/>
          </p:cNvSpPr>
          <p:nvPr/>
        </p:nvSpPr>
        <p:spPr>
          <a:xfrm>
            <a:off x="3497642" y="1883468"/>
            <a:ext cx="1100456" cy="483386"/>
          </a:xfrm>
          <a:prstGeom prst="rect">
            <a:avLst/>
          </a:prstGeom>
          <a:noFill/>
          <a:ln w="6350">
            <a:solidFill>
              <a:srgbClr val="F37024"/>
            </a:solidFill>
          </a:ln>
        </p:spPr>
        <p:txBody>
          <a:bodyPr wrap="square" lIns="45720" tIns="45720" rIns="45720" bIns="45720" rtlCol="0" anchor="ctr" anchorCtr="0">
            <a:noAutofit/>
          </a:bodyPr>
          <a:lstStyle/>
          <a:p>
            <a:pPr algn="ctr"/>
            <a:r>
              <a:rPr lang="en-AU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components (e.g., glue) production</a:t>
            </a:r>
          </a:p>
        </p:txBody>
      </p:sp>
      <p:cxnSp>
        <p:nvCxnSpPr>
          <p:cNvPr id="50" name="Gerade Verbindung mit Pfeil 36">
            <a:extLst>
              <a:ext uri="{FF2B5EF4-FFF2-40B4-BE49-F238E27FC236}">
                <a16:creationId xmlns:a16="http://schemas.microsoft.com/office/drawing/2014/main" id="{45E2D135-FB01-FD45-B322-C7FFD0676BFB}"/>
              </a:ext>
            </a:extLst>
          </p:cNvPr>
          <p:cNvCxnSpPr>
            <a:cxnSpLocks/>
            <a:stCxn id="49" idx="2"/>
            <a:endCxn id="48" idx="0"/>
          </p:cNvCxnSpPr>
          <p:nvPr/>
        </p:nvCxnSpPr>
        <p:spPr>
          <a:xfrm>
            <a:off x="4047870" y="2366854"/>
            <a:ext cx="0" cy="133417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3958F569-3C7D-77E5-DE4D-E45389F8E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-6239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12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51520" y="1779662"/>
            <a:ext cx="4176464" cy="792237"/>
          </a:xfrm>
        </p:spPr>
        <p:txBody>
          <a:bodyPr wrap="square" anchor="ctr" anchorCtr="0"/>
          <a:lstStyle/>
          <a:p>
            <a:r>
              <a:rPr lang="de-DE" dirty="0" err="1"/>
              <a:t>Circular</a:t>
            </a:r>
            <a:r>
              <a:rPr lang="de-DE" dirty="0"/>
              <a:t> Economy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2000" b="1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move to mono-materials </a:t>
            </a:r>
          </a:p>
        </p:txBody>
      </p:sp>
    </p:spTree>
    <p:extLst>
      <p:ext uri="{BB962C8B-B14F-4D97-AF65-F5344CB8AC3E}">
        <p14:creationId xmlns:p14="http://schemas.microsoft.com/office/powerpoint/2010/main" val="145984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C34A-537A-91D3-7E75-7F269840D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0166332-6CF4-A069-5A50-234A86F1443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433909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0166332-6CF4-A069-5A50-234A86F144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20C6728-95FD-002E-1F04-6172DBABB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C3CDA6-59B8-1851-68FE-4C4D30ED1F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F70892-671B-BB25-223C-8E076C75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Why use Flexible Packaging structures?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DAD8B-EF7C-D07E-5DEB-F465240B07CE}"/>
              </a:ext>
            </a:extLst>
          </p:cNvPr>
          <p:cNvSpPr txBox="1"/>
          <p:nvPr/>
        </p:nvSpPr>
        <p:spPr>
          <a:xfrm>
            <a:off x="556789" y="1206491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1D739-3A94-F8F6-ECC6-F2814958BB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6" t="4729" r="18286" b="4729"/>
          <a:stretch/>
        </p:blipFill>
        <p:spPr>
          <a:xfrm>
            <a:off x="5458672" y="1206491"/>
            <a:ext cx="2888945" cy="3092898"/>
          </a:xfrm>
          <a:prstGeom prst="rect">
            <a:avLst/>
          </a:prstGeom>
        </p:spPr>
      </p:pic>
      <p:sp>
        <p:nvSpPr>
          <p:cNvPr id="15" name="Textfeld 38">
            <a:extLst>
              <a:ext uri="{FF2B5EF4-FFF2-40B4-BE49-F238E27FC236}">
                <a16:creationId xmlns:a16="http://schemas.microsoft.com/office/drawing/2014/main" id="{56AF8044-FB95-32AA-C2E4-69A301C3E6C0}"/>
              </a:ext>
            </a:extLst>
          </p:cNvPr>
          <p:cNvSpPr txBox="1"/>
          <p:nvPr/>
        </p:nvSpPr>
        <p:spPr>
          <a:xfrm>
            <a:off x="644241" y="1325532"/>
            <a:ext cx="4614439" cy="2854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0663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competitiveness</a:t>
            </a:r>
          </a:p>
          <a:p>
            <a:pPr marL="220663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Eye-Catcher - presentation of the product - advertisement</a:t>
            </a:r>
          </a:p>
          <a:p>
            <a:pPr marL="220663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weight and waste volume compared to glass or metal containers</a:t>
            </a:r>
          </a:p>
          <a:p>
            <a:pPr marL="220663" indent="-220663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 functions protecting the product</a:t>
            </a:r>
            <a:br>
              <a:rPr lang="en-US" sz="1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light, moisture, oxygen, microbial activity, taste &amp; smell, evaporation, physical containment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3AEA7BB-908E-2B03-A9C3-B9151C2CE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1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C7285-EE2D-DC5A-2F10-5EB95291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4C131C94-9D55-C62A-80DF-F621A58316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5760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C131C94-9D55-C62A-80DF-F621A58316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700A6DE-443A-2FE0-4076-A9195E8F9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DBA78D-B0C1-8BA2-F63B-B7FA792775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E1F9547-48AD-0823-C339-28A3D36D0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0000" y="580681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Complexity of packaging structures versus recycling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EABD0-66BC-9CB3-B8B7-45B91E6F96BC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Textfeld 38">
            <a:extLst>
              <a:ext uri="{FF2B5EF4-FFF2-40B4-BE49-F238E27FC236}">
                <a16:creationId xmlns:a16="http://schemas.microsoft.com/office/drawing/2014/main" id="{B62886A7-BA97-8A98-3688-493F5D87D2D3}"/>
              </a:ext>
            </a:extLst>
          </p:cNvPr>
          <p:cNvSpPr txBox="1"/>
          <p:nvPr/>
        </p:nvSpPr>
        <p:spPr>
          <a:xfrm>
            <a:off x="700510" y="1477476"/>
            <a:ext cx="5211601" cy="30469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228600" indent="-228600" algn="l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Multimaterial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packaging has lately become under pressure due to the combination of various materials with different properties like polymers, aluminum and inorganic barrier coatings</a:t>
            </a:r>
          </a:p>
          <a:p>
            <a:pPr marL="228600" indent="-228600" algn="l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Multimaterial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packaging is therefore difficult to recycle in existing waste management infrastructures without a de-lamination step before de-inking and granulation</a:t>
            </a:r>
          </a:p>
          <a:p>
            <a:pPr marL="228600" indent="-228600" algn="l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reduction of material complexity would most likely cause a shorter shelf-life, especially of food products</a:t>
            </a:r>
          </a:p>
          <a:p>
            <a:pPr marL="228600" indent="-228600" algn="l">
              <a:spcBef>
                <a:spcPts val="8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trend points towards 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monomaterial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structures based on Polyolefin substrates in combination with suitable barrier coatings like 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SiOx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AlOx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are fully compatible in the recycling stream</a:t>
            </a:r>
          </a:p>
        </p:txBody>
      </p:sp>
      <p:pic>
        <p:nvPicPr>
          <p:cNvPr id="15" name="Picture 14" descr="What is Recycling?">
            <a:extLst>
              <a:ext uri="{FF2B5EF4-FFF2-40B4-BE49-F238E27FC236}">
                <a16:creationId xmlns:a16="http://schemas.microsoft.com/office/drawing/2014/main" id="{D45DDA67-3591-ADC3-59C5-C9C84AAD3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" b="1405"/>
          <a:stretch/>
        </p:blipFill>
        <p:spPr bwMode="auto">
          <a:xfrm>
            <a:off x="5912112" y="1795205"/>
            <a:ext cx="2481252" cy="24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32A460D-C166-7EFF-1E52-E03C859F90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59FC9-D32C-D5D4-D354-845F3E6C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6A2A6F1-6286-E709-59CA-973A7F35F5B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0798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A2A6F1-6286-E709-59CA-973A7F35F5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AF5E5770-BE9B-5BB0-A877-660975CED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140D9B-9734-5D00-C8EE-01630151E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5485B2-2A86-F345-3451-8833F41F8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Typical Flexible Packaging Components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7FCBE4-FDBE-1D13-650F-AA2D4708489B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2" descr="Resources - CEFLEX D4ACE">
            <a:extLst>
              <a:ext uri="{FF2B5EF4-FFF2-40B4-BE49-F238E27FC236}">
                <a16:creationId xmlns:a16="http://schemas.microsoft.com/office/drawing/2014/main" id="{8A480964-BE88-ADB0-C1A8-455DE31E1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2676"/>
          <a:stretch/>
        </p:blipFill>
        <p:spPr bwMode="auto">
          <a:xfrm>
            <a:off x="5870645" y="3072141"/>
            <a:ext cx="2618202" cy="15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E397-DC3E-A4EC-EFA9-A52ADBD42E3C}"/>
              </a:ext>
            </a:extLst>
          </p:cNvPr>
          <p:cNvCxnSpPr>
            <a:cxnSpLocks/>
          </p:cNvCxnSpPr>
          <p:nvPr/>
        </p:nvCxnSpPr>
        <p:spPr>
          <a:xfrm>
            <a:off x="3241235" y="1707662"/>
            <a:ext cx="0" cy="1203279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06CC5A-9AA7-99F1-0218-FB7CA83BACE0}"/>
              </a:ext>
            </a:extLst>
          </p:cNvPr>
          <p:cNvCxnSpPr>
            <a:cxnSpLocks/>
          </p:cNvCxnSpPr>
          <p:nvPr/>
        </p:nvCxnSpPr>
        <p:spPr>
          <a:xfrm>
            <a:off x="5853043" y="1707662"/>
            <a:ext cx="0" cy="1203279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A391BDE6-C2AE-AD80-769B-A9AD1A24B2BE}"/>
              </a:ext>
            </a:extLst>
          </p:cNvPr>
          <p:cNvSpPr/>
          <p:nvPr/>
        </p:nvSpPr>
        <p:spPr>
          <a:xfrm>
            <a:off x="714270" y="1442696"/>
            <a:ext cx="2442119" cy="300800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Monomaterials</a:t>
            </a: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C962A22E-3332-62F1-93C1-CBE857A57D1B}"/>
              </a:ext>
            </a:extLst>
          </p:cNvPr>
          <p:cNvSpPr/>
          <p:nvPr/>
        </p:nvSpPr>
        <p:spPr>
          <a:xfrm>
            <a:off x="3326079" y="1442696"/>
            <a:ext cx="2442119" cy="300800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coating</a:t>
            </a: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A6FEB82A-9751-5470-1F71-C32F702F61C1}"/>
              </a:ext>
            </a:extLst>
          </p:cNvPr>
          <p:cNvSpPr>
            <a:spLocks/>
          </p:cNvSpPr>
          <p:nvPr/>
        </p:nvSpPr>
        <p:spPr>
          <a:xfrm>
            <a:off x="5937888" y="1442696"/>
            <a:ext cx="2513485" cy="300800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coating</a:t>
            </a:r>
          </a:p>
        </p:txBody>
      </p:sp>
      <p:pic>
        <p:nvPicPr>
          <p:cNvPr id="20" name="Picture 2" descr="Recyclable or not? What makes the difference in recyclability - Cascades">
            <a:extLst>
              <a:ext uri="{FF2B5EF4-FFF2-40B4-BE49-F238E27FC236}">
                <a16:creationId xmlns:a16="http://schemas.microsoft.com/office/drawing/2014/main" id="{D7FF5612-DA4F-F4DC-FF7F-47ED92A8F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3" b="2590"/>
          <a:stretch/>
        </p:blipFill>
        <p:spPr bwMode="auto">
          <a:xfrm>
            <a:off x="2544761" y="2190251"/>
            <a:ext cx="611628" cy="7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ot Recyclable Label">
            <a:extLst>
              <a:ext uri="{FF2B5EF4-FFF2-40B4-BE49-F238E27FC236}">
                <a16:creationId xmlns:a16="http://schemas.microsoft.com/office/drawing/2014/main" id="{961814D8-6A71-976C-AF2A-071F1AF50B4E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70" y="2343290"/>
            <a:ext cx="611628" cy="5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ecyclable or not? What makes the difference in recyclability - Cascades">
            <a:extLst>
              <a:ext uri="{FF2B5EF4-FFF2-40B4-BE49-F238E27FC236}">
                <a16:creationId xmlns:a16="http://schemas.microsoft.com/office/drawing/2014/main" id="{2E5ACA13-E2CF-C6E8-B9CC-58EC24B58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3" b="2590"/>
          <a:stretch/>
        </p:blipFill>
        <p:spPr bwMode="auto">
          <a:xfrm>
            <a:off x="7768379" y="2190251"/>
            <a:ext cx="611628" cy="7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Top Corners Rounded 22">
            <a:extLst>
              <a:ext uri="{FF2B5EF4-FFF2-40B4-BE49-F238E27FC236}">
                <a16:creationId xmlns:a16="http://schemas.microsoft.com/office/drawing/2014/main" id="{3A8DAF4A-2AF5-2288-1350-2FE525649058}"/>
              </a:ext>
            </a:extLst>
          </p:cNvPr>
          <p:cNvSpPr/>
          <p:nvPr/>
        </p:nvSpPr>
        <p:spPr>
          <a:xfrm>
            <a:off x="714270" y="3098529"/>
            <a:ext cx="2442119" cy="300800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Metallization</a:t>
            </a: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9E4F280E-2752-FDC3-EC6D-C311CD049518}"/>
              </a:ext>
            </a:extLst>
          </p:cNvPr>
          <p:cNvSpPr>
            <a:spLocks/>
          </p:cNvSpPr>
          <p:nvPr/>
        </p:nvSpPr>
        <p:spPr>
          <a:xfrm>
            <a:off x="3326079" y="3098529"/>
            <a:ext cx="2442119" cy="300800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Multilayers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2F0E11-C4C8-5DD1-1C02-70AA8B598C72}"/>
              </a:ext>
            </a:extLst>
          </p:cNvPr>
          <p:cNvCxnSpPr>
            <a:cxnSpLocks/>
          </p:cNvCxnSpPr>
          <p:nvPr/>
        </p:nvCxnSpPr>
        <p:spPr>
          <a:xfrm>
            <a:off x="3241235" y="3421966"/>
            <a:ext cx="0" cy="1203279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38">
            <a:extLst>
              <a:ext uri="{FF2B5EF4-FFF2-40B4-BE49-F238E27FC236}">
                <a16:creationId xmlns:a16="http://schemas.microsoft.com/office/drawing/2014/main" id="{0AF74D3F-788A-625D-8847-7CC3DBA3CBB4}"/>
              </a:ext>
            </a:extLst>
          </p:cNvPr>
          <p:cNvSpPr txBox="1"/>
          <p:nvPr/>
        </p:nvSpPr>
        <p:spPr>
          <a:xfrm>
            <a:off x="714270" y="3436480"/>
            <a:ext cx="2442119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layer coating of metallic aluminum</a:t>
            </a:r>
          </a:p>
        </p:txBody>
      </p:sp>
      <p:sp>
        <p:nvSpPr>
          <p:cNvPr id="27" name="Textfeld 38">
            <a:extLst>
              <a:ext uri="{FF2B5EF4-FFF2-40B4-BE49-F238E27FC236}">
                <a16:creationId xmlns:a16="http://schemas.microsoft.com/office/drawing/2014/main" id="{D06B1B0B-D2CA-284E-6300-6ADF669C55E2}"/>
              </a:ext>
            </a:extLst>
          </p:cNvPr>
          <p:cNvSpPr txBox="1">
            <a:spLocks/>
          </p:cNvSpPr>
          <p:nvPr/>
        </p:nvSpPr>
        <p:spPr>
          <a:xfrm>
            <a:off x="3326079" y="3436480"/>
            <a:ext cx="244211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Combination of various 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monomaterials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barrier coatings</a:t>
            </a:r>
          </a:p>
        </p:txBody>
      </p:sp>
      <p:pic>
        <p:nvPicPr>
          <p:cNvPr id="28" name="Picture 2" descr="Not Recyclable Label">
            <a:extLst>
              <a:ext uri="{FF2B5EF4-FFF2-40B4-BE49-F238E27FC236}">
                <a16:creationId xmlns:a16="http://schemas.microsoft.com/office/drawing/2014/main" id="{EC4D00D0-24F2-090A-0436-AE9129312F2C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61" y="3918981"/>
            <a:ext cx="611628" cy="5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Not Recyclable Label">
            <a:extLst>
              <a:ext uri="{FF2B5EF4-FFF2-40B4-BE49-F238E27FC236}">
                <a16:creationId xmlns:a16="http://schemas.microsoft.com/office/drawing/2014/main" id="{1EAAE59E-A491-94DA-EC2E-BB03DA38AACF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70" y="3918981"/>
            <a:ext cx="611628" cy="57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feld 38">
            <a:extLst>
              <a:ext uri="{FF2B5EF4-FFF2-40B4-BE49-F238E27FC236}">
                <a16:creationId xmlns:a16="http://schemas.microsoft.com/office/drawing/2014/main" id="{87E70E03-FD0A-73AA-3516-071A4853090D}"/>
              </a:ext>
            </a:extLst>
          </p:cNvPr>
          <p:cNvSpPr txBox="1">
            <a:spLocks/>
          </p:cNvSpPr>
          <p:nvPr/>
        </p:nvSpPr>
        <p:spPr>
          <a:xfrm>
            <a:off x="3326079" y="1780647"/>
            <a:ext cx="2442119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Acrylics</a:t>
            </a:r>
          </a:p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EVOH</a:t>
            </a:r>
          </a:p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PVdC</a:t>
            </a:r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feld 38">
            <a:extLst>
              <a:ext uri="{FF2B5EF4-FFF2-40B4-BE49-F238E27FC236}">
                <a16:creationId xmlns:a16="http://schemas.microsoft.com/office/drawing/2014/main" id="{2E4511CF-0025-F0EF-038B-AA515BBAA4FD}"/>
              </a:ext>
            </a:extLst>
          </p:cNvPr>
          <p:cNvSpPr txBox="1">
            <a:spLocks/>
          </p:cNvSpPr>
          <p:nvPr/>
        </p:nvSpPr>
        <p:spPr>
          <a:xfrm>
            <a:off x="5937888" y="1780647"/>
            <a:ext cx="2513485" cy="469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Oxide (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SiOx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69863" indent="-169863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Aluminium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Oxide (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AlOx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Textfeld 38">
            <a:extLst>
              <a:ext uri="{FF2B5EF4-FFF2-40B4-BE49-F238E27FC236}">
                <a16:creationId xmlns:a16="http://schemas.microsoft.com/office/drawing/2014/main" id="{84450F9C-A391-0086-B57F-2EC8689E480E}"/>
              </a:ext>
            </a:extLst>
          </p:cNvPr>
          <p:cNvSpPr txBox="1"/>
          <p:nvPr/>
        </p:nvSpPr>
        <p:spPr>
          <a:xfrm>
            <a:off x="714270" y="1780647"/>
            <a:ext cx="2442119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9863" indent="-16986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Polyolefins (PE &amp; PP)</a:t>
            </a:r>
          </a:p>
          <a:p>
            <a:pPr marL="169863" indent="-16986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Polyester (PET)</a:t>
            </a:r>
          </a:p>
          <a:p>
            <a:pPr marL="169863" indent="-16986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Polyamide (PA)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B692BBC-EDEA-B91B-F408-BD13635174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1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F319-C946-F048-FD5C-7FEE0A8B9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AAAEA078-C6C6-DFE8-9638-3DD67D4ECE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20824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AAEA078-C6C6-DFE8-9638-3DD67D4ECE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2C1C4FE8-3551-20DC-1FA3-03748849A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FAE979-47C0-2D84-3535-482DEFE05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C22668-8414-7291-77F3-515D8732D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Barrier Properties of </a:t>
            </a:r>
            <a:r>
              <a:rPr lang="en-US"/>
              <a:t>Packaging structures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8855F-D865-2802-1668-427DF347B33E}"/>
              </a:ext>
            </a:extLst>
          </p:cNvPr>
          <p:cNvSpPr txBox="1"/>
          <p:nvPr/>
        </p:nvSpPr>
        <p:spPr>
          <a:xfrm>
            <a:off x="512911" y="1145966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8613BF-9B39-5AAF-FEF2-1DB167A7E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49" y="1352152"/>
            <a:ext cx="7686624" cy="3034768"/>
          </a:xfrm>
          <a:prstGeom prst="rect">
            <a:avLst/>
          </a:prstGeom>
        </p:spPr>
      </p:pic>
      <p:sp>
        <p:nvSpPr>
          <p:cNvPr id="18" name="Right Arrow 2">
            <a:extLst>
              <a:ext uri="{FF2B5EF4-FFF2-40B4-BE49-F238E27FC236}">
                <a16:creationId xmlns:a16="http://schemas.microsoft.com/office/drawing/2014/main" id="{2967D720-C0F9-977C-9CF5-54A7ACAE0B7E}"/>
              </a:ext>
            </a:extLst>
          </p:cNvPr>
          <p:cNvSpPr/>
          <p:nvPr/>
        </p:nvSpPr>
        <p:spPr>
          <a:xfrm>
            <a:off x="1304822" y="1205574"/>
            <a:ext cx="6534356" cy="109516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83000">
                <a:srgbClr val="EE6600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Arrow 7">
            <a:extLst>
              <a:ext uri="{FF2B5EF4-FFF2-40B4-BE49-F238E27FC236}">
                <a16:creationId xmlns:a16="http://schemas.microsoft.com/office/drawing/2014/main" id="{DE96B40B-E2F6-3BA7-4DD5-C2FEBC744279}"/>
              </a:ext>
            </a:extLst>
          </p:cNvPr>
          <p:cNvSpPr/>
          <p:nvPr/>
        </p:nvSpPr>
        <p:spPr>
          <a:xfrm rot="16200000">
            <a:off x="7017574" y="2081936"/>
            <a:ext cx="1773264" cy="130056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78000">
                <a:srgbClr val="EE6600"/>
              </a:gs>
              <a:gs pos="100000">
                <a:srgbClr val="F3702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9401231-23CB-9459-65F9-5FB9D8AE12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5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8DDEA-8D8A-8FEC-A269-8C19406E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B4F666-70D5-C353-8B9D-8E36AC99213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692248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B4F666-70D5-C353-8B9D-8E36AC992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DF26B18E-537F-EC8D-515E-AF09EB0E0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DAF64E-AD03-CDD7-ADCE-07C10BA63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F14A03E-AF7F-A275-923A-13C9BDD55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Monomaterials</a:t>
            </a:r>
            <a:endParaRPr lang="en-GB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B1A377E-E2BF-AD1D-1B1C-B67CAE8926BF}"/>
              </a:ext>
            </a:extLst>
          </p:cNvPr>
          <p:cNvSpPr/>
          <p:nvPr/>
        </p:nvSpPr>
        <p:spPr>
          <a:xfrm flipH="1" flipV="1">
            <a:off x="628650" y="2304921"/>
            <a:ext cx="109117" cy="108073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B668C-2283-27BA-5FDF-5F5ADAB32A82}"/>
              </a:ext>
            </a:extLst>
          </p:cNvPr>
          <p:cNvSpPr txBox="1"/>
          <p:nvPr/>
        </p:nvSpPr>
        <p:spPr>
          <a:xfrm>
            <a:off x="733167" y="1804538"/>
            <a:ext cx="7782183" cy="2816234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62058345-B239-AB04-52CD-7CBBFCFF93F2}"/>
              </a:ext>
            </a:extLst>
          </p:cNvPr>
          <p:cNvSpPr/>
          <p:nvPr/>
        </p:nvSpPr>
        <p:spPr>
          <a:xfrm rot="5400000">
            <a:off x="3253092" y="-743350"/>
            <a:ext cx="423829" cy="56727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66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Thumbs up line icon PNG and SVG Vector Free Download">
            <a:extLst>
              <a:ext uri="{FF2B5EF4-FFF2-40B4-BE49-F238E27FC236}">
                <a16:creationId xmlns:a16="http://schemas.microsoft.com/office/drawing/2014/main" id="{D63C6733-4DD2-F4E1-D5D0-E7B645B6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23" y="1980277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umbs up line icon PNG and SVG Vector Free Download">
            <a:extLst>
              <a:ext uri="{FF2B5EF4-FFF2-40B4-BE49-F238E27FC236}">
                <a16:creationId xmlns:a16="http://schemas.microsoft.com/office/drawing/2014/main" id="{905214BB-C6D5-7AFA-992F-ED19098C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80563" y="1980277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7D8278-B67B-8064-310B-B089477A332E}"/>
              </a:ext>
            </a:extLst>
          </p:cNvPr>
          <p:cNvSpPr>
            <a:spLocks/>
          </p:cNvSpPr>
          <p:nvPr/>
        </p:nvSpPr>
        <p:spPr>
          <a:xfrm>
            <a:off x="870536" y="1999467"/>
            <a:ext cx="2522639" cy="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034269-9F94-573A-D9D5-9397C735BA53}"/>
              </a:ext>
            </a:extLst>
          </p:cNvPr>
          <p:cNvCxnSpPr/>
          <p:nvPr/>
        </p:nvCxnSpPr>
        <p:spPr>
          <a:xfrm>
            <a:off x="3513376" y="1956592"/>
            <a:ext cx="0" cy="272828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D133FB3-DBCE-3ECF-A2E6-A11503E6F0BD}"/>
              </a:ext>
            </a:extLst>
          </p:cNvPr>
          <p:cNvSpPr>
            <a:spLocks/>
          </p:cNvSpPr>
          <p:nvPr/>
        </p:nvSpPr>
        <p:spPr>
          <a:xfrm>
            <a:off x="3633576" y="1986105"/>
            <a:ext cx="2522639" cy="2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B2B675C-65BE-9F77-DC14-7369EE6E8CBE}"/>
              </a:ext>
            </a:extLst>
          </p:cNvPr>
          <p:cNvCxnSpPr>
            <a:cxnSpLocks/>
          </p:cNvCxnSpPr>
          <p:nvPr/>
        </p:nvCxnSpPr>
        <p:spPr>
          <a:xfrm>
            <a:off x="3513376" y="2372509"/>
            <a:ext cx="0" cy="2260212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ntent Placeholder 6">
            <a:extLst>
              <a:ext uri="{FF2B5EF4-FFF2-40B4-BE49-F238E27FC236}">
                <a16:creationId xmlns:a16="http://schemas.microsoft.com/office/drawing/2014/main" id="{51F20BB8-E119-8B72-F26F-68E97BC02E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35" y="1865177"/>
            <a:ext cx="714384" cy="655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6906D-3225-1438-81D3-1E60895D98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68" y="2604747"/>
            <a:ext cx="690917" cy="6557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1AEA90-EFAB-2354-BA69-50CA887A70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29" y="3344236"/>
            <a:ext cx="1283994" cy="548996"/>
          </a:xfrm>
          <a:prstGeom prst="rect">
            <a:avLst/>
          </a:prstGeom>
        </p:spPr>
      </p:pic>
      <p:pic>
        <p:nvPicPr>
          <p:cNvPr id="25" name="Picture 2" descr="Polyamide – Wikipedia">
            <a:extLst>
              <a:ext uri="{FF2B5EF4-FFF2-40B4-BE49-F238E27FC236}">
                <a16:creationId xmlns:a16="http://schemas.microsoft.com/office/drawing/2014/main" id="{BCDCD06C-4EE6-56F8-A088-8CDE4F691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74" y="3976961"/>
            <a:ext cx="1118106" cy="65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A2F1358-782F-3A34-457B-77BB0865C6D5}"/>
              </a:ext>
            </a:extLst>
          </p:cNvPr>
          <p:cNvSpPr/>
          <p:nvPr/>
        </p:nvSpPr>
        <p:spPr>
          <a:xfrm>
            <a:off x="733167" y="1369219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substrates: PE, PP, PET and PA</a:t>
            </a:r>
          </a:p>
        </p:txBody>
      </p:sp>
      <p:sp>
        <p:nvSpPr>
          <p:cNvPr id="27" name="Textfeld 38">
            <a:extLst>
              <a:ext uri="{FF2B5EF4-FFF2-40B4-BE49-F238E27FC236}">
                <a16:creationId xmlns:a16="http://schemas.microsoft.com/office/drawing/2014/main" id="{6D98FEE3-CCE5-C095-9653-A9B5998EC474}"/>
              </a:ext>
            </a:extLst>
          </p:cNvPr>
          <p:cNvSpPr txBox="1"/>
          <p:nvPr/>
        </p:nvSpPr>
        <p:spPr>
          <a:xfrm>
            <a:off x="3633576" y="2372509"/>
            <a:ext cx="2522639" cy="17438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27013" indent="-22701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gas barrier though properties are increasing with polymer density PE 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 and PA not compatible with Polyolefin recycling stream</a:t>
            </a:r>
          </a:p>
        </p:txBody>
      </p:sp>
      <p:pic>
        <p:nvPicPr>
          <p:cNvPr id="28" name="Picture 2" descr="Recyclable or not? What makes the difference in recyclability - Cascades">
            <a:extLst>
              <a:ext uri="{FF2B5EF4-FFF2-40B4-BE49-F238E27FC236}">
                <a16:creationId xmlns:a16="http://schemas.microsoft.com/office/drawing/2014/main" id="{2EDD34C5-7DB0-90BF-2572-863ED7765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589"/>
          <a:stretch/>
        </p:blipFill>
        <p:spPr bwMode="auto">
          <a:xfrm>
            <a:off x="2520856" y="3513060"/>
            <a:ext cx="857888" cy="10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38">
            <a:extLst>
              <a:ext uri="{FF2B5EF4-FFF2-40B4-BE49-F238E27FC236}">
                <a16:creationId xmlns:a16="http://schemas.microsoft.com/office/drawing/2014/main" id="{51CB19D3-5FC8-6835-685F-0E1579A47FA7}"/>
              </a:ext>
            </a:extLst>
          </p:cNvPr>
          <p:cNvSpPr txBox="1"/>
          <p:nvPr/>
        </p:nvSpPr>
        <p:spPr>
          <a:xfrm>
            <a:off x="870536" y="2372509"/>
            <a:ext cx="2522639" cy="2024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recycle (after de-inking)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need for de-lamination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moisture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 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24D3BE-8AF7-7C43-AA70-F34B425E5A03}"/>
              </a:ext>
            </a:extLst>
          </p:cNvPr>
          <p:cNvCxnSpPr>
            <a:cxnSpLocks/>
          </p:cNvCxnSpPr>
          <p:nvPr/>
        </p:nvCxnSpPr>
        <p:spPr>
          <a:xfrm>
            <a:off x="6414433" y="1881092"/>
            <a:ext cx="0" cy="2751629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F1ADA00B-953D-30B3-6E10-592B73D2FB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17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7F0C-818B-3EDE-A446-9E9EABD0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A32370A-F764-8E43-3279-BB1AB6A67A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366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A32370A-F764-8E43-3279-BB1AB6A67A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E0A85DDC-CB5B-7B8E-23E5-75B3B5556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E40C66-31F9-631A-6B48-2A91373A2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163AA7-6FE4-C9C3-210B-9EB39C2C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Coated Polyolefins</a:t>
            </a:r>
            <a:endParaRPr lang="en-GB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5D2C837-86E8-7E7F-4193-878EDDA9DD95}"/>
              </a:ext>
            </a:extLst>
          </p:cNvPr>
          <p:cNvSpPr/>
          <p:nvPr/>
        </p:nvSpPr>
        <p:spPr>
          <a:xfrm flipH="1" flipV="1">
            <a:off x="628650" y="2304921"/>
            <a:ext cx="109117" cy="108073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4974BD-553C-98F3-0D0C-7651216D92C7}"/>
              </a:ext>
            </a:extLst>
          </p:cNvPr>
          <p:cNvSpPr txBox="1"/>
          <p:nvPr/>
        </p:nvSpPr>
        <p:spPr>
          <a:xfrm>
            <a:off x="733167" y="1804538"/>
            <a:ext cx="7782183" cy="2816234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CC4F9128-AAEA-0E97-0948-83ADFF3159EE}"/>
              </a:ext>
            </a:extLst>
          </p:cNvPr>
          <p:cNvSpPr/>
          <p:nvPr/>
        </p:nvSpPr>
        <p:spPr>
          <a:xfrm rot="5400000">
            <a:off x="3253092" y="-743350"/>
            <a:ext cx="423829" cy="56727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66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Thumbs up line icon PNG and SVG Vector Free Download">
            <a:extLst>
              <a:ext uri="{FF2B5EF4-FFF2-40B4-BE49-F238E27FC236}">
                <a16:creationId xmlns:a16="http://schemas.microsoft.com/office/drawing/2014/main" id="{C80560D5-47F2-C04C-9CCC-733CF9B4C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2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umbs up line icon PNG and SVG Vector Free Download">
            <a:extLst>
              <a:ext uri="{FF2B5EF4-FFF2-40B4-BE49-F238E27FC236}">
                <a16:creationId xmlns:a16="http://schemas.microsoft.com/office/drawing/2014/main" id="{8545BAC3-0D1B-91C1-80F3-43A94730D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8056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B1B02EC-A1E9-8914-F49A-81863BE352EC}"/>
              </a:ext>
            </a:extLst>
          </p:cNvPr>
          <p:cNvSpPr>
            <a:spLocks/>
          </p:cNvSpPr>
          <p:nvPr/>
        </p:nvSpPr>
        <p:spPr>
          <a:xfrm>
            <a:off x="870536" y="1999467"/>
            <a:ext cx="2522639" cy="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A8EF2D-D326-DBC9-C35A-E670B6F993C1}"/>
              </a:ext>
            </a:extLst>
          </p:cNvPr>
          <p:cNvCxnSpPr/>
          <p:nvPr/>
        </p:nvCxnSpPr>
        <p:spPr>
          <a:xfrm>
            <a:off x="3513376" y="1956592"/>
            <a:ext cx="0" cy="272828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1FA628E-8054-67FE-BCC1-BD82B9CAC317}"/>
              </a:ext>
            </a:extLst>
          </p:cNvPr>
          <p:cNvSpPr>
            <a:spLocks/>
          </p:cNvSpPr>
          <p:nvPr/>
        </p:nvSpPr>
        <p:spPr>
          <a:xfrm>
            <a:off x="3633576" y="1986105"/>
            <a:ext cx="2522639" cy="2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F4F308-3299-D84D-C6CD-A50FB3B71397}"/>
              </a:ext>
            </a:extLst>
          </p:cNvPr>
          <p:cNvCxnSpPr>
            <a:cxnSpLocks/>
          </p:cNvCxnSpPr>
          <p:nvPr/>
        </p:nvCxnSpPr>
        <p:spPr>
          <a:xfrm>
            <a:off x="3513376" y="2372509"/>
            <a:ext cx="0" cy="2260212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FAFD40F-D944-1288-279B-11F56E7D6C70}"/>
              </a:ext>
            </a:extLst>
          </p:cNvPr>
          <p:cNvSpPr/>
          <p:nvPr/>
        </p:nvSpPr>
        <p:spPr>
          <a:xfrm>
            <a:off x="733167" y="1369219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substrates: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BoPP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coated with Acrylic, EVOH or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PVdC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38">
            <a:extLst>
              <a:ext uri="{FF2B5EF4-FFF2-40B4-BE49-F238E27FC236}">
                <a16:creationId xmlns:a16="http://schemas.microsoft.com/office/drawing/2014/main" id="{7AF5AB46-D0EE-C719-B4CC-64C8DBE3C2F3}"/>
              </a:ext>
            </a:extLst>
          </p:cNvPr>
          <p:cNvSpPr txBox="1"/>
          <p:nvPr/>
        </p:nvSpPr>
        <p:spPr>
          <a:xfrm>
            <a:off x="3633576" y="2372509"/>
            <a:ext cx="2522639" cy="1885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7013" indent="-22701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 for recycling – reduces quality of the </a:t>
            </a: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recyclate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(yellowing)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PVdC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release carcinogenic </a:t>
            </a: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dioxines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when heated during extrusion of </a:t>
            </a: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recyclate</a:t>
            </a: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feld 38">
            <a:extLst>
              <a:ext uri="{FF2B5EF4-FFF2-40B4-BE49-F238E27FC236}">
                <a16:creationId xmlns:a16="http://schemas.microsoft.com/office/drawing/2014/main" id="{E217D370-00AD-4F18-9C92-8417ACF05D98}"/>
              </a:ext>
            </a:extLst>
          </p:cNvPr>
          <p:cNvSpPr txBox="1"/>
          <p:nvPr/>
        </p:nvSpPr>
        <p:spPr>
          <a:xfrm>
            <a:off x="870536" y="2372509"/>
            <a:ext cx="2522639" cy="19620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moisture barrier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O2 barrier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aroma barrier 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50" indent="-2349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 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FD47D0-189E-5EC9-F4F4-A1EAEC5D80F7}"/>
              </a:ext>
            </a:extLst>
          </p:cNvPr>
          <p:cNvCxnSpPr>
            <a:cxnSpLocks/>
          </p:cNvCxnSpPr>
          <p:nvPr/>
        </p:nvCxnSpPr>
        <p:spPr>
          <a:xfrm>
            <a:off x="6414433" y="1881092"/>
            <a:ext cx="0" cy="2751629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B7ABAA51-E322-62EF-9FB5-FC2B36C64B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6069" y="1895660"/>
            <a:ext cx="1737399" cy="7585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5EAD4CA-CE1A-37BF-1EFF-0CD92000578E}"/>
              </a:ext>
            </a:extLst>
          </p:cNvPr>
          <p:cNvGrpSpPr/>
          <p:nvPr/>
        </p:nvGrpSpPr>
        <p:grpSpPr>
          <a:xfrm>
            <a:off x="7416058" y="2673380"/>
            <a:ext cx="1032616" cy="343960"/>
            <a:chOff x="7661772" y="2388385"/>
            <a:chExt cx="942443" cy="451889"/>
          </a:xfrm>
        </p:grpSpPr>
        <p:sp>
          <p:nvSpPr>
            <p:cNvPr id="33" name="Textfeld 9">
              <a:extLst>
                <a:ext uri="{FF2B5EF4-FFF2-40B4-BE49-F238E27FC236}">
                  <a16:creationId xmlns:a16="http://schemas.microsoft.com/office/drawing/2014/main" id="{2FF3FE74-4D48-45F9-7469-7AA2BCBF51E9}"/>
                </a:ext>
              </a:extLst>
            </p:cNvPr>
            <p:cNvSpPr txBox="1">
              <a:spLocks/>
            </p:cNvSpPr>
            <p:nvPr/>
          </p:nvSpPr>
          <p:spPr>
            <a:xfrm>
              <a:off x="7661772" y="2388385"/>
              <a:ext cx="942443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6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Acrylic coated layer</a:t>
              </a:r>
            </a:p>
          </p:txBody>
        </p:sp>
        <p:sp>
          <p:nvSpPr>
            <p:cNvPr id="34" name="Textfeld 9">
              <a:extLst>
                <a:ext uri="{FF2B5EF4-FFF2-40B4-BE49-F238E27FC236}">
                  <a16:creationId xmlns:a16="http://schemas.microsoft.com/office/drawing/2014/main" id="{99B66647-5A72-2776-F02F-90A4E3543B09}"/>
                </a:ext>
              </a:extLst>
            </p:cNvPr>
            <p:cNvSpPr txBox="1">
              <a:spLocks/>
            </p:cNvSpPr>
            <p:nvPr/>
          </p:nvSpPr>
          <p:spPr>
            <a:xfrm>
              <a:off x="7661772" y="2569774"/>
              <a:ext cx="942443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6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Transparent OPP core layer</a:t>
              </a:r>
            </a:p>
          </p:txBody>
        </p:sp>
        <p:sp>
          <p:nvSpPr>
            <p:cNvPr id="35" name="Textfeld 9">
              <a:extLst>
                <a:ext uri="{FF2B5EF4-FFF2-40B4-BE49-F238E27FC236}">
                  <a16:creationId xmlns:a16="http://schemas.microsoft.com/office/drawing/2014/main" id="{3E93B1D4-015D-0A92-6910-71007808CD83}"/>
                </a:ext>
              </a:extLst>
            </p:cNvPr>
            <p:cNvSpPr txBox="1">
              <a:spLocks/>
            </p:cNvSpPr>
            <p:nvPr/>
          </p:nvSpPr>
          <p:spPr>
            <a:xfrm>
              <a:off x="7661772" y="2747941"/>
              <a:ext cx="942443" cy="9233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6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Acrylic coated layer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314A25A-6E5E-8A08-2624-C57320E5B34F}"/>
              </a:ext>
            </a:extLst>
          </p:cNvPr>
          <p:cNvSpPr/>
          <p:nvPr/>
        </p:nvSpPr>
        <p:spPr>
          <a:xfrm>
            <a:off x="7009723" y="2309181"/>
            <a:ext cx="334826" cy="403046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F87BD73-E523-96DD-D950-E8CD04A477EE}"/>
              </a:ext>
            </a:extLst>
          </p:cNvPr>
          <p:cNvSpPr/>
          <p:nvPr/>
        </p:nvSpPr>
        <p:spPr>
          <a:xfrm>
            <a:off x="6856906" y="2394906"/>
            <a:ext cx="487642" cy="454946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ADA2437-088D-C0F6-D29F-625D029E7ABE}"/>
              </a:ext>
            </a:extLst>
          </p:cNvPr>
          <p:cNvSpPr/>
          <p:nvPr/>
        </p:nvSpPr>
        <p:spPr>
          <a:xfrm>
            <a:off x="6710395" y="2469646"/>
            <a:ext cx="634154" cy="512555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E3EC93A-7B7B-8C11-D7BE-6555657FA6D0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86069" y="3063627"/>
            <a:ext cx="1397368" cy="109616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BA44E57-E551-797A-223F-91C5320D0DCF}"/>
              </a:ext>
            </a:extLst>
          </p:cNvPr>
          <p:cNvSpPr/>
          <p:nvPr/>
        </p:nvSpPr>
        <p:spPr>
          <a:xfrm>
            <a:off x="6827739" y="3853832"/>
            <a:ext cx="346628" cy="535658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FEFE42A-B299-51FA-DCAA-1A97A7C414C5}"/>
              </a:ext>
            </a:extLst>
          </p:cNvPr>
          <p:cNvSpPr/>
          <p:nvPr/>
        </p:nvSpPr>
        <p:spPr>
          <a:xfrm>
            <a:off x="6660884" y="3896728"/>
            <a:ext cx="513483" cy="623196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65F84B5-D75E-0A66-4154-FD12260B8ECC}"/>
              </a:ext>
            </a:extLst>
          </p:cNvPr>
          <p:cNvSpPr/>
          <p:nvPr/>
        </p:nvSpPr>
        <p:spPr>
          <a:xfrm>
            <a:off x="6960942" y="3740351"/>
            <a:ext cx="213425" cy="516780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feld 9">
            <a:extLst>
              <a:ext uri="{FF2B5EF4-FFF2-40B4-BE49-F238E27FC236}">
                <a16:creationId xmlns:a16="http://schemas.microsoft.com/office/drawing/2014/main" id="{E3AD481A-1F1A-A7B5-8346-291953652B93}"/>
              </a:ext>
            </a:extLst>
          </p:cNvPr>
          <p:cNvSpPr txBox="1">
            <a:spLocks/>
          </p:cNvSpPr>
          <p:nvPr/>
        </p:nvSpPr>
        <p:spPr>
          <a:xfrm>
            <a:off x="7233665" y="4210963"/>
            <a:ext cx="1215009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Enhanced Low Seal </a:t>
            </a:r>
            <a:r>
              <a:rPr lang="en-AU" sz="600" dirty="0" err="1">
                <a:latin typeface="Arial" panose="020B0604020202020204" pitchFamily="34" charset="0"/>
                <a:cs typeface="Arial" panose="020B0604020202020204" pitchFamily="34" charset="0"/>
              </a:rPr>
              <a:t>PVdC</a:t>
            </a:r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 Coating</a:t>
            </a:r>
          </a:p>
        </p:txBody>
      </p:sp>
      <p:sp>
        <p:nvSpPr>
          <p:cNvPr id="42" name="Textfeld 9">
            <a:extLst>
              <a:ext uri="{FF2B5EF4-FFF2-40B4-BE49-F238E27FC236}">
                <a16:creationId xmlns:a16="http://schemas.microsoft.com/office/drawing/2014/main" id="{6FC9FCE2-194D-0CD3-218C-D1DF3A7532F9}"/>
              </a:ext>
            </a:extLst>
          </p:cNvPr>
          <p:cNvSpPr txBox="1">
            <a:spLocks/>
          </p:cNvSpPr>
          <p:nvPr/>
        </p:nvSpPr>
        <p:spPr>
          <a:xfrm>
            <a:off x="7233666" y="4342359"/>
            <a:ext cx="1215009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Oriented Polypropylene</a:t>
            </a:r>
          </a:p>
        </p:txBody>
      </p:sp>
      <p:sp>
        <p:nvSpPr>
          <p:cNvPr id="43" name="Textfeld 9">
            <a:extLst>
              <a:ext uri="{FF2B5EF4-FFF2-40B4-BE49-F238E27FC236}">
                <a16:creationId xmlns:a16="http://schemas.microsoft.com/office/drawing/2014/main" id="{E0CBD099-3AFA-E6A5-3E29-26C83EC0F6D7}"/>
              </a:ext>
            </a:extLst>
          </p:cNvPr>
          <p:cNvSpPr txBox="1">
            <a:spLocks/>
          </p:cNvSpPr>
          <p:nvPr/>
        </p:nvSpPr>
        <p:spPr>
          <a:xfrm>
            <a:off x="7233665" y="4473756"/>
            <a:ext cx="1215009" cy="9233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Enhanced Low Seal </a:t>
            </a:r>
            <a:r>
              <a:rPr lang="en-AU" sz="600" dirty="0" err="1">
                <a:latin typeface="Arial" panose="020B0604020202020204" pitchFamily="34" charset="0"/>
                <a:cs typeface="Arial" panose="020B0604020202020204" pitchFamily="34" charset="0"/>
              </a:rPr>
              <a:t>PVdC</a:t>
            </a:r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 Coating</a:t>
            </a:r>
          </a:p>
        </p:txBody>
      </p:sp>
      <p:pic>
        <p:nvPicPr>
          <p:cNvPr id="44" name="Picture 43" descr="Not Recyclable Label">
            <a:extLst>
              <a:ext uri="{FF2B5EF4-FFF2-40B4-BE49-F238E27FC236}">
                <a16:creationId xmlns:a16="http://schemas.microsoft.com/office/drawing/2014/main" id="{01A2A174-586E-E20E-B826-C21940AB5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84" y="3608799"/>
            <a:ext cx="852110" cy="81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A7FBFDB-9731-4EEA-E9F4-B2192DFE99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641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F242E-A796-F1EA-0DFC-20957C6EB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609D732-EB60-5886-B239-E0ED0258C59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89270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09D732-EB60-5886-B239-E0ED0258C5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E4910462-E0FA-58F7-CDD6-8333F64DB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D08076-7050-35BF-A2E7-19D2B51A7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3E7FC18-E8CD-C1E0-04C3-6495CFDE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Ceramic coating</a:t>
            </a:r>
            <a:endParaRPr lang="en-GB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C8EABB07-7C5A-262E-F8F4-550E59E1DB82}"/>
              </a:ext>
            </a:extLst>
          </p:cNvPr>
          <p:cNvSpPr/>
          <p:nvPr/>
        </p:nvSpPr>
        <p:spPr>
          <a:xfrm flipH="1" flipV="1">
            <a:off x="628650" y="2304921"/>
            <a:ext cx="109117" cy="108073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4A00E2-7DBB-E84B-502E-5693F3700B07}"/>
              </a:ext>
            </a:extLst>
          </p:cNvPr>
          <p:cNvSpPr txBox="1"/>
          <p:nvPr/>
        </p:nvSpPr>
        <p:spPr>
          <a:xfrm>
            <a:off x="733167" y="1804538"/>
            <a:ext cx="7782183" cy="2816234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1CDBB164-E8C0-DA59-65FC-DA18BD26FCA8}"/>
              </a:ext>
            </a:extLst>
          </p:cNvPr>
          <p:cNvSpPr/>
          <p:nvPr/>
        </p:nvSpPr>
        <p:spPr>
          <a:xfrm rot="5400000">
            <a:off x="3253092" y="-743350"/>
            <a:ext cx="423829" cy="56727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66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Thumbs up line icon PNG and SVG Vector Free Download">
            <a:extLst>
              <a:ext uri="{FF2B5EF4-FFF2-40B4-BE49-F238E27FC236}">
                <a16:creationId xmlns:a16="http://schemas.microsoft.com/office/drawing/2014/main" id="{6855F962-A611-060F-43B5-B58867BA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2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umbs up line icon PNG and SVG Vector Free Download">
            <a:extLst>
              <a:ext uri="{FF2B5EF4-FFF2-40B4-BE49-F238E27FC236}">
                <a16:creationId xmlns:a16="http://schemas.microsoft.com/office/drawing/2014/main" id="{C54FF294-D94D-AD95-7065-BC2B6E95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8056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97C5A7-771B-2AF8-53AD-420E198A563F}"/>
              </a:ext>
            </a:extLst>
          </p:cNvPr>
          <p:cNvSpPr>
            <a:spLocks/>
          </p:cNvSpPr>
          <p:nvPr/>
        </p:nvSpPr>
        <p:spPr>
          <a:xfrm>
            <a:off x="870536" y="1999467"/>
            <a:ext cx="2522639" cy="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B8245E-CF24-3963-AE60-EDAFD8150F27}"/>
              </a:ext>
            </a:extLst>
          </p:cNvPr>
          <p:cNvCxnSpPr/>
          <p:nvPr/>
        </p:nvCxnSpPr>
        <p:spPr>
          <a:xfrm>
            <a:off x="3513376" y="1956592"/>
            <a:ext cx="0" cy="272828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8DF325F-8B97-EF9E-D1BA-5473AFB1CDB8}"/>
              </a:ext>
            </a:extLst>
          </p:cNvPr>
          <p:cNvSpPr>
            <a:spLocks/>
          </p:cNvSpPr>
          <p:nvPr/>
        </p:nvSpPr>
        <p:spPr>
          <a:xfrm>
            <a:off x="3633576" y="1986105"/>
            <a:ext cx="2522639" cy="2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BD4AF-9B56-8B52-CFD3-16AC6D39A185}"/>
              </a:ext>
            </a:extLst>
          </p:cNvPr>
          <p:cNvCxnSpPr>
            <a:cxnSpLocks/>
          </p:cNvCxnSpPr>
          <p:nvPr/>
        </p:nvCxnSpPr>
        <p:spPr>
          <a:xfrm>
            <a:off x="3513376" y="2372509"/>
            <a:ext cx="0" cy="2260212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DF90E00-B4DD-7E83-0054-61C00040E2C8}"/>
              </a:ext>
            </a:extLst>
          </p:cNvPr>
          <p:cNvSpPr/>
          <p:nvPr/>
        </p:nvSpPr>
        <p:spPr>
          <a:xfrm>
            <a:off x="733167" y="1369219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substrates: PET,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BoPP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</a:t>
            </a:r>
          </a:p>
        </p:txBody>
      </p:sp>
      <p:sp>
        <p:nvSpPr>
          <p:cNvPr id="27" name="Textfeld 38">
            <a:extLst>
              <a:ext uri="{FF2B5EF4-FFF2-40B4-BE49-F238E27FC236}">
                <a16:creationId xmlns:a16="http://schemas.microsoft.com/office/drawing/2014/main" id="{ACDF2678-A894-827A-7FF3-C4BD92CBC73F}"/>
              </a:ext>
            </a:extLst>
          </p:cNvPr>
          <p:cNvSpPr txBox="1"/>
          <p:nvPr/>
        </p:nvSpPr>
        <p:spPr>
          <a:xfrm>
            <a:off x="3633576" y="2372509"/>
            <a:ext cx="2597585" cy="2192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7013" indent="-227013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crack resistant (glass like) – potential loss of barrier properties</a:t>
            </a:r>
          </a:p>
          <a:p>
            <a:pPr marL="227013" indent="-227013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AlOx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challenging to overprint</a:t>
            </a:r>
          </a:p>
          <a:p>
            <a:pPr marL="227013" indent="-227013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SiOx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difficult to laminate</a:t>
            </a:r>
          </a:p>
          <a:p>
            <a:pPr marL="227013" indent="-227013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</a:p>
        </p:txBody>
      </p:sp>
      <p:pic>
        <p:nvPicPr>
          <p:cNvPr id="28" name="Picture 2" descr="Recyclable or not? What makes the difference in recyclability - Cascades">
            <a:extLst>
              <a:ext uri="{FF2B5EF4-FFF2-40B4-BE49-F238E27FC236}">
                <a16:creationId xmlns:a16="http://schemas.microsoft.com/office/drawing/2014/main" id="{F00F1670-2E34-18A7-7E10-E153FB358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9" b="2589"/>
          <a:stretch/>
        </p:blipFill>
        <p:spPr bwMode="auto">
          <a:xfrm>
            <a:off x="2520856" y="3513060"/>
            <a:ext cx="857888" cy="10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feld 38">
            <a:extLst>
              <a:ext uri="{FF2B5EF4-FFF2-40B4-BE49-F238E27FC236}">
                <a16:creationId xmlns:a16="http://schemas.microsoft.com/office/drawing/2014/main" id="{5A55EA8C-BBD6-97E2-CFC6-C908EC8CF9AC}"/>
              </a:ext>
            </a:extLst>
          </p:cNvPr>
          <p:cNvSpPr txBox="1"/>
          <p:nvPr/>
        </p:nvSpPr>
        <p:spPr>
          <a:xfrm>
            <a:off x="870536" y="2372509"/>
            <a:ext cx="2597585" cy="21929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4950" indent="-2349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very high all-round barrier properties</a:t>
            </a:r>
          </a:p>
          <a:p>
            <a:pPr marL="234950" indent="-2349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compatible in recycling stream</a:t>
            </a:r>
          </a:p>
          <a:p>
            <a:pPr marL="234950" indent="-2349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detected by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detectors</a:t>
            </a:r>
          </a:p>
          <a:p>
            <a:pPr marL="234950" indent="-234950" algn="l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9C380E-5C85-C602-66C8-9753B0654437}"/>
              </a:ext>
            </a:extLst>
          </p:cNvPr>
          <p:cNvCxnSpPr>
            <a:cxnSpLocks/>
          </p:cNvCxnSpPr>
          <p:nvPr/>
        </p:nvCxnSpPr>
        <p:spPr>
          <a:xfrm>
            <a:off x="6414433" y="1881092"/>
            <a:ext cx="0" cy="2751629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7D24AE2-643B-A16A-5141-E356217F61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01763" y="2304921"/>
            <a:ext cx="1902839" cy="1191001"/>
          </a:xfrm>
          <a:prstGeom prst="rect">
            <a:avLst/>
          </a:prstGeom>
        </p:spPr>
      </p:pic>
      <p:sp>
        <p:nvSpPr>
          <p:cNvPr id="9" name="Textfeld 9">
            <a:extLst>
              <a:ext uri="{FF2B5EF4-FFF2-40B4-BE49-F238E27FC236}">
                <a16:creationId xmlns:a16="http://schemas.microsoft.com/office/drawing/2014/main" id="{695C9E16-FDEE-37ED-A914-68AE4D5D7D93}"/>
              </a:ext>
            </a:extLst>
          </p:cNvPr>
          <p:cNvSpPr txBox="1"/>
          <p:nvPr/>
        </p:nvSpPr>
        <p:spPr>
          <a:xfrm>
            <a:off x="7206473" y="3861059"/>
            <a:ext cx="954071" cy="1069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Corona Treatment</a:t>
            </a:r>
          </a:p>
        </p:txBody>
      </p:sp>
      <p:sp>
        <p:nvSpPr>
          <p:cNvPr id="21" name="Textfeld 9">
            <a:extLst>
              <a:ext uri="{FF2B5EF4-FFF2-40B4-BE49-F238E27FC236}">
                <a16:creationId xmlns:a16="http://schemas.microsoft.com/office/drawing/2014/main" id="{42A5F524-A7D7-6A5D-853E-29D69352E86E}"/>
              </a:ext>
            </a:extLst>
          </p:cNvPr>
          <p:cNvSpPr txBox="1"/>
          <p:nvPr/>
        </p:nvSpPr>
        <p:spPr>
          <a:xfrm>
            <a:off x="7206473" y="3698948"/>
            <a:ext cx="954071" cy="1069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800" dirty="0" err="1">
                <a:latin typeface="Arial" panose="020B0604020202020204" pitchFamily="34" charset="0"/>
                <a:cs typeface="Arial" panose="020B0604020202020204" pitchFamily="34" charset="0"/>
              </a:rPr>
              <a:t>AlOx</a:t>
            </a:r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 Coating</a:t>
            </a:r>
          </a:p>
        </p:txBody>
      </p:sp>
      <p:sp>
        <p:nvSpPr>
          <p:cNvPr id="31" name="Textfeld 9">
            <a:extLst>
              <a:ext uri="{FF2B5EF4-FFF2-40B4-BE49-F238E27FC236}">
                <a16:creationId xmlns:a16="http://schemas.microsoft.com/office/drawing/2014/main" id="{4840F2B4-1522-5730-B84D-862ABB0055BF}"/>
              </a:ext>
            </a:extLst>
          </p:cNvPr>
          <p:cNvSpPr txBox="1"/>
          <p:nvPr/>
        </p:nvSpPr>
        <p:spPr>
          <a:xfrm>
            <a:off x="7206473" y="3530432"/>
            <a:ext cx="954071" cy="1069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Protect Layer</a:t>
            </a:r>
          </a:p>
        </p:txBody>
      </p:sp>
      <p:sp>
        <p:nvSpPr>
          <p:cNvPr id="32" name="Textfeld 9">
            <a:extLst>
              <a:ext uri="{FF2B5EF4-FFF2-40B4-BE49-F238E27FC236}">
                <a16:creationId xmlns:a16="http://schemas.microsoft.com/office/drawing/2014/main" id="{4E2432E4-1FCD-82C7-0FAF-9B20DB35223B}"/>
              </a:ext>
            </a:extLst>
          </p:cNvPr>
          <p:cNvSpPr txBox="1"/>
          <p:nvPr/>
        </p:nvSpPr>
        <p:spPr>
          <a:xfrm>
            <a:off x="7206473" y="4195099"/>
            <a:ext cx="954071" cy="1069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Plain Surface</a:t>
            </a:r>
          </a:p>
        </p:txBody>
      </p:sp>
      <p:sp>
        <p:nvSpPr>
          <p:cNvPr id="33" name="Textfeld 9">
            <a:extLst>
              <a:ext uri="{FF2B5EF4-FFF2-40B4-BE49-F238E27FC236}">
                <a16:creationId xmlns:a16="http://schemas.microsoft.com/office/drawing/2014/main" id="{33B33FC4-EACE-DC19-771E-A8983EA9D778}"/>
              </a:ext>
            </a:extLst>
          </p:cNvPr>
          <p:cNvSpPr txBox="1"/>
          <p:nvPr/>
        </p:nvSpPr>
        <p:spPr>
          <a:xfrm>
            <a:off x="7206473" y="4029577"/>
            <a:ext cx="954071" cy="1069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800" dirty="0">
                <a:latin typeface="Arial" panose="020B0604020202020204" pitchFamily="34" charset="0"/>
                <a:cs typeface="Arial" panose="020B0604020202020204" pitchFamily="34" charset="0"/>
              </a:rPr>
              <a:t>PET Core Layer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550A313-B576-B60F-CF64-9F4DECDCFD61}"/>
              </a:ext>
            </a:extLst>
          </p:cNvPr>
          <p:cNvSpPr/>
          <p:nvPr/>
        </p:nvSpPr>
        <p:spPr>
          <a:xfrm>
            <a:off x="6977481" y="2933456"/>
            <a:ext cx="209912" cy="811607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F25B39F-5C9F-B5F9-6965-B3F5AF35B0C4}"/>
              </a:ext>
            </a:extLst>
          </p:cNvPr>
          <p:cNvSpPr/>
          <p:nvPr/>
        </p:nvSpPr>
        <p:spPr>
          <a:xfrm>
            <a:off x="7110775" y="2933456"/>
            <a:ext cx="76618" cy="643630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CC86546-96F9-DE7A-9627-C81EE995C639}"/>
              </a:ext>
            </a:extLst>
          </p:cNvPr>
          <p:cNvSpPr/>
          <p:nvPr/>
        </p:nvSpPr>
        <p:spPr>
          <a:xfrm>
            <a:off x="6557810" y="3007187"/>
            <a:ext cx="629584" cy="1245774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C22F693-6DFE-2C16-8F5B-EEA1FEDB5ED7}"/>
              </a:ext>
            </a:extLst>
          </p:cNvPr>
          <p:cNvSpPr/>
          <p:nvPr/>
        </p:nvSpPr>
        <p:spPr>
          <a:xfrm>
            <a:off x="6691105" y="2900421"/>
            <a:ext cx="496288" cy="1191003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21987DB-CD6B-B27D-7EB1-790C222E0848}"/>
              </a:ext>
            </a:extLst>
          </p:cNvPr>
          <p:cNvSpPr/>
          <p:nvPr/>
        </p:nvSpPr>
        <p:spPr>
          <a:xfrm>
            <a:off x="6829163" y="2900423"/>
            <a:ext cx="358231" cy="1023023"/>
          </a:xfrm>
          <a:custGeom>
            <a:avLst/>
            <a:gdLst>
              <a:gd name="connsiteX0" fmla="*/ 0 w 524256"/>
              <a:gd name="connsiteY0" fmla="*/ 0 h 749808"/>
              <a:gd name="connsiteX1" fmla="*/ 0 w 524256"/>
              <a:gd name="connsiteY1" fmla="*/ 749808 h 749808"/>
              <a:gd name="connsiteX2" fmla="*/ 524256 w 524256"/>
              <a:gd name="connsiteY2" fmla="*/ 749808 h 7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256" h="749808">
                <a:moveTo>
                  <a:pt x="0" y="0"/>
                </a:moveTo>
                <a:lnTo>
                  <a:pt x="0" y="749808"/>
                </a:lnTo>
                <a:lnTo>
                  <a:pt x="524256" y="749808"/>
                </a:lnTo>
              </a:path>
            </a:pathLst>
          </a:cu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CEC2F33-0CF8-8117-DA20-BB8DE90B63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87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E93F0-AC50-8034-96FC-DFBA0B9DE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2E9CE5C-EA97-254B-964B-BB96C93ADD5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86834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2E9CE5C-EA97-254B-964B-BB96C93ADD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2A4E4F2A-8087-6409-8EAA-8622B6344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2FE4E4-563C-A81B-6F6E-DA4369AD7C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D0E6CA2-C9EF-59C0-40ED-07FE6671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Metallization</a:t>
            </a:r>
            <a:endParaRPr lang="en-GB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31981C6-6C2A-D4F4-D6CF-4E5632DD92D0}"/>
              </a:ext>
            </a:extLst>
          </p:cNvPr>
          <p:cNvSpPr/>
          <p:nvPr/>
        </p:nvSpPr>
        <p:spPr>
          <a:xfrm flipH="1" flipV="1">
            <a:off x="628650" y="2304921"/>
            <a:ext cx="109117" cy="108073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58E05-4805-0999-6886-3A653DFAD272}"/>
              </a:ext>
            </a:extLst>
          </p:cNvPr>
          <p:cNvSpPr txBox="1"/>
          <p:nvPr/>
        </p:nvSpPr>
        <p:spPr>
          <a:xfrm>
            <a:off x="733167" y="1804538"/>
            <a:ext cx="7782183" cy="2816234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D95B22C1-C62E-C32C-0261-43E7EDC47118}"/>
              </a:ext>
            </a:extLst>
          </p:cNvPr>
          <p:cNvSpPr/>
          <p:nvPr/>
        </p:nvSpPr>
        <p:spPr>
          <a:xfrm rot="5400000">
            <a:off x="3253092" y="-743350"/>
            <a:ext cx="423829" cy="56727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66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Thumbs up line icon PNG and SVG Vector Free Download">
            <a:extLst>
              <a:ext uri="{FF2B5EF4-FFF2-40B4-BE49-F238E27FC236}">
                <a16:creationId xmlns:a16="http://schemas.microsoft.com/office/drawing/2014/main" id="{687884E8-3BB0-FC93-0660-B2254DF5A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2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umbs up line icon PNG and SVG Vector Free Download">
            <a:extLst>
              <a:ext uri="{FF2B5EF4-FFF2-40B4-BE49-F238E27FC236}">
                <a16:creationId xmlns:a16="http://schemas.microsoft.com/office/drawing/2014/main" id="{5ED236AD-5B32-E623-C897-FB17291A8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8056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AB2C9AC-5D38-C5C9-6F9C-629126186BE4}"/>
              </a:ext>
            </a:extLst>
          </p:cNvPr>
          <p:cNvSpPr>
            <a:spLocks/>
          </p:cNvSpPr>
          <p:nvPr/>
        </p:nvSpPr>
        <p:spPr>
          <a:xfrm>
            <a:off x="870536" y="1999467"/>
            <a:ext cx="2522639" cy="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03ED43-06BD-8963-A4E9-FA357DF87BB5}"/>
              </a:ext>
            </a:extLst>
          </p:cNvPr>
          <p:cNvCxnSpPr/>
          <p:nvPr/>
        </p:nvCxnSpPr>
        <p:spPr>
          <a:xfrm>
            <a:off x="3513376" y="1956592"/>
            <a:ext cx="0" cy="272828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053A2-DAB9-239E-9E76-F527BBE43FAD}"/>
              </a:ext>
            </a:extLst>
          </p:cNvPr>
          <p:cNvSpPr>
            <a:spLocks/>
          </p:cNvSpPr>
          <p:nvPr/>
        </p:nvSpPr>
        <p:spPr>
          <a:xfrm>
            <a:off x="3633576" y="1986105"/>
            <a:ext cx="2522639" cy="2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BA0155-FA38-FC57-B9D4-B62E1A34E6F9}"/>
              </a:ext>
            </a:extLst>
          </p:cNvPr>
          <p:cNvCxnSpPr>
            <a:cxnSpLocks/>
          </p:cNvCxnSpPr>
          <p:nvPr/>
        </p:nvCxnSpPr>
        <p:spPr>
          <a:xfrm>
            <a:off x="3513376" y="2372509"/>
            <a:ext cx="0" cy="2260212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C7CBA53-E488-1F54-BA97-E57CE694162B}"/>
              </a:ext>
            </a:extLst>
          </p:cNvPr>
          <p:cNvSpPr/>
          <p:nvPr/>
        </p:nvSpPr>
        <p:spPr>
          <a:xfrm>
            <a:off x="733167" y="1369219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substrates: PET,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BoPP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38">
            <a:extLst>
              <a:ext uri="{FF2B5EF4-FFF2-40B4-BE49-F238E27FC236}">
                <a16:creationId xmlns:a16="http://schemas.microsoft.com/office/drawing/2014/main" id="{C20AD5C6-2934-EC0D-8225-82D109747BE6}"/>
              </a:ext>
            </a:extLst>
          </p:cNvPr>
          <p:cNvSpPr txBox="1"/>
          <p:nvPr/>
        </p:nvSpPr>
        <p:spPr>
          <a:xfrm>
            <a:off x="3633576" y="2372509"/>
            <a:ext cx="2522639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7013" indent="-2270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separable during recycling causing </a:t>
            </a: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discolouration</a:t>
            </a: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recyclate</a:t>
            </a: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 by metal detectors </a:t>
            </a:r>
          </a:p>
          <a:p>
            <a:pPr marL="227013" indent="-2270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suitable for microwave</a:t>
            </a:r>
          </a:p>
        </p:txBody>
      </p:sp>
      <p:sp>
        <p:nvSpPr>
          <p:cNvPr id="29" name="Textfeld 38">
            <a:extLst>
              <a:ext uri="{FF2B5EF4-FFF2-40B4-BE49-F238E27FC236}">
                <a16:creationId xmlns:a16="http://schemas.microsoft.com/office/drawing/2014/main" id="{727BA60B-377A-8DA9-1D07-90C43626702A}"/>
              </a:ext>
            </a:extLst>
          </p:cNvPr>
          <p:cNvSpPr txBox="1"/>
          <p:nvPr/>
        </p:nvSpPr>
        <p:spPr>
          <a:xfrm>
            <a:off x="870536" y="2372509"/>
            <a:ext cx="2522639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4950" indent="-2349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very high all-round barrier properties</a:t>
            </a:r>
          </a:p>
          <a:p>
            <a:pPr marL="234950" indent="-2349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barrier</a:t>
            </a:r>
          </a:p>
          <a:p>
            <a:pPr marL="234950" indent="-2349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optical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aspects</a:t>
            </a:r>
          </a:p>
        </p:txBody>
      </p:sp>
      <p:pic>
        <p:nvPicPr>
          <p:cNvPr id="2" name="Picture 1" descr="Not Recyclable Label">
            <a:extLst>
              <a:ext uri="{FF2B5EF4-FFF2-40B4-BE49-F238E27FC236}">
                <a16:creationId xmlns:a16="http://schemas.microsoft.com/office/drawing/2014/main" id="{0412B885-4FFB-F99D-C259-B0A89816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84" y="3557999"/>
            <a:ext cx="852110" cy="81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D3B2F1-94A0-EA22-4019-A420459D0E2A}"/>
              </a:ext>
            </a:extLst>
          </p:cNvPr>
          <p:cNvCxnSpPr>
            <a:cxnSpLocks/>
          </p:cNvCxnSpPr>
          <p:nvPr/>
        </p:nvCxnSpPr>
        <p:spPr>
          <a:xfrm>
            <a:off x="6414433" y="1881092"/>
            <a:ext cx="0" cy="2751629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740760-0A6F-D3A6-40D2-284859A65F1D}"/>
              </a:ext>
            </a:extLst>
          </p:cNvPr>
          <p:cNvGrpSpPr/>
          <p:nvPr/>
        </p:nvGrpSpPr>
        <p:grpSpPr>
          <a:xfrm>
            <a:off x="6501762" y="2304921"/>
            <a:ext cx="1884143" cy="1711524"/>
            <a:chOff x="6650802" y="1905000"/>
            <a:chExt cx="2012060" cy="1903578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DCF66822-8EB4-A771-C5D6-D341D4B1B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650802" y="1905000"/>
              <a:ext cx="2012060" cy="1209456"/>
            </a:xfrm>
            <a:prstGeom prst="rect">
              <a:avLst/>
            </a:prstGeom>
          </p:spPr>
        </p:pic>
        <p:sp>
          <p:nvSpPr>
            <p:cNvPr id="25" name="Textfeld 9">
              <a:extLst>
                <a:ext uri="{FF2B5EF4-FFF2-40B4-BE49-F238E27FC236}">
                  <a16:creationId xmlns:a16="http://schemas.microsoft.com/office/drawing/2014/main" id="{7ACDA63F-853D-1673-949F-45CF8027AA10}"/>
                </a:ext>
              </a:extLst>
            </p:cNvPr>
            <p:cNvSpPr txBox="1"/>
            <p:nvPr/>
          </p:nvSpPr>
          <p:spPr>
            <a:xfrm>
              <a:off x="7406998" y="3511325"/>
              <a:ext cx="1084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800" dirty="0">
                  <a:latin typeface="Arial" panose="020B0604020202020204" pitchFamily="34" charset="0"/>
                  <a:cs typeface="Arial" panose="020B0604020202020204" pitchFamily="34" charset="0"/>
                </a:rPr>
                <a:t>BOPP Core Layer</a:t>
              </a:r>
            </a:p>
          </p:txBody>
        </p:sp>
        <p:sp>
          <p:nvSpPr>
            <p:cNvPr id="30" name="Textfeld 9">
              <a:extLst>
                <a:ext uri="{FF2B5EF4-FFF2-40B4-BE49-F238E27FC236}">
                  <a16:creationId xmlns:a16="http://schemas.microsoft.com/office/drawing/2014/main" id="{AEE90B6D-EE83-3850-3E5D-EEE21AD0AFA3}"/>
                </a:ext>
              </a:extLst>
            </p:cNvPr>
            <p:cNvSpPr txBox="1"/>
            <p:nvPr/>
          </p:nvSpPr>
          <p:spPr>
            <a:xfrm>
              <a:off x="7406998" y="3343800"/>
              <a:ext cx="1084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800" dirty="0">
                  <a:latin typeface="Arial" panose="020B0604020202020204" pitchFamily="34" charset="0"/>
                  <a:cs typeface="Arial" panose="020B0604020202020204" pitchFamily="34" charset="0"/>
                </a:rPr>
                <a:t>Corona Treatment</a:t>
              </a:r>
            </a:p>
          </p:txBody>
        </p:sp>
        <p:sp>
          <p:nvSpPr>
            <p:cNvPr id="39" name="Textfeld 9">
              <a:extLst>
                <a:ext uri="{FF2B5EF4-FFF2-40B4-BE49-F238E27FC236}">
                  <a16:creationId xmlns:a16="http://schemas.microsoft.com/office/drawing/2014/main" id="{DF3A062A-8CB3-D7E0-1EAE-917AEEF03C57}"/>
                </a:ext>
              </a:extLst>
            </p:cNvPr>
            <p:cNvSpPr txBox="1"/>
            <p:nvPr/>
          </p:nvSpPr>
          <p:spPr>
            <a:xfrm>
              <a:off x="7406998" y="3169658"/>
              <a:ext cx="1084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800" dirty="0">
                  <a:latin typeface="Arial" panose="020B0604020202020204" pitchFamily="34" charset="0"/>
                  <a:cs typeface="Arial" panose="020B0604020202020204" pitchFamily="34" charset="0"/>
                </a:rPr>
                <a:t>Metalized Layer</a:t>
              </a:r>
            </a:p>
          </p:txBody>
        </p:sp>
        <p:sp>
          <p:nvSpPr>
            <p:cNvPr id="40" name="Textfeld 9">
              <a:extLst>
                <a:ext uri="{FF2B5EF4-FFF2-40B4-BE49-F238E27FC236}">
                  <a16:creationId xmlns:a16="http://schemas.microsoft.com/office/drawing/2014/main" id="{0C4720BA-CF4A-D56C-750F-B95D3A1075C1}"/>
                </a:ext>
              </a:extLst>
            </p:cNvPr>
            <p:cNvSpPr txBox="1"/>
            <p:nvPr/>
          </p:nvSpPr>
          <p:spPr>
            <a:xfrm>
              <a:off x="7406998" y="3685467"/>
              <a:ext cx="1084729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en-AU" sz="800" dirty="0">
                  <a:latin typeface="Arial" panose="020B0604020202020204" pitchFamily="34" charset="0"/>
                  <a:cs typeface="Arial" panose="020B0604020202020204" pitchFamily="34" charset="0"/>
                </a:rPr>
                <a:t>Heat-Sealing Layer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64B7169-BBCB-D3AC-F7B2-15D4E24B4FE5}"/>
                </a:ext>
              </a:extLst>
            </p:cNvPr>
            <p:cNvSpPr/>
            <p:nvPr/>
          </p:nvSpPr>
          <p:spPr>
            <a:xfrm>
              <a:off x="7122811" y="2566180"/>
              <a:ext cx="208276" cy="827039"/>
            </a:xfrm>
            <a:custGeom>
              <a:avLst/>
              <a:gdLst>
                <a:gd name="connsiteX0" fmla="*/ 0 w 524256"/>
                <a:gd name="connsiteY0" fmla="*/ 0 h 749808"/>
                <a:gd name="connsiteX1" fmla="*/ 0 w 524256"/>
                <a:gd name="connsiteY1" fmla="*/ 749808 h 749808"/>
                <a:gd name="connsiteX2" fmla="*/ 524256 w 524256"/>
                <a:gd name="connsiteY2" fmla="*/ 749808 h 74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256" h="749808">
                  <a:moveTo>
                    <a:pt x="0" y="0"/>
                  </a:moveTo>
                  <a:lnTo>
                    <a:pt x="0" y="749808"/>
                  </a:lnTo>
                  <a:lnTo>
                    <a:pt x="524256" y="749808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A74F5BB-555C-D826-4802-A48283181483}"/>
                </a:ext>
              </a:extLst>
            </p:cNvPr>
            <p:cNvSpPr/>
            <p:nvPr/>
          </p:nvSpPr>
          <p:spPr>
            <a:xfrm>
              <a:off x="7255066" y="2566180"/>
              <a:ext cx="76020" cy="653452"/>
            </a:xfrm>
            <a:custGeom>
              <a:avLst/>
              <a:gdLst>
                <a:gd name="connsiteX0" fmla="*/ 0 w 524256"/>
                <a:gd name="connsiteY0" fmla="*/ 0 h 749808"/>
                <a:gd name="connsiteX1" fmla="*/ 0 w 524256"/>
                <a:gd name="connsiteY1" fmla="*/ 749808 h 749808"/>
                <a:gd name="connsiteX2" fmla="*/ 524256 w 524256"/>
                <a:gd name="connsiteY2" fmla="*/ 749808 h 74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256" h="749808">
                  <a:moveTo>
                    <a:pt x="0" y="0"/>
                  </a:moveTo>
                  <a:lnTo>
                    <a:pt x="0" y="749808"/>
                  </a:lnTo>
                  <a:lnTo>
                    <a:pt x="524256" y="749808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143E318-2554-E487-6F24-3573B7705D06}"/>
                </a:ext>
              </a:extLst>
            </p:cNvPr>
            <p:cNvSpPr/>
            <p:nvPr/>
          </p:nvSpPr>
          <p:spPr>
            <a:xfrm>
              <a:off x="6838667" y="2623009"/>
              <a:ext cx="492419" cy="1128132"/>
            </a:xfrm>
            <a:custGeom>
              <a:avLst/>
              <a:gdLst>
                <a:gd name="connsiteX0" fmla="*/ 0 w 524256"/>
                <a:gd name="connsiteY0" fmla="*/ 0 h 749808"/>
                <a:gd name="connsiteX1" fmla="*/ 0 w 524256"/>
                <a:gd name="connsiteY1" fmla="*/ 749808 h 749808"/>
                <a:gd name="connsiteX2" fmla="*/ 524256 w 524256"/>
                <a:gd name="connsiteY2" fmla="*/ 749808 h 74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256" h="749808">
                  <a:moveTo>
                    <a:pt x="0" y="0"/>
                  </a:moveTo>
                  <a:lnTo>
                    <a:pt x="0" y="749808"/>
                  </a:lnTo>
                  <a:lnTo>
                    <a:pt x="524256" y="749808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B7D1F2D-F64B-26C1-D714-7B041A4CA233}"/>
                </a:ext>
              </a:extLst>
            </p:cNvPr>
            <p:cNvSpPr/>
            <p:nvPr/>
          </p:nvSpPr>
          <p:spPr>
            <a:xfrm>
              <a:off x="6975649" y="2597177"/>
              <a:ext cx="355438" cy="980378"/>
            </a:xfrm>
            <a:custGeom>
              <a:avLst/>
              <a:gdLst>
                <a:gd name="connsiteX0" fmla="*/ 0 w 524256"/>
                <a:gd name="connsiteY0" fmla="*/ 0 h 749808"/>
                <a:gd name="connsiteX1" fmla="*/ 0 w 524256"/>
                <a:gd name="connsiteY1" fmla="*/ 749808 h 749808"/>
                <a:gd name="connsiteX2" fmla="*/ 524256 w 524256"/>
                <a:gd name="connsiteY2" fmla="*/ 749808 h 74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4256" h="749808">
                  <a:moveTo>
                    <a:pt x="0" y="0"/>
                  </a:moveTo>
                  <a:lnTo>
                    <a:pt x="0" y="749808"/>
                  </a:lnTo>
                  <a:lnTo>
                    <a:pt x="524256" y="749808"/>
                  </a:ln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B84B5E4-410C-CB9D-8673-3405620002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20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B886D2-4A91-8422-55A9-626291868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628D8BA2-4897-9FE6-7A02-8812AAB57C8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6059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28D8BA2-4897-9FE6-7A02-8812AAB57C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828EAC84-CC2F-75BA-B56C-DF962FA22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9E819-FD8C-2B57-462C-EFF3E595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What we want….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5B839-E7D0-C204-3AAE-447879466D82}"/>
              </a:ext>
            </a:extLst>
          </p:cNvPr>
          <p:cNvSpPr>
            <a:spLocks/>
          </p:cNvSpPr>
          <p:nvPr/>
        </p:nvSpPr>
        <p:spPr>
          <a:xfrm>
            <a:off x="628650" y="1607483"/>
            <a:ext cx="3678204" cy="282021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IN" sz="140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Gelber Sack: AWG">
            <a:extLst>
              <a:ext uri="{FF2B5EF4-FFF2-40B4-BE49-F238E27FC236}">
                <a16:creationId xmlns:a16="http://schemas.microsoft.com/office/drawing/2014/main" id="{078A0572-EE45-B1CC-2FAF-5B7B762F967B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25593"/>
          <a:stretch/>
        </p:blipFill>
        <p:spPr bwMode="auto">
          <a:xfrm>
            <a:off x="1010712" y="1663807"/>
            <a:ext cx="2916883" cy="258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69D49C-15B9-C678-34FC-D88FB02D890C}"/>
              </a:ext>
            </a:extLst>
          </p:cNvPr>
          <p:cNvSpPr>
            <a:spLocks/>
          </p:cNvSpPr>
          <p:nvPr/>
        </p:nvSpPr>
        <p:spPr>
          <a:xfrm>
            <a:off x="4837146" y="1645859"/>
            <a:ext cx="3678204" cy="282021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IN" sz="140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17">
            <a:extLst>
              <a:ext uri="{FF2B5EF4-FFF2-40B4-BE49-F238E27FC236}">
                <a16:creationId xmlns:a16="http://schemas.microsoft.com/office/drawing/2014/main" id="{DF82A773-AD1F-5A75-7E05-FBF3A9F973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143" y="1763022"/>
            <a:ext cx="2666792" cy="2585884"/>
          </a:xfrm>
          <a:custGeom>
            <a:avLst/>
            <a:gdLst>
              <a:gd name="connsiteX0" fmla="*/ 552450 w 1104900"/>
              <a:gd name="connsiteY0" fmla="*/ 0 h 1104900"/>
              <a:gd name="connsiteX1" fmla="*/ 1104900 w 1104900"/>
              <a:gd name="connsiteY1" fmla="*/ 552450 h 1104900"/>
              <a:gd name="connsiteX2" fmla="*/ 552450 w 1104900"/>
              <a:gd name="connsiteY2" fmla="*/ 1104900 h 1104900"/>
              <a:gd name="connsiteX3" fmla="*/ 0 w 1104900"/>
              <a:gd name="connsiteY3" fmla="*/ 552450 h 1104900"/>
              <a:gd name="connsiteX4" fmla="*/ 552450 w 1104900"/>
              <a:gd name="connsiteY4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" h="1104900">
                <a:moveTo>
                  <a:pt x="552450" y="0"/>
                </a:moveTo>
                <a:cubicBezTo>
                  <a:pt x="857560" y="0"/>
                  <a:pt x="1104900" y="247340"/>
                  <a:pt x="1104900" y="552450"/>
                </a:cubicBezTo>
                <a:cubicBezTo>
                  <a:pt x="1104900" y="857560"/>
                  <a:pt x="857560" y="1104900"/>
                  <a:pt x="552450" y="1104900"/>
                </a:cubicBezTo>
                <a:cubicBezTo>
                  <a:pt x="247340" y="1104900"/>
                  <a:pt x="0" y="857560"/>
                  <a:pt x="0" y="552450"/>
                </a:cubicBezTo>
                <a:cubicBezTo>
                  <a:pt x="0" y="247340"/>
                  <a:pt x="247340" y="0"/>
                  <a:pt x="552450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6FC5D7-BE62-CD2A-8D40-A133B086FCC8}"/>
              </a:ext>
            </a:extLst>
          </p:cNvPr>
          <p:cNvSpPr txBox="1"/>
          <p:nvPr/>
        </p:nvSpPr>
        <p:spPr>
          <a:xfrm>
            <a:off x="644766" y="1137151"/>
            <a:ext cx="7886700" cy="365171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</a:rPr>
              <a:t>Recycling of plastic waste with the least loss of material value </a:t>
            </a:r>
            <a:r>
              <a:rPr lang="en-US" sz="1400" b="1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en-US" sz="1400" b="1" dirty="0">
                <a:solidFill>
                  <a:srgbClr val="FFFFFF"/>
                </a:solidFill>
              </a:rPr>
              <a:t> high quality </a:t>
            </a:r>
            <a:r>
              <a:rPr lang="en-US" sz="1400" b="1" dirty="0" err="1">
                <a:solidFill>
                  <a:srgbClr val="FFFFFF"/>
                </a:solidFill>
              </a:rPr>
              <a:t>recyclates</a:t>
            </a:r>
            <a:endParaRPr lang="en-US" sz="1400" b="1" dirty="0">
              <a:solidFill>
                <a:srgbClr val="FFFFFF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022DFD-D640-E7A8-0F37-806AFD7A8125}"/>
              </a:ext>
            </a:extLst>
          </p:cNvPr>
          <p:cNvGrpSpPr/>
          <p:nvPr/>
        </p:nvGrpSpPr>
        <p:grpSpPr>
          <a:xfrm>
            <a:off x="4409778" y="3019578"/>
            <a:ext cx="324445" cy="379712"/>
            <a:chOff x="4073759" y="2576262"/>
            <a:chExt cx="354225" cy="427536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6E94C15E-76A8-4D89-F293-96B090F898A2}"/>
                </a:ext>
              </a:extLst>
            </p:cNvPr>
            <p:cNvSpPr/>
            <p:nvPr/>
          </p:nvSpPr>
          <p:spPr>
            <a:xfrm>
              <a:off x="4108949" y="2576262"/>
              <a:ext cx="319035" cy="427536"/>
            </a:xfrm>
            <a:prstGeom prst="chevron">
              <a:avLst/>
            </a:prstGeom>
            <a:solidFill>
              <a:srgbClr val="761E8A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D347CE85-F8A3-E83E-B44E-2A1467CE71DF}"/>
                </a:ext>
              </a:extLst>
            </p:cNvPr>
            <p:cNvSpPr/>
            <p:nvPr/>
          </p:nvSpPr>
          <p:spPr>
            <a:xfrm>
              <a:off x="4073759" y="2619472"/>
              <a:ext cx="252029" cy="341116"/>
            </a:xfrm>
            <a:prstGeom prst="chevron">
              <a:avLst/>
            </a:prstGeom>
            <a:solidFill>
              <a:srgbClr val="FBCD0F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306684C2-3A74-EEF2-DFB2-F17A72CA1C34}"/>
              </a:ext>
            </a:extLst>
          </p:cNvPr>
          <p:cNvSpPr txBox="1">
            <a:spLocks/>
          </p:cNvSpPr>
          <p:nvPr/>
        </p:nvSpPr>
        <p:spPr>
          <a:xfrm>
            <a:off x="1923628" y="4914557"/>
            <a:ext cx="512910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credits: Siegwerk, https://www.awg-info.de/privatkunden/gelber-sack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9193D42-E15E-A777-846D-5322C4F6B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10E8811-26C2-1B5E-346D-7BF24A814A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88D53-7FA4-4AA1-06E4-A85D1DEAB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195B599-6EBA-D4FD-3BE6-7FAA039CD84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8159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95B599-6EBA-D4FD-3BE6-7FAA039CD8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5EBB38CF-CC2C-567E-737D-56F0B56E2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75DA15-B31D-650A-2A0A-2D7417322B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2B2E5D-7692-8998-C465-4E20D7F6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Multilayers</a:t>
            </a:r>
            <a:endParaRPr lang="en-GB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03412E1-BC03-70DB-E90F-D99A20377119}"/>
              </a:ext>
            </a:extLst>
          </p:cNvPr>
          <p:cNvSpPr/>
          <p:nvPr/>
        </p:nvSpPr>
        <p:spPr>
          <a:xfrm flipH="1" flipV="1">
            <a:off x="628650" y="2304921"/>
            <a:ext cx="109117" cy="108073"/>
          </a:xfrm>
          <a:prstGeom prst="triangle">
            <a:avLst>
              <a:gd name="adj" fmla="val 0"/>
            </a:avLst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9741CA-F599-76D0-0D47-F7D742FF4E3A}"/>
              </a:ext>
            </a:extLst>
          </p:cNvPr>
          <p:cNvSpPr txBox="1"/>
          <p:nvPr/>
        </p:nvSpPr>
        <p:spPr>
          <a:xfrm>
            <a:off x="733167" y="1804538"/>
            <a:ext cx="7782183" cy="2816234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9B84811A-6285-8FAC-31AA-4DC8FD45F556}"/>
              </a:ext>
            </a:extLst>
          </p:cNvPr>
          <p:cNvSpPr/>
          <p:nvPr/>
        </p:nvSpPr>
        <p:spPr>
          <a:xfrm rot="5400000">
            <a:off x="3253092" y="-743350"/>
            <a:ext cx="423829" cy="56727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E66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Thumbs up line icon PNG and SVG Vector Free Download">
            <a:extLst>
              <a:ext uri="{FF2B5EF4-FFF2-40B4-BE49-F238E27FC236}">
                <a16:creationId xmlns:a16="http://schemas.microsoft.com/office/drawing/2014/main" id="{2D092241-C32C-DAE1-BEFB-DA498221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2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umbs up line icon PNG and SVG Vector Free Download">
            <a:extLst>
              <a:ext uri="{FF2B5EF4-FFF2-40B4-BE49-F238E27FC236}">
                <a16:creationId xmlns:a16="http://schemas.microsoft.com/office/drawing/2014/main" id="{DFC3F8B5-3B47-3AB6-21B0-082F7FBE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82" b="98068" l="2881" r="98354">
                        <a14:foregroundMark x1="15226" y1="58454" x2="15226" y2="58454"/>
                        <a14:foregroundMark x1="7407" y1="46377" x2="20576" y2="75362"/>
                        <a14:foregroundMark x1="20576" y1="75362" x2="13169" y2="71014"/>
                        <a14:foregroundMark x1="1646" y1="44928" x2="21811" y2="52657"/>
                        <a14:foregroundMark x1="21811" y1="52657" x2="20165" y2="85024"/>
                        <a14:foregroundMark x1="22457" y1="70531" x2="25514" y2="51208"/>
                        <a14:foregroundMark x1="22304" y1="71498" x2="22457" y2="70531"/>
                        <a14:foregroundMark x1="20165" y1="85024" x2="22304" y2="71498"/>
                        <a14:foregroundMark x1="25514" y1="51208" x2="2881" y2="56522"/>
                        <a14:foregroundMark x1="2881" y1="56522" x2="10288" y2="64251"/>
                        <a14:foregroundMark x1="4115" y1="95169" x2="23868" y2="94686"/>
                        <a14:foregroundMark x1="22411" y1="71498" x2="23045" y2="72464"/>
                        <a14:foregroundMark x1="21776" y1="70531" x2="22411" y2="71498"/>
                        <a14:foregroundMark x1="7819" y1="49275" x2="21776" y2="70531"/>
                        <a14:foregroundMark x1="23045" y1="72464" x2="23457" y2="79710"/>
                        <a14:foregroundMark x1="29364" y1="70531" x2="29630" y2="71014"/>
                        <a14:foregroundMark x1="16049" y1="46377" x2="29364" y2="70531"/>
                        <a14:foregroundMark x1="29505" y1="71498" x2="22634" y2="98068"/>
                        <a14:foregroundMark x1="29630" y1="71014" x2="29505" y2="71498"/>
                        <a14:foregroundMark x1="22634" y1="98068" x2="13580" y2="89855"/>
                        <a14:foregroundMark x1="52263" y1="17874" x2="52263" y2="17874"/>
                        <a14:foregroundMark x1="56379" y1="3382" x2="56379" y2="3382"/>
                        <a14:foregroundMark x1="77778" y1="36232" x2="77778" y2="36232"/>
                        <a14:foregroundMark x1="69959" y1="37681" x2="90123" y2="37681"/>
                        <a14:foregroundMark x1="97119" y1="45894" x2="95062" y2="71498"/>
                        <a14:foregroundMark x1="95062" y1="71498" x2="88477" y2="90338"/>
                        <a14:foregroundMark x1="45267" y1="95169" x2="65844" y2="97585"/>
                        <a14:foregroundMark x1="65844" y1="97585" x2="72840" y2="96135"/>
                        <a14:foregroundMark x1="35802" y1="71498" x2="35802" y2="83092"/>
                        <a14:foregroundMark x1="35802" y1="70531" x2="35802" y2="71498"/>
                        <a14:foregroundMark x1="35802" y1="49275" x2="35802" y2="70531"/>
                        <a14:foregroundMark x1="89300" y1="38647" x2="98354" y2="45411"/>
                        <a14:foregroundMark x1="29218" y1="71498" x2="29218" y2="71498"/>
                        <a14:foregroundMark x1="29218" y1="71498" x2="29218" y2="73430"/>
                        <a14:backgroundMark x1="73251" y1="62802" x2="73251" y2="62802"/>
                        <a14:backgroundMark x1="30453" y1="70531" x2="30453" y2="70531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80563" y="1980278"/>
            <a:ext cx="275651" cy="22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D7731DE-4D68-6CB0-AC74-B48C137F7CF5}"/>
              </a:ext>
            </a:extLst>
          </p:cNvPr>
          <p:cNvSpPr>
            <a:spLocks/>
          </p:cNvSpPr>
          <p:nvPr/>
        </p:nvSpPr>
        <p:spPr>
          <a:xfrm>
            <a:off x="870536" y="1999467"/>
            <a:ext cx="2522639" cy="1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FA0ADF-1E27-CBB3-9A26-DED369E44D27}"/>
              </a:ext>
            </a:extLst>
          </p:cNvPr>
          <p:cNvCxnSpPr/>
          <p:nvPr/>
        </p:nvCxnSpPr>
        <p:spPr>
          <a:xfrm>
            <a:off x="3513376" y="1956592"/>
            <a:ext cx="0" cy="272828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3A15E49-9F43-382D-7019-E4B949FC445D}"/>
              </a:ext>
            </a:extLst>
          </p:cNvPr>
          <p:cNvSpPr>
            <a:spLocks/>
          </p:cNvSpPr>
          <p:nvPr/>
        </p:nvSpPr>
        <p:spPr>
          <a:xfrm>
            <a:off x="3633576" y="1986105"/>
            <a:ext cx="2522639" cy="21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D1C24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IN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Disadvantages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3DBFCD-B77A-94AC-D8FE-2738F5D6F3B8}"/>
              </a:ext>
            </a:extLst>
          </p:cNvPr>
          <p:cNvCxnSpPr>
            <a:cxnSpLocks/>
          </p:cNvCxnSpPr>
          <p:nvPr/>
        </p:nvCxnSpPr>
        <p:spPr>
          <a:xfrm>
            <a:off x="3513376" y="2372509"/>
            <a:ext cx="0" cy="2260212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17C9C6F-0B71-0FC7-1892-52402A43A860}"/>
              </a:ext>
            </a:extLst>
          </p:cNvPr>
          <p:cNvSpPr/>
          <p:nvPr/>
        </p:nvSpPr>
        <p:spPr>
          <a:xfrm>
            <a:off x="733167" y="1369219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substrates: Combination of different materials and barrier coatings</a:t>
            </a:r>
          </a:p>
        </p:txBody>
      </p:sp>
      <p:sp>
        <p:nvSpPr>
          <p:cNvPr id="27" name="Textfeld 38">
            <a:extLst>
              <a:ext uri="{FF2B5EF4-FFF2-40B4-BE49-F238E27FC236}">
                <a16:creationId xmlns:a16="http://schemas.microsoft.com/office/drawing/2014/main" id="{C68F6741-51F2-6732-AF58-9AD496010073}"/>
              </a:ext>
            </a:extLst>
          </p:cNvPr>
          <p:cNvSpPr txBox="1"/>
          <p:nvPr/>
        </p:nvSpPr>
        <p:spPr>
          <a:xfrm>
            <a:off x="3633576" y="2372509"/>
            <a:ext cx="2522639" cy="1308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7013" indent="-2270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fully recyclable without prior de-lamination into </a:t>
            </a:r>
            <a:r>
              <a:rPr lang="en-US" sz="15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monomaterials</a:t>
            </a:r>
            <a:endParaRPr lang="en-US" sz="15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de-lamination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</a:p>
        </p:txBody>
      </p:sp>
      <p:sp>
        <p:nvSpPr>
          <p:cNvPr id="29" name="Textfeld 38">
            <a:extLst>
              <a:ext uri="{FF2B5EF4-FFF2-40B4-BE49-F238E27FC236}">
                <a16:creationId xmlns:a16="http://schemas.microsoft.com/office/drawing/2014/main" id="{81191569-4274-00EB-F7F8-24CABC1DDEB2}"/>
              </a:ext>
            </a:extLst>
          </p:cNvPr>
          <p:cNvSpPr txBox="1"/>
          <p:nvPr/>
        </p:nvSpPr>
        <p:spPr>
          <a:xfrm>
            <a:off x="870536" y="2372509"/>
            <a:ext cx="2522639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4950" indent="-2349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Generally, very high all-round barrier properties</a:t>
            </a:r>
          </a:p>
          <a:p>
            <a:pPr marL="234950" indent="-2349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Tailored design for very specific needs </a:t>
            </a:r>
          </a:p>
          <a:p>
            <a:pPr marL="234950" indent="-2349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Protection of</a:t>
            </a:r>
            <a:b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 coatings</a:t>
            </a:r>
          </a:p>
        </p:txBody>
      </p:sp>
      <p:pic>
        <p:nvPicPr>
          <p:cNvPr id="2" name="Picture 1" descr="Not Recyclable Label">
            <a:extLst>
              <a:ext uri="{FF2B5EF4-FFF2-40B4-BE49-F238E27FC236}">
                <a16:creationId xmlns:a16="http://schemas.microsoft.com/office/drawing/2014/main" id="{176919EB-71C8-0240-B660-5297BF49F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84" y="3557999"/>
            <a:ext cx="852110" cy="81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4FAC4A-C500-9656-9AA5-35FD0ABC369D}"/>
              </a:ext>
            </a:extLst>
          </p:cNvPr>
          <p:cNvCxnSpPr>
            <a:cxnSpLocks/>
          </p:cNvCxnSpPr>
          <p:nvPr/>
        </p:nvCxnSpPr>
        <p:spPr>
          <a:xfrm>
            <a:off x="6414433" y="1881092"/>
            <a:ext cx="0" cy="2751629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phic 4">
            <a:extLst>
              <a:ext uri="{FF2B5EF4-FFF2-40B4-BE49-F238E27FC236}">
                <a16:creationId xmlns:a16="http://schemas.microsoft.com/office/drawing/2014/main" id="{89A400BC-8042-E0C6-F8AD-D53E1E019825}"/>
              </a:ext>
            </a:extLst>
          </p:cNvPr>
          <p:cNvGrpSpPr/>
          <p:nvPr/>
        </p:nvGrpSpPr>
        <p:grpSpPr>
          <a:xfrm>
            <a:off x="6648781" y="3330162"/>
            <a:ext cx="1314579" cy="442686"/>
            <a:chOff x="3098372" y="2608143"/>
            <a:chExt cx="3056671" cy="107205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30897EC-ED0D-26B5-3142-B4D8A5090964}"/>
                </a:ext>
              </a:extLst>
            </p:cNvPr>
            <p:cNvSpPr/>
            <p:nvPr/>
          </p:nvSpPr>
          <p:spPr>
            <a:xfrm>
              <a:off x="3098372" y="2608143"/>
              <a:ext cx="3052938" cy="1072057"/>
            </a:xfrm>
            <a:custGeom>
              <a:avLst/>
              <a:gdLst>
                <a:gd name="connsiteX0" fmla="*/ 3052939 w 3052938"/>
                <a:gd name="connsiteY0" fmla="*/ 145657 h 1072057"/>
                <a:gd name="connsiteX1" fmla="*/ 812342 w 3052938"/>
                <a:gd name="connsiteY1" fmla="*/ 332543 h 1072057"/>
                <a:gd name="connsiteX2" fmla="*/ 693 w 3052938"/>
                <a:gd name="connsiteY2" fmla="*/ 1070232 h 1072057"/>
                <a:gd name="connsiteX3" fmla="*/ 714058 w 3052938"/>
                <a:gd name="connsiteY3" fmla="*/ 617015 h 1072057"/>
                <a:gd name="connsiteX4" fmla="*/ 1461662 w 3052938"/>
                <a:gd name="connsiteY4" fmla="*/ 468100 h 1072057"/>
                <a:gd name="connsiteX5" fmla="*/ 3052939 w 3052938"/>
                <a:gd name="connsiteY5" fmla="*/ 145657 h 107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2938" h="1072057">
                  <a:moveTo>
                    <a:pt x="3052939" y="145657"/>
                  </a:moveTo>
                  <a:cubicBezTo>
                    <a:pt x="3052939" y="145657"/>
                    <a:pt x="1692529" y="-283995"/>
                    <a:pt x="812342" y="332543"/>
                  </a:cubicBezTo>
                  <a:cubicBezTo>
                    <a:pt x="163023" y="849339"/>
                    <a:pt x="119334" y="944649"/>
                    <a:pt x="693" y="1070232"/>
                  </a:cubicBezTo>
                  <a:cubicBezTo>
                    <a:pt x="-16748" y="1098230"/>
                    <a:pt x="297180" y="797718"/>
                    <a:pt x="714058" y="617015"/>
                  </a:cubicBezTo>
                  <a:cubicBezTo>
                    <a:pt x="943175" y="517680"/>
                    <a:pt x="1188857" y="553844"/>
                    <a:pt x="1461662" y="468100"/>
                  </a:cubicBezTo>
                  <a:cubicBezTo>
                    <a:pt x="2232131" y="225918"/>
                    <a:pt x="3052939" y="145657"/>
                    <a:pt x="3052939" y="145657"/>
                  </a:cubicBezTo>
                  <a:close/>
                </a:path>
              </a:pathLst>
            </a:custGeom>
            <a:solidFill>
              <a:srgbClr val="FCFDE4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5526ED-2AB5-6EC6-9453-B9E8F3876571}"/>
                </a:ext>
              </a:extLst>
            </p:cNvPr>
            <p:cNvSpPr/>
            <p:nvPr/>
          </p:nvSpPr>
          <p:spPr>
            <a:xfrm>
              <a:off x="4441710" y="2753800"/>
              <a:ext cx="1713333" cy="379780"/>
            </a:xfrm>
            <a:custGeom>
              <a:avLst/>
              <a:gdLst>
                <a:gd name="connsiteX0" fmla="*/ 1709600 w 1713333"/>
                <a:gd name="connsiteY0" fmla="*/ 0 h 379780"/>
                <a:gd name="connsiteX1" fmla="*/ 674 w 1713333"/>
                <a:gd name="connsiteY1" fmla="*/ 320927 h 379780"/>
                <a:gd name="connsiteX2" fmla="*/ 674 w 1713333"/>
                <a:gd name="connsiteY2" fmla="*/ 379781 h 379780"/>
                <a:gd name="connsiteX3" fmla="*/ 1713334 w 1713333"/>
                <a:gd name="connsiteY3" fmla="*/ 58854 h 379780"/>
                <a:gd name="connsiteX4" fmla="*/ 1709600 w 1713333"/>
                <a:gd name="connsiteY4" fmla="*/ 0 h 37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3333" h="379780">
                  <a:moveTo>
                    <a:pt x="1709600" y="0"/>
                  </a:moveTo>
                  <a:cubicBezTo>
                    <a:pt x="1709600" y="0"/>
                    <a:pt x="782518" y="17149"/>
                    <a:pt x="674" y="320927"/>
                  </a:cubicBezTo>
                  <a:cubicBezTo>
                    <a:pt x="674" y="320927"/>
                    <a:pt x="-843" y="330843"/>
                    <a:pt x="674" y="379781"/>
                  </a:cubicBezTo>
                  <a:cubicBezTo>
                    <a:pt x="540277" y="194353"/>
                    <a:pt x="983111" y="103009"/>
                    <a:pt x="1713334" y="58854"/>
                  </a:cubicBezTo>
                  <a:lnTo>
                    <a:pt x="1709600" y="0"/>
                  </a:lnTo>
                  <a:close/>
                </a:path>
              </a:pathLst>
            </a:custGeom>
            <a:solidFill>
              <a:srgbClr val="CECFC9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1FF1EA8-FC32-5D94-3C9F-7D14DE0D6394}"/>
                </a:ext>
              </a:extLst>
            </p:cNvPr>
            <p:cNvSpPr/>
            <p:nvPr/>
          </p:nvSpPr>
          <p:spPr>
            <a:xfrm>
              <a:off x="3099064" y="3074727"/>
              <a:ext cx="1343319" cy="604173"/>
            </a:xfrm>
            <a:custGeom>
              <a:avLst/>
              <a:gdLst>
                <a:gd name="connsiteX0" fmla="*/ 26306 w 1343319"/>
                <a:gd name="connsiteY0" fmla="*/ 604173 h 604173"/>
                <a:gd name="connsiteX1" fmla="*/ 548527 w 1343319"/>
                <a:gd name="connsiteY1" fmla="*/ 228883 h 604173"/>
                <a:gd name="connsiteX2" fmla="*/ 1343320 w 1343319"/>
                <a:gd name="connsiteY2" fmla="*/ 58854 h 604173"/>
                <a:gd name="connsiteX3" fmla="*/ 1343320 w 1343319"/>
                <a:gd name="connsiteY3" fmla="*/ 0 h 604173"/>
                <a:gd name="connsiteX4" fmla="*/ 502855 w 1343319"/>
                <a:gd name="connsiteY4" fmla="*/ 205027 h 604173"/>
                <a:gd name="connsiteX5" fmla="*/ 0 w 1343319"/>
                <a:gd name="connsiteY5" fmla="*/ 603648 h 604173"/>
                <a:gd name="connsiteX6" fmla="*/ 26306 w 1343319"/>
                <a:gd name="connsiteY6" fmla="*/ 604173 h 604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319" h="604173">
                  <a:moveTo>
                    <a:pt x="26306" y="604173"/>
                  </a:moveTo>
                  <a:cubicBezTo>
                    <a:pt x="26306" y="604173"/>
                    <a:pt x="234775" y="365899"/>
                    <a:pt x="548527" y="228883"/>
                  </a:cubicBezTo>
                  <a:cubicBezTo>
                    <a:pt x="862279" y="91868"/>
                    <a:pt x="1343320" y="58854"/>
                    <a:pt x="1343320" y="58854"/>
                  </a:cubicBezTo>
                  <a:lnTo>
                    <a:pt x="1343320" y="0"/>
                  </a:lnTo>
                  <a:cubicBezTo>
                    <a:pt x="1343320" y="0"/>
                    <a:pt x="871087" y="14641"/>
                    <a:pt x="502855" y="205027"/>
                  </a:cubicBezTo>
                  <a:cubicBezTo>
                    <a:pt x="134624" y="395413"/>
                    <a:pt x="0" y="603648"/>
                    <a:pt x="0" y="603648"/>
                  </a:cubicBezTo>
                  <a:lnTo>
                    <a:pt x="26306" y="604173"/>
                  </a:lnTo>
                  <a:close/>
                </a:path>
              </a:pathLst>
            </a:custGeom>
            <a:solidFill>
              <a:srgbClr val="E8E9D9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aphic 4">
            <a:extLst>
              <a:ext uri="{FF2B5EF4-FFF2-40B4-BE49-F238E27FC236}">
                <a16:creationId xmlns:a16="http://schemas.microsoft.com/office/drawing/2014/main" id="{166E7E74-0D58-7185-C824-FCD9098E574D}"/>
              </a:ext>
            </a:extLst>
          </p:cNvPr>
          <p:cNvGrpSpPr/>
          <p:nvPr/>
        </p:nvGrpSpPr>
        <p:grpSpPr>
          <a:xfrm>
            <a:off x="6612604" y="3238863"/>
            <a:ext cx="1350756" cy="527595"/>
            <a:chOff x="3014254" y="2387043"/>
            <a:chExt cx="3140789" cy="127768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0B0402F-6671-9C5B-6FEE-7819CC49EE8B}"/>
                </a:ext>
              </a:extLst>
            </p:cNvPr>
            <p:cNvSpPr/>
            <p:nvPr/>
          </p:nvSpPr>
          <p:spPr>
            <a:xfrm>
              <a:off x="3014254" y="2387043"/>
              <a:ext cx="3136939" cy="1277099"/>
            </a:xfrm>
            <a:custGeom>
              <a:avLst/>
              <a:gdLst>
                <a:gd name="connsiteX0" fmla="*/ 3136882 w 3136939"/>
                <a:gd name="connsiteY0" fmla="*/ 161497 h 1277099"/>
                <a:gd name="connsiteX1" fmla="*/ 786043 w 3136939"/>
                <a:gd name="connsiteY1" fmla="*/ 392888 h 1277099"/>
                <a:gd name="connsiteX2" fmla="*/ 0 w 3136939"/>
                <a:gd name="connsiteY2" fmla="*/ 1277099 h 1277099"/>
                <a:gd name="connsiteX3" fmla="*/ 683384 w 3136939"/>
                <a:gd name="connsiteY3" fmla="*/ 724548 h 1277099"/>
                <a:gd name="connsiteX4" fmla="*/ 1464352 w 3136939"/>
                <a:gd name="connsiteY4" fmla="*/ 550902 h 1277099"/>
                <a:gd name="connsiteX5" fmla="*/ 3136940 w 3136939"/>
                <a:gd name="connsiteY5" fmla="*/ 161497 h 127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6939" h="1277099">
                  <a:moveTo>
                    <a:pt x="3136882" y="161497"/>
                  </a:moveTo>
                  <a:cubicBezTo>
                    <a:pt x="3136882" y="161497"/>
                    <a:pt x="1705427" y="-325960"/>
                    <a:pt x="786043" y="392888"/>
                  </a:cubicBezTo>
                  <a:cubicBezTo>
                    <a:pt x="203569" y="852988"/>
                    <a:pt x="87144" y="1121361"/>
                    <a:pt x="0" y="1277099"/>
                  </a:cubicBezTo>
                  <a:cubicBezTo>
                    <a:pt x="103009" y="1165049"/>
                    <a:pt x="247899" y="935232"/>
                    <a:pt x="683384" y="724548"/>
                  </a:cubicBezTo>
                  <a:cubicBezTo>
                    <a:pt x="977013" y="582458"/>
                    <a:pt x="1237161" y="630638"/>
                    <a:pt x="1464352" y="550902"/>
                  </a:cubicBezTo>
                  <a:cubicBezTo>
                    <a:pt x="2269178" y="268530"/>
                    <a:pt x="3136940" y="161497"/>
                    <a:pt x="3136940" y="161497"/>
                  </a:cubicBezTo>
                  <a:close/>
                </a:path>
              </a:pathLst>
            </a:custGeom>
            <a:solidFill>
              <a:srgbClr val="E4C5FF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26EEBD4-F858-EF01-57A0-6E00AC7FEA9E}"/>
                </a:ext>
              </a:extLst>
            </p:cNvPr>
            <p:cNvSpPr/>
            <p:nvPr/>
          </p:nvSpPr>
          <p:spPr>
            <a:xfrm>
              <a:off x="4417127" y="2548540"/>
              <a:ext cx="1737915" cy="442834"/>
            </a:xfrm>
            <a:custGeom>
              <a:avLst/>
              <a:gdLst>
                <a:gd name="connsiteX0" fmla="*/ 1734008 w 1737915"/>
                <a:gd name="connsiteY0" fmla="*/ 0 h 442834"/>
                <a:gd name="connsiteX1" fmla="*/ 0 w 1737915"/>
                <a:gd name="connsiteY1" fmla="*/ 377273 h 442834"/>
                <a:gd name="connsiteX2" fmla="*/ 3033 w 1737915"/>
                <a:gd name="connsiteY2" fmla="*/ 442835 h 442834"/>
                <a:gd name="connsiteX3" fmla="*/ 1737916 w 1737915"/>
                <a:gd name="connsiteY3" fmla="*/ 54596 h 442834"/>
                <a:gd name="connsiteX4" fmla="*/ 1734008 w 1737915"/>
                <a:gd name="connsiteY4" fmla="*/ 0 h 44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915" h="442834">
                  <a:moveTo>
                    <a:pt x="1734008" y="0"/>
                  </a:moveTo>
                  <a:cubicBezTo>
                    <a:pt x="1734008" y="0"/>
                    <a:pt x="816724" y="23040"/>
                    <a:pt x="0" y="377273"/>
                  </a:cubicBezTo>
                  <a:cubicBezTo>
                    <a:pt x="0" y="377273"/>
                    <a:pt x="1458" y="385847"/>
                    <a:pt x="3033" y="442835"/>
                  </a:cubicBezTo>
                  <a:cubicBezTo>
                    <a:pt x="566726" y="226667"/>
                    <a:pt x="975088" y="106101"/>
                    <a:pt x="1737916" y="54596"/>
                  </a:cubicBezTo>
                  <a:lnTo>
                    <a:pt x="1734008" y="0"/>
                  </a:lnTo>
                  <a:close/>
                </a:path>
              </a:pathLst>
            </a:custGeom>
            <a:solidFill>
              <a:srgbClr val="C7BED1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C2D20A3-4FC8-1CD9-5347-6758DAAF4C6D}"/>
                </a:ext>
              </a:extLst>
            </p:cNvPr>
            <p:cNvSpPr/>
            <p:nvPr/>
          </p:nvSpPr>
          <p:spPr>
            <a:xfrm>
              <a:off x="3014254" y="2925813"/>
              <a:ext cx="1405906" cy="738913"/>
            </a:xfrm>
            <a:custGeom>
              <a:avLst/>
              <a:gdLst>
                <a:gd name="connsiteX0" fmla="*/ 27473 w 1405906"/>
                <a:gd name="connsiteY0" fmla="*/ 738913 h 738913"/>
                <a:gd name="connsiteX1" fmla="*/ 613622 w 1405906"/>
                <a:gd name="connsiteY1" fmla="*/ 269014 h 738913"/>
                <a:gd name="connsiteX2" fmla="*/ 1405907 w 1405906"/>
                <a:gd name="connsiteY2" fmla="*/ 65562 h 738913"/>
                <a:gd name="connsiteX3" fmla="*/ 1402874 w 1405906"/>
                <a:gd name="connsiteY3" fmla="*/ 0 h 738913"/>
                <a:gd name="connsiteX4" fmla="*/ 565909 w 1405906"/>
                <a:gd name="connsiteY4" fmla="*/ 241249 h 738913"/>
                <a:gd name="connsiteX5" fmla="*/ 0 w 1405906"/>
                <a:gd name="connsiteY5" fmla="*/ 738330 h 738913"/>
                <a:gd name="connsiteX6" fmla="*/ 27473 w 1405906"/>
                <a:gd name="connsiteY6" fmla="*/ 738913 h 73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5906" h="738913">
                  <a:moveTo>
                    <a:pt x="27473" y="738913"/>
                  </a:moveTo>
                  <a:cubicBezTo>
                    <a:pt x="27473" y="738913"/>
                    <a:pt x="285871" y="428777"/>
                    <a:pt x="613622" y="269014"/>
                  </a:cubicBezTo>
                  <a:cubicBezTo>
                    <a:pt x="941374" y="109251"/>
                    <a:pt x="1405907" y="65562"/>
                    <a:pt x="1405907" y="65562"/>
                  </a:cubicBezTo>
                  <a:lnTo>
                    <a:pt x="1402874" y="0"/>
                  </a:lnTo>
                  <a:cubicBezTo>
                    <a:pt x="1402874" y="0"/>
                    <a:pt x="950531" y="19307"/>
                    <a:pt x="565909" y="241249"/>
                  </a:cubicBezTo>
                  <a:cubicBezTo>
                    <a:pt x="170788" y="469316"/>
                    <a:pt x="0" y="738330"/>
                    <a:pt x="0" y="738330"/>
                  </a:cubicBezTo>
                  <a:lnTo>
                    <a:pt x="27473" y="738913"/>
                  </a:lnTo>
                  <a:close/>
                </a:path>
              </a:pathLst>
            </a:custGeom>
            <a:solidFill>
              <a:srgbClr val="C8BAD8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2C4D594A-C625-26FC-5454-E7D992125A07}"/>
              </a:ext>
            </a:extLst>
          </p:cNvPr>
          <p:cNvGrpSpPr/>
          <p:nvPr/>
        </p:nvGrpSpPr>
        <p:grpSpPr>
          <a:xfrm>
            <a:off x="6586863" y="3148231"/>
            <a:ext cx="1376497" cy="611216"/>
            <a:chOff x="2954400" y="2167558"/>
            <a:chExt cx="3200642" cy="148018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5627BF5-57C5-FB6F-7761-228833B311AE}"/>
                </a:ext>
              </a:extLst>
            </p:cNvPr>
            <p:cNvSpPr/>
            <p:nvPr/>
          </p:nvSpPr>
          <p:spPr>
            <a:xfrm>
              <a:off x="2954400" y="2167558"/>
              <a:ext cx="3196734" cy="1480189"/>
            </a:xfrm>
            <a:custGeom>
              <a:avLst/>
              <a:gdLst>
                <a:gd name="connsiteX0" fmla="*/ 3196735 w 3196734"/>
                <a:gd name="connsiteY0" fmla="*/ 171405 h 1480189"/>
                <a:gd name="connsiteX1" fmla="*/ 839539 w 3196734"/>
                <a:gd name="connsiteY1" fmla="*/ 477633 h 1480189"/>
                <a:gd name="connsiteX2" fmla="*/ 941 w 3196734"/>
                <a:gd name="connsiteY2" fmla="*/ 1477627 h 1480189"/>
                <a:gd name="connsiteX3" fmla="*/ 667584 w 3196734"/>
                <a:gd name="connsiteY3" fmla="*/ 860272 h 1480189"/>
                <a:gd name="connsiteX4" fmla="*/ 1489850 w 3196734"/>
                <a:gd name="connsiteY4" fmla="*/ 623339 h 1480189"/>
                <a:gd name="connsiteX5" fmla="*/ 3196677 w 3196734"/>
                <a:gd name="connsiteY5" fmla="*/ 171405 h 148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6734" h="1480189">
                  <a:moveTo>
                    <a:pt x="3196735" y="171405"/>
                  </a:moveTo>
                  <a:cubicBezTo>
                    <a:pt x="3196735" y="171405"/>
                    <a:pt x="1761430" y="-372573"/>
                    <a:pt x="839539" y="477633"/>
                  </a:cubicBezTo>
                  <a:cubicBezTo>
                    <a:pt x="159421" y="1190298"/>
                    <a:pt x="125240" y="1304448"/>
                    <a:pt x="941" y="1477627"/>
                  </a:cubicBezTo>
                  <a:cubicBezTo>
                    <a:pt x="-17316" y="1516241"/>
                    <a:pt x="230991" y="1109512"/>
                    <a:pt x="667584" y="860272"/>
                  </a:cubicBezTo>
                  <a:cubicBezTo>
                    <a:pt x="966638" y="689601"/>
                    <a:pt x="1256184" y="720049"/>
                    <a:pt x="1489850" y="623339"/>
                  </a:cubicBezTo>
                  <a:cubicBezTo>
                    <a:pt x="2296833" y="289346"/>
                    <a:pt x="3196677" y="171405"/>
                    <a:pt x="3196677" y="171405"/>
                  </a:cubicBezTo>
                  <a:close/>
                </a:path>
              </a:pathLst>
            </a:custGeom>
            <a:solidFill>
              <a:srgbClr val="F9CCBB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8542EBF-16D0-DF5F-3374-E5170D32C2BE}"/>
                </a:ext>
              </a:extLst>
            </p:cNvPr>
            <p:cNvSpPr/>
            <p:nvPr/>
          </p:nvSpPr>
          <p:spPr>
            <a:xfrm>
              <a:off x="4391521" y="2338963"/>
              <a:ext cx="1763522" cy="513937"/>
            </a:xfrm>
            <a:custGeom>
              <a:avLst/>
              <a:gdLst>
                <a:gd name="connsiteX0" fmla="*/ 1759615 w 1763522"/>
                <a:gd name="connsiteY0" fmla="*/ 0 h 513937"/>
                <a:gd name="connsiteX1" fmla="*/ 0 w 1763522"/>
                <a:gd name="connsiteY1" fmla="*/ 444118 h 513937"/>
                <a:gd name="connsiteX2" fmla="*/ 3033 w 1763522"/>
                <a:gd name="connsiteY2" fmla="*/ 513938 h 513937"/>
                <a:gd name="connsiteX3" fmla="*/ 1763522 w 1763522"/>
                <a:gd name="connsiteY3" fmla="*/ 64570 h 513937"/>
                <a:gd name="connsiteX4" fmla="*/ 1759615 w 1763522"/>
                <a:gd name="connsiteY4" fmla="*/ 0 h 51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522" h="513937">
                  <a:moveTo>
                    <a:pt x="1759615" y="0"/>
                  </a:moveTo>
                  <a:cubicBezTo>
                    <a:pt x="1759615" y="0"/>
                    <a:pt x="1027409" y="3966"/>
                    <a:pt x="0" y="444118"/>
                  </a:cubicBezTo>
                  <a:cubicBezTo>
                    <a:pt x="0" y="444118"/>
                    <a:pt x="1458" y="446509"/>
                    <a:pt x="3033" y="513938"/>
                  </a:cubicBezTo>
                  <a:cubicBezTo>
                    <a:pt x="568242" y="258281"/>
                    <a:pt x="998653" y="125524"/>
                    <a:pt x="1763522" y="64570"/>
                  </a:cubicBezTo>
                  <a:lnTo>
                    <a:pt x="1759615" y="0"/>
                  </a:lnTo>
                  <a:close/>
                </a:path>
              </a:pathLst>
            </a:custGeom>
            <a:solidFill>
              <a:srgbClr val="D9BCB0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1283EF1-F7B6-A1EB-2331-6F6D84B42EC8}"/>
                </a:ext>
              </a:extLst>
            </p:cNvPr>
            <p:cNvSpPr/>
            <p:nvPr/>
          </p:nvSpPr>
          <p:spPr>
            <a:xfrm>
              <a:off x="2955341" y="2783081"/>
              <a:ext cx="1439212" cy="862804"/>
            </a:xfrm>
            <a:custGeom>
              <a:avLst/>
              <a:gdLst>
                <a:gd name="connsiteX0" fmla="*/ 27590 w 1439212"/>
                <a:gd name="connsiteY0" fmla="*/ 862805 h 862804"/>
                <a:gd name="connsiteX1" fmla="*/ 538786 w 1439212"/>
                <a:gd name="connsiteY1" fmla="*/ 348342 h 862804"/>
                <a:gd name="connsiteX2" fmla="*/ 1439213 w 1439212"/>
                <a:gd name="connsiteY2" fmla="*/ 69820 h 862804"/>
                <a:gd name="connsiteX3" fmla="*/ 1436179 w 1439212"/>
                <a:gd name="connsiteY3" fmla="*/ 0 h 862804"/>
                <a:gd name="connsiteX4" fmla="*/ 521346 w 1439212"/>
                <a:gd name="connsiteY4" fmla="*/ 306519 h 862804"/>
                <a:gd name="connsiteX5" fmla="*/ 0 w 1439212"/>
                <a:gd name="connsiteY5" fmla="*/ 862104 h 862804"/>
                <a:gd name="connsiteX6" fmla="*/ 27531 w 1439212"/>
                <a:gd name="connsiteY6" fmla="*/ 862805 h 86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9212" h="862804">
                  <a:moveTo>
                    <a:pt x="27590" y="862805"/>
                  </a:moveTo>
                  <a:cubicBezTo>
                    <a:pt x="27590" y="862805"/>
                    <a:pt x="155505" y="570401"/>
                    <a:pt x="538786" y="348342"/>
                  </a:cubicBezTo>
                  <a:cubicBezTo>
                    <a:pt x="989728" y="87027"/>
                    <a:pt x="1439213" y="69820"/>
                    <a:pt x="1439213" y="69820"/>
                  </a:cubicBezTo>
                  <a:lnTo>
                    <a:pt x="1436179" y="0"/>
                  </a:lnTo>
                  <a:cubicBezTo>
                    <a:pt x="1436179" y="0"/>
                    <a:pt x="907018" y="43980"/>
                    <a:pt x="521346" y="306519"/>
                  </a:cubicBezTo>
                  <a:cubicBezTo>
                    <a:pt x="125116" y="576233"/>
                    <a:pt x="0" y="862104"/>
                    <a:pt x="0" y="862104"/>
                  </a:cubicBezTo>
                  <a:lnTo>
                    <a:pt x="27531" y="862805"/>
                  </a:lnTo>
                  <a:close/>
                </a:path>
              </a:pathLst>
            </a:custGeom>
            <a:solidFill>
              <a:srgbClr val="D69EA9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9465F3DB-6D03-570A-6DFE-D83148C30EC7}"/>
              </a:ext>
            </a:extLst>
          </p:cNvPr>
          <p:cNvGrpSpPr/>
          <p:nvPr/>
        </p:nvGrpSpPr>
        <p:grpSpPr>
          <a:xfrm>
            <a:off x="6563312" y="3062658"/>
            <a:ext cx="1400047" cy="684226"/>
            <a:chOff x="2899641" y="1960325"/>
            <a:chExt cx="3255401" cy="1656997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AC5F1A0-7C6B-A306-4F88-8F56B5E4F355}"/>
                </a:ext>
              </a:extLst>
            </p:cNvPr>
            <p:cNvSpPr/>
            <p:nvPr/>
          </p:nvSpPr>
          <p:spPr>
            <a:xfrm>
              <a:off x="2899641" y="1960325"/>
              <a:ext cx="3255401" cy="1656997"/>
            </a:xfrm>
            <a:custGeom>
              <a:avLst/>
              <a:gdLst>
                <a:gd name="connsiteX0" fmla="*/ 3255402 w 3255401"/>
                <a:gd name="connsiteY0" fmla="*/ 175070 h 1656997"/>
                <a:gd name="connsiteX1" fmla="*/ 860759 w 3255401"/>
                <a:gd name="connsiteY1" fmla="*/ 537644 h 1656997"/>
                <a:gd name="connsiteX2" fmla="*/ 929 w 3255401"/>
                <a:gd name="connsiteY2" fmla="*/ 1654238 h 1656997"/>
                <a:gd name="connsiteX3" fmla="*/ 686121 w 3255401"/>
                <a:gd name="connsiteY3" fmla="*/ 960238 h 1656997"/>
                <a:gd name="connsiteX4" fmla="*/ 1529035 w 3255401"/>
                <a:gd name="connsiteY4" fmla="*/ 687724 h 1656997"/>
                <a:gd name="connsiteX5" fmla="*/ 3255402 w 3255401"/>
                <a:gd name="connsiteY5" fmla="*/ 175070 h 1656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5401" h="1656997">
                  <a:moveTo>
                    <a:pt x="3255402" y="175070"/>
                  </a:moveTo>
                  <a:cubicBezTo>
                    <a:pt x="3255402" y="175070"/>
                    <a:pt x="1797174" y="-401339"/>
                    <a:pt x="860759" y="537644"/>
                  </a:cubicBezTo>
                  <a:cubicBezTo>
                    <a:pt x="169967" y="1324678"/>
                    <a:pt x="127153" y="1462977"/>
                    <a:pt x="929" y="1654238"/>
                  </a:cubicBezTo>
                  <a:cubicBezTo>
                    <a:pt x="-17620" y="1696877"/>
                    <a:pt x="242645" y="1235493"/>
                    <a:pt x="686121" y="960238"/>
                  </a:cubicBezTo>
                  <a:cubicBezTo>
                    <a:pt x="989899" y="771718"/>
                    <a:pt x="1291636" y="794525"/>
                    <a:pt x="1529035" y="687724"/>
                  </a:cubicBezTo>
                  <a:cubicBezTo>
                    <a:pt x="2348734" y="318851"/>
                    <a:pt x="3255402" y="175070"/>
                    <a:pt x="3255402" y="175070"/>
                  </a:cubicBezTo>
                  <a:close/>
                </a:path>
              </a:pathLst>
            </a:custGeom>
            <a:solidFill>
              <a:srgbClr val="E2C2F7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8E5A845-50F5-2589-A3D1-7AABBAD9D78D}"/>
                </a:ext>
              </a:extLst>
            </p:cNvPr>
            <p:cNvSpPr/>
            <p:nvPr/>
          </p:nvSpPr>
          <p:spPr>
            <a:xfrm>
              <a:off x="4375072" y="2135395"/>
              <a:ext cx="1779971" cy="581074"/>
            </a:xfrm>
            <a:custGeom>
              <a:avLst/>
              <a:gdLst>
                <a:gd name="connsiteX0" fmla="*/ 1779971 w 1779971"/>
                <a:gd name="connsiteY0" fmla="*/ 0 h 581074"/>
                <a:gd name="connsiteX1" fmla="*/ 0 w 1779971"/>
                <a:gd name="connsiteY1" fmla="*/ 503964 h 581074"/>
                <a:gd name="connsiteX2" fmla="*/ 3091 w 1779971"/>
                <a:gd name="connsiteY2" fmla="*/ 581075 h 581074"/>
                <a:gd name="connsiteX3" fmla="*/ 1779971 w 1779971"/>
                <a:gd name="connsiteY3" fmla="*/ 70170 h 581074"/>
                <a:gd name="connsiteX4" fmla="*/ 1779971 w 1779971"/>
                <a:gd name="connsiteY4" fmla="*/ 0 h 58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971" h="581074">
                  <a:moveTo>
                    <a:pt x="1779971" y="0"/>
                  </a:moveTo>
                  <a:cubicBezTo>
                    <a:pt x="1779971" y="0"/>
                    <a:pt x="1043566" y="17907"/>
                    <a:pt x="0" y="503964"/>
                  </a:cubicBezTo>
                  <a:cubicBezTo>
                    <a:pt x="0" y="503964"/>
                    <a:pt x="1517" y="506647"/>
                    <a:pt x="3091" y="581075"/>
                  </a:cubicBezTo>
                  <a:cubicBezTo>
                    <a:pt x="577167" y="298703"/>
                    <a:pt x="1003086" y="137423"/>
                    <a:pt x="1779971" y="70170"/>
                  </a:cubicBezTo>
                  <a:lnTo>
                    <a:pt x="1779971" y="0"/>
                  </a:lnTo>
                  <a:close/>
                </a:path>
              </a:pathLst>
            </a:custGeom>
            <a:solidFill>
              <a:srgbClr val="CABEDC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0F28C7D-8B49-3133-D3B8-6AC01A3943CC}"/>
                </a:ext>
              </a:extLst>
            </p:cNvPr>
            <p:cNvSpPr/>
            <p:nvPr/>
          </p:nvSpPr>
          <p:spPr>
            <a:xfrm>
              <a:off x="2900629" y="2639358"/>
              <a:ext cx="1477534" cy="976021"/>
            </a:xfrm>
            <a:custGeom>
              <a:avLst/>
              <a:gdLst>
                <a:gd name="connsiteX0" fmla="*/ 27940 w 1477534"/>
                <a:gd name="connsiteY0" fmla="*/ 975963 h 976021"/>
                <a:gd name="connsiteX1" fmla="*/ 555235 w 1477534"/>
                <a:gd name="connsiteY1" fmla="*/ 395530 h 976021"/>
                <a:gd name="connsiteX2" fmla="*/ 1477535 w 1477534"/>
                <a:gd name="connsiteY2" fmla="*/ 77111 h 976021"/>
                <a:gd name="connsiteX3" fmla="*/ 1474443 w 1477534"/>
                <a:gd name="connsiteY3" fmla="*/ 0 h 976021"/>
                <a:gd name="connsiteX4" fmla="*/ 537561 w 1477534"/>
                <a:gd name="connsiteY4" fmla="*/ 349392 h 976021"/>
                <a:gd name="connsiteX5" fmla="*/ 0 w 1477534"/>
                <a:gd name="connsiteY5" fmla="*/ 975263 h 976021"/>
                <a:gd name="connsiteX6" fmla="*/ 27998 w 1477534"/>
                <a:gd name="connsiteY6" fmla="*/ 976021 h 9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77534" h="976021">
                  <a:moveTo>
                    <a:pt x="27940" y="975963"/>
                  </a:moveTo>
                  <a:cubicBezTo>
                    <a:pt x="27940" y="975963"/>
                    <a:pt x="165888" y="640804"/>
                    <a:pt x="555235" y="395530"/>
                  </a:cubicBezTo>
                  <a:cubicBezTo>
                    <a:pt x="1013293" y="106917"/>
                    <a:pt x="1477535" y="77111"/>
                    <a:pt x="1477535" y="77111"/>
                  </a:cubicBezTo>
                  <a:lnTo>
                    <a:pt x="1474443" y="0"/>
                  </a:lnTo>
                  <a:cubicBezTo>
                    <a:pt x="1474443" y="0"/>
                    <a:pt x="929299" y="59437"/>
                    <a:pt x="537561" y="349392"/>
                  </a:cubicBezTo>
                  <a:cubicBezTo>
                    <a:pt x="135090" y="647278"/>
                    <a:pt x="0" y="975263"/>
                    <a:pt x="0" y="975263"/>
                  </a:cubicBezTo>
                  <a:lnTo>
                    <a:pt x="27998" y="976021"/>
                  </a:lnTo>
                  <a:close/>
                </a:path>
              </a:pathLst>
            </a:custGeom>
            <a:solidFill>
              <a:srgbClr val="C8BAD8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aphic 4">
            <a:extLst>
              <a:ext uri="{FF2B5EF4-FFF2-40B4-BE49-F238E27FC236}">
                <a16:creationId xmlns:a16="http://schemas.microsoft.com/office/drawing/2014/main" id="{CCF9DEA5-5FD6-E9FE-5695-B230C841BF9D}"/>
              </a:ext>
            </a:extLst>
          </p:cNvPr>
          <p:cNvGrpSpPr/>
          <p:nvPr/>
        </p:nvGrpSpPr>
        <p:grpSpPr>
          <a:xfrm>
            <a:off x="6545921" y="3007106"/>
            <a:ext cx="1417439" cy="723662"/>
            <a:chOff x="2859202" y="1825796"/>
            <a:chExt cx="3295841" cy="175250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AC7ED62-C0B6-8FE0-6DBE-9F06560A8210}"/>
                </a:ext>
              </a:extLst>
            </p:cNvPr>
            <p:cNvSpPr/>
            <p:nvPr/>
          </p:nvSpPr>
          <p:spPr>
            <a:xfrm>
              <a:off x="2859202" y="1825796"/>
              <a:ext cx="3295841" cy="1752500"/>
            </a:xfrm>
            <a:custGeom>
              <a:avLst/>
              <a:gdLst>
                <a:gd name="connsiteX0" fmla="*/ 3295841 w 3295841"/>
                <a:gd name="connsiteY0" fmla="*/ 105213 h 1752500"/>
                <a:gd name="connsiteX1" fmla="*/ 907614 w 3295841"/>
                <a:gd name="connsiteY1" fmla="*/ 466795 h 1752500"/>
                <a:gd name="connsiteX2" fmla="*/ 771 w 3295841"/>
                <a:gd name="connsiteY2" fmla="*/ 1750328 h 1752500"/>
                <a:gd name="connsiteX3" fmla="*/ 740501 w 3295841"/>
                <a:gd name="connsiteY3" fmla="*/ 925787 h 1752500"/>
                <a:gd name="connsiteX4" fmla="*/ 1544335 w 3295841"/>
                <a:gd name="connsiteY4" fmla="*/ 689438 h 1752500"/>
                <a:gd name="connsiteX5" fmla="*/ 3295841 w 3295841"/>
                <a:gd name="connsiteY5" fmla="*/ 105155 h 17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95841" h="1752500">
                  <a:moveTo>
                    <a:pt x="3295841" y="105213"/>
                  </a:moveTo>
                  <a:cubicBezTo>
                    <a:pt x="3295841" y="105213"/>
                    <a:pt x="1905100" y="-295391"/>
                    <a:pt x="907614" y="466795"/>
                  </a:cubicBezTo>
                  <a:cubicBezTo>
                    <a:pt x="463496" y="830477"/>
                    <a:pt x="126645" y="1559591"/>
                    <a:pt x="771" y="1750328"/>
                  </a:cubicBezTo>
                  <a:cubicBezTo>
                    <a:pt x="-17719" y="1792850"/>
                    <a:pt x="298191" y="1200284"/>
                    <a:pt x="740501" y="925787"/>
                  </a:cubicBezTo>
                  <a:cubicBezTo>
                    <a:pt x="1043463" y="737792"/>
                    <a:pt x="1307577" y="796005"/>
                    <a:pt x="1544335" y="689438"/>
                  </a:cubicBezTo>
                  <a:cubicBezTo>
                    <a:pt x="2361817" y="321556"/>
                    <a:pt x="3295841" y="105155"/>
                    <a:pt x="3295841" y="105155"/>
                  </a:cubicBezTo>
                  <a:close/>
                </a:path>
              </a:pathLst>
            </a:custGeom>
            <a:solidFill>
              <a:srgbClr val="A6FFAB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4F4EFD8-8797-18BA-9140-8B52C8544A86}"/>
                </a:ext>
              </a:extLst>
            </p:cNvPr>
            <p:cNvSpPr/>
            <p:nvPr/>
          </p:nvSpPr>
          <p:spPr>
            <a:xfrm>
              <a:off x="4350049" y="1931009"/>
              <a:ext cx="1804994" cy="652527"/>
            </a:xfrm>
            <a:custGeom>
              <a:avLst/>
              <a:gdLst>
                <a:gd name="connsiteX0" fmla="*/ 1804994 w 1804994"/>
                <a:gd name="connsiteY0" fmla="*/ 0 h 652527"/>
                <a:gd name="connsiteX1" fmla="*/ 0 w 1804994"/>
                <a:gd name="connsiteY1" fmla="*/ 575592 h 652527"/>
                <a:gd name="connsiteX2" fmla="*/ 3091 w 1804994"/>
                <a:gd name="connsiteY2" fmla="*/ 652528 h 652527"/>
                <a:gd name="connsiteX3" fmla="*/ 1804994 w 1804994"/>
                <a:gd name="connsiteY3" fmla="*/ 62062 h 652527"/>
                <a:gd name="connsiteX4" fmla="*/ 1804994 w 1804994"/>
                <a:gd name="connsiteY4" fmla="*/ 0 h 652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4994" h="652527">
                  <a:moveTo>
                    <a:pt x="1804994" y="0"/>
                  </a:moveTo>
                  <a:cubicBezTo>
                    <a:pt x="1804994" y="0"/>
                    <a:pt x="1040825" y="90818"/>
                    <a:pt x="0" y="575592"/>
                  </a:cubicBezTo>
                  <a:cubicBezTo>
                    <a:pt x="0" y="575592"/>
                    <a:pt x="1458" y="578217"/>
                    <a:pt x="3091" y="652528"/>
                  </a:cubicBezTo>
                  <a:cubicBezTo>
                    <a:pt x="631704" y="352950"/>
                    <a:pt x="1319754" y="126574"/>
                    <a:pt x="1804994" y="62062"/>
                  </a:cubicBezTo>
                  <a:lnTo>
                    <a:pt x="1804994" y="0"/>
                  </a:lnTo>
                  <a:close/>
                </a:path>
              </a:pathLst>
            </a:custGeom>
            <a:solidFill>
              <a:srgbClr val="B1D6AE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1B538EB-48FA-F0F1-0D2A-26B3C775DD94}"/>
                </a:ext>
              </a:extLst>
            </p:cNvPr>
            <p:cNvSpPr/>
            <p:nvPr/>
          </p:nvSpPr>
          <p:spPr>
            <a:xfrm>
              <a:off x="2859973" y="2506601"/>
              <a:ext cx="1493167" cy="1069989"/>
            </a:xfrm>
            <a:custGeom>
              <a:avLst/>
              <a:gdLst>
                <a:gd name="connsiteX0" fmla="*/ 3791 w 1493167"/>
                <a:gd name="connsiteY0" fmla="*/ 1069990 h 1069989"/>
                <a:gd name="connsiteX1" fmla="*/ 673993 w 1493167"/>
                <a:gd name="connsiteY1" fmla="*/ 368465 h 1069989"/>
                <a:gd name="connsiteX2" fmla="*/ 1493167 w 1493167"/>
                <a:gd name="connsiteY2" fmla="*/ 76936 h 1069989"/>
                <a:gd name="connsiteX3" fmla="*/ 1490076 w 1493167"/>
                <a:gd name="connsiteY3" fmla="*/ 0 h 1069989"/>
                <a:gd name="connsiteX4" fmla="*/ 610181 w 1493167"/>
                <a:gd name="connsiteY4" fmla="*/ 312002 h 1069989"/>
                <a:gd name="connsiteX5" fmla="*/ 0 w 1493167"/>
                <a:gd name="connsiteY5" fmla="*/ 1069523 h 1069989"/>
                <a:gd name="connsiteX6" fmla="*/ 3791 w 1493167"/>
                <a:gd name="connsiteY6" fmla="*/ 1069990 h 106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167" h="1069989">
                  <a:moveTo>
                    <a:pt x="3791" y="1069990"/>
                  </a:moveTo>
                  <a:cubicBezTo>
                    <a:pt x="3791" y="1069990"/>
                    <a:pt x="285696" y="613039"/>
                    <a:pt x="673993" y="368465"/>
                  </a:cubicBezTo>
                  <a:cubicBezTo>
                    <a:pt x="1130827" y="80611"/>
                    <a:pt x="1493167" y="76936"/>
                    <a:pt x="1493167" y="76936"/>
                  </a:cubicBezTo>
                  <a:lnTo>
                    <a:pt x="1490076" y="0"/>
                  </a:lnTo>
                  <a:cubicBezTo>
                    <a:pt x="1490076" y="0"/>
                    <a:pt x="1000869" y="22807"/>
                    <a:pt x="610181" y="312002"/>
                  </a:cubicBezTo>
                  <a:cubicBezTo>
                    <a:pt x="208818" y="609073"/>
                    <a:pt x="0" y="1069523"/>
                    <a:pt x="0" y="1069523"/>
                  </a:cubicBezTo>
                  <a:lnTo>
                    <a:pt x="3791" y="1069990"/>
                  </a:lnTo>
                  <a:close/>
                </a:path>
              </a:pathLst>
            </a:custGeom>
            <a:solidFill>
              <a:srgbClr val="93C3A0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aphic 4">
            <a:extLst>
              <a:ext uri="{FF2B5EF4-FFF2-40B4-BE49-F238E27FC236}">
                <a16:creationId xmlns:a16="http://schemas.microsoft.com/office/drawing/2014/main" id="{544342E3-1274-768A-FB2E-A9840F181610}"/>
              </a:ext>
            </a:extLst>
          </p:cNvPr>
          <p:cNvGrpSpPr/>
          <p:nvPr/>
        </p:nvGrpSpPr>
        <p:grpSpPr>
          <a:xfrm>
            <a:off x="6530208" y="2928090"/>
            <a:ext cx="1433177" cy="787483"/>
            <a:chOff x="2822667" y="1634443"/>
            <a:chExt cx="3332435" cy="1907056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22464F7-5A5B-8AF3-90C3-C7B626B4FE51}"/>
                </a:ext>
              </a:extLst>
            </p:cNvPr>
            <p:cNvSpPr/>
            <p:nvPr/>
          </p:nvSpPr>
          <p:spPr>
            <a:xfrm>
              <a:off x="2822667" y="1634443"/>
              <a:ext cx="3332376" cy="1907056"/>
            </a:xfrm>
            <a:custGeom>
              <a:avLst/>
              <a:gdLst>
                <a:gd name="connsiteX0" fmla="*/ 3332377 w 3332376"/>
                <a:gd name="connsiteY0" fmla="*/ 92007 h 1907056"/>
                <a:gd name="connsiteX1" fmla="*/ 969639 w 3332376"/>
                <a:gd name="connsiteY1" fmla="*/ 479720 h 1907056"/>
                <a:gd name="connsiteX2" fmla="*/ 793 w 3332376"/>
                <a:gd name="connsiteY2" fmla="*/ 1904934 h 1907056"/>
                <a:gd name="connsiteX3" fmla="*/ 731365 w 3332376"/>
                <a:gd name="connsiteY3" fmla="*/ 1065461 h 1907056"/>
                <a:gd name="connsiteX4" fmla="*/ 1564130 w 3332376"/>
                <a:gd name="connsiteY4" fmla="*/ 741035 h 1907056"/>
                <a:gd name="connsiteX5" fmla="*/ 3332319 w 3332376"/>
                <a:gd name="connsiteY5" fmla="*/ 91948 h 190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376" h="1907056">
                  <a:moveTo>
                    <a:pt x="3332377" y="92007"/>
                  </a:moveTo>
                  <a:cubicBezTo>
                    <a:pt x="3332377" y="92007"/>
                    <a:pt x="1967126" y="-282525"/>
                    <a:pt x="969639" y="479720"/>
                  </a:cubicBezTo>
                  <a:cubicBezTo>
                    <a:pt x="525522" y="843344"/>
                    <a:pt x="126725" y="1714198"/>
                    <a:pt x="793" y="1904934"/>
                  </a:cubicBezTo>
                  <a:cubicBezTo>
                    <a:pt x="-17698" y="1947456"/>
                    <a:pt x="289055" y="1340016"/>
                    <a:pt x="731365" y="1065461"/>
                  </a:cubicBezTo>
                  <a:cubicBezTo>
                    <a:pt x="1034326" y="877467"/>
                    <a:pt x="1327372" y="847602"/>
                    <a:pt x="1564130" y="741035"/>
                  </a:cubicBezTo>
                  <a:cubicBezTo>
                    <a:pt x="2381612" y="373153"/>
                    <a:pt x="3332319" y="91948"/>
                    <a:pt x="3332319" y="91948"/>
                  </a:cubicBezTo>
                  <a:close/>
                </a:path>
              </a:pathLst>
            </a:custGeom>
            <a:solidFill>
              <a:srgbClr val="FEFB9E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98DB2F4-61C3-53A1-A6A6-46E4A88D0021}"/>
                </a:ext>
              </a:extLst>
            </p:cNvPr>
            <p:cNvSpPr/>
            <p:nvPr/>
          </p:nvSpPr>
          <p:spPr>
            <a:xfrm>
              <a:off x="4333367" y="1726449"/>
              <a:ext cx="1821734" cy="717331"/>
            </a:xfrm>
            <a:custGeom>
              <a:avLst/>
              <a:gdLst>
                <a:gd name="connsiteX0" fmla="*/ 1821677 w 1821734"/>
                <a:gd name="connsiteY0" fmla="*/ 0 h 717331"/>
                <a:gd name="connsiteX1" fmla="*/ 0 w 1821734"/>
                <a:gd name="connsiteY1" fmla="*/ 640395 h 717331"/>
                <a:gd name="connsiteX2" fmla="*/ 3091 w 1821734"/>
                <a:gd name="connsiteY2" fmla="*/ 717332 h 717331"/>
                <a:gd name="connsiteX3" fmla="*/ 1821735 w 1821734"/>
                <a:gd name="connsiteY3" fmla="*/ 62062 h 717331"/>
                <a:gd name="connsiteX4" fmla="*/ 1821735 w 1821734"/>
                <a:gd name="connsiteY4" fmla="*/ 0 h 71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1734" h="717331">
                  <a:moveTo>
                    <a:pt x="1821677" y="0"/>
                  </a:moveTo>
                  <a:cubicBezTo>
                    <a:pt x="1821677" y="0"/>
                    <a:pt x="1373184" y="8458"/>
                    <a:pt x="0" y="640395"/>
                  </a:cubicBezTo>
                  <a:cubicBezTo>
                    <a:pt x="0" y="640395"/>
                    <a:pt x="1458" y="643020"/>
                    <a:pt x="3091" y="717332"/>
                  </a:cubicBezTo>
                  <a:cubicBezTo>
                    <a:pt x="631704" y="417753"/>
                    <a:pt x="1336495" y="126574"/>
                    <a:pt x="1821735" y="62062"/>
                  </a:cubicBezTo>
                  <a:lnTo>
                    <a:pt x="1821735" y="0"/>
                  </a:lnTo>
                  <a:close/>
                </a:path>
              </a:pathLst>
            </a:custGeom>
            <a:solidFill>
              <a:srgbClr val="DADCB3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7BBC474-203A-7F89-AE88-9ED50CA800DD}"/>
                </a:ext>
              </a:extLst>
            </p:cNvPr>
            <p:cNvSpPr/>
            <p:nvPr/>
          </p:nvSpPr>
          <p:spPr>
            <a:xfrm>
              <a:off x="2823459" y="2366903"/>
              <a:ext cx="1512940" cy="1172998"/>
            </a:xfrm>
            <a:custGeom>
              <a:avLst/>
              <a:gdLst>
                <a:gd name="connsiteX0" fmla="*/ 3850 w 1512940"/>
                <a:gd name="connsiteY0" fmla="*/ 1172999 h 1172998"/>
                <a:gd name="connsiteX1" fmla="*/ 752446 w 1512940"/>
                <a:gd name="connsiteY1" fmla="*/ 368815 h 1172998"/>
                <a:gd name="connsiteX2" fmla="*/ 1512941 w 1512940"/>
                <a:gd name="connsiteY2" fmla="*/ 76936 h 1172998"/>
                <a:gd name="connsiteX3" fmla="*/ 1509849 w 1512940"/>
                <a:gd name="connsiteY3" fmla="*/ 0 h 1172998"/>
                <a:gd name="connsiteX4" fmla="*/ 688575 w 1512940"/>
                <a:gd name="connsiteY4" fmla="*/ 312352 h 1172998"/>
                <a:gd name="connsiteX5" fmla="*/ 0 w 1512940"/>
                <a:gd name="connsiteY5" fmla="*/ 1172474 h 1172998"/>
                <a:gd name="connsiteX6" fmla="*/ 3791 w 1512940"/>
                <a:gd name="connsiteY6" fmla="*/ 1172940 h 11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940" h="1172998">
                  <a:moveTo>
                    <a:pt x="3850" y="1172999"/>
                  </a:moveTo>
                  <a:cubicBezTo>
                    <a:pt x="3850" y="1172999"/>
                    <a:pt x="364207" y="613447"/>
                    <a:pt x="752446" y="368815"/>
                  </a:cubicBezTo>
                  <a:cubicBezTo>
                    <a:pt x="1209279" y="80961"/>
                    <a:pt x="1512941" y="76936"/>
                    <a:pt x="1512941" y="76936"/>
                  </a:cubicBezTo>
                  <a:lnTo>
                    <a:pt x="1509849" y="0"/>
                  </a:lnTo>
                  <a:cubicBezTo>
                    <a:pt x="1509849" y="0"/>
                    <a:pt x="1079264" y="23157"/>
                    <a:pt x="688575" y="312352"/>
                  </a:cubicBezTo>
                  <a:cubicBezTo>
                    <a:pt x="287271" y="609364"/>
                    <a:pt x="0" y="1172474"/>
                    <a:pt x="0" y="1172474"/>
                  </a:cubicBezTo>
                  <a:lnTo>
                    <a:pt x="3791" y="1172940"/>
                  </a:lnTo>
                  <a:close/>
                </a:path>
              </a:pathLst>
            </a:custGeom>
            <a:solidFill>
              <a:srgbClr val="E0EAA0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Textfeld 9">
            <a:extLst>
              <a:ext uri="{FF2B5EF4-FFF2-40B4-BE49-F238E27FC236}">
                <a16:creationId xmlns:a16="http://schemas.microsoft.com/office/drawing/2014/main" id="{6EE87B68-EC03-656A-F943-89491885AA07}"/>
              </a:ext>
            </a:extLst>
          </p:cNvPr>
          <p:cNvSpPr txBox="1">
            <a:spLocks/>
          </p:cNvSpPr>
          <p:nvPr/>
        </p:nvSpPr>
        <p:spPr>
          <a:xfrm>
            <a:off x="7997218" y="3013727"/>
            <a:ext cx="359130" cy="8017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Structural</a:t>
            </a:r>
          </a:p>
        </p:txBody>
      </p:sp>
      <p:sp>
        <p:nvSpPr>
          <p:cNvPr id="34" name="Textfeld 9">
            <a:extLst>
              <a:ext uri="{FF2B5EF4-FFF2-40B4-BE49-F238E27FC236}">
                <a16:creationId xmlns:a16="http://schemas.microsoft.com/office/drawing/2014/main" id="{81045FDF-11DF-98C2-0857-FE2F854465FF}"/>
              </a:ext>
            </a:extLst>
          </p:cNvPr>
          <p:cNvSpPr txBox="1">
            <a:spLocks/>
          </p:cNvSpPr>
          <p:nvPr/>
        </p:nvSpPr>
        <p:spPr>
          <a:xfrm>
            <a:off x="7997217" y="2927532"/>
            <a:ext cx="359131" cy="69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Printed</a:t>
            </a:r>
          </a:p>
        </p:txBody>
      </p:sp>
      <p:sp>
        <p:nvSpPr>
          <p:cNvPr id="35" name="Textfeld 9">
            <a:extLst>
              <a:ext uri="{FF2B5EF4-FFF2-40B4-BE49-F238E27FC236}">
                <a16:creationId xmlns:a16="http://schemas.microsoft.com/office/drawing/2014/main" id="{0CCA872B-C54C-6C30-C617-E1783E1390C9}"/>
              </a:ext>
            </a:extLst>
          </p:cNvPr>
          <p:cNvSpPr txBox="1">
            <a:spLocks/>
          </p:cNvSpPr>
          <p:nvPr/>
        </p:nvSpPr>
        <p:spPr>
          <a:xfrm>
            <a:off x="7997217" y="2841337"/>
            <a:ext cx="359131" cy="69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</a:p>
        </p:txBody>
      </p:sp>
      <p:sp>
        <p:nvSpPr>
          <p:cNvPr id="36" name="Textfeld 9">
            <a:extLst>
              <a:ext uri="{FF2B5EF4-FFF2-40B4-BE49-F238E27FC236}">
                <a16:creationId xmlns:a16="http://schemas.microsoft.com/office/drawing/2014/main" id="{470C422C-45DF-4A2C-0AE0-D0BA9789B102}"/>
              </a:ext>
            </a:extLst>
          </p:cNvPr>
          <p:cNvSpPr txBox="1">
            <a:spLocks/>
          </p:cNvSpPr>
          <p:nvPr/>
        </p:nvSpPr>
        <p:spPr>
          <a:xfrm>
            <a:off x="7997217" y="3110199"/>
            <a:ext cx="359131" cy="69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Adhesive</a:t>
            </a:r>
          </a:p>
        </p:txBody>
      </p:sp>
      <p:sp>
        <p:nvSpPr>
          <p:cNvPr id="37" name="Textfeld 9">
            <a:extLst>
              <a:ext uri="{FF2B5EF4-FFF2-40B4-BE49-F238E27FC236}">
                <a16:creationId xmlns:a16="http://schemas.microsoft.com/office/drawing/2014/main" id="{63A359B7-9D5B-C2E6-082F-E1A83088395B}"/>
              </a:ext>
            </a:extLst>
          </p:cNvPr>
          <p:cNvSpPr txBox="1">
            <a:spLocks/>
          </p:cNvSpPr>
          <p:nvPr/>
        </p:nvSpPr>
        <p:spPr>
          <a:xfrm>
            <a:off x="7997217" y="3368786"/>
            <a:ext cx="359131" cy="69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Inner/Seal</a:t>
            </a:r>
          </a:p>
        </p:txBody>
      </p:sp>
      <p:sp>
        <p:nvSpPr>
          <p:cNvPr id="38" name="Textfeld 9">
            <a:extLst>
              <a:ext uri="{FF2B5EF4-FFF2-40B4-BE49-F238E27FC236}">
                <a16:creationId xmlns:a16="http://schemas.microsoft.com/office/drawing/2014/main" id="{A37CEA24-C35C-3ED0-3CBA-4EE2C25770A1}"/>
              </a:ext>
            </a:extLst>
          </p:cNvPr>
          <p:cNvSpPr txBox="1">
            <a:spLocks/>
          </p:cNvSpPr>
          <p:nvPr/>
        </p:nvSpPr>
        <p:spPr>
          <a:xfrm>
            <a:off x="7997217" y="3196395"/>
            <a:ext cx="359131" cy="69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</a:p>
        </p:txBody>
      </p:sp>
      <p:sp>
        <p:nvSpPr>
          <p:cNvPr id="45" name="Textfeld 9">
            <a:extLst>
              <a:ext uri="{FF2B5EF4-FFF2-40B4-BE49-F238E27FC236}">
                <a16:creationId xmlns:a16="http://schemas.microsoft.com/office/drawing/2014/main" id="{5FE70A03-8DBE-FC65-F0C2-F67CC9602A2A}"/>
              </a:ext>
            </a:extLst>
          </p:cNvPr>
          <p:cNvSpPr txBox="1">
            <a:spLocks/>
          </p:cNvSpPr>
          <p:nvPr/>
        </p:nvSpPr>
        <p:spPr>
          <a:xfrm>
            <a:off x="7997217" y="3282591"/>
            <a:ext cx="359131" cy="69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AU" sz="600" dirty="0">
                <a:latin typeface="Arial" panose="020B0604020202020204" pitchFamily="34" charset="0"/>
                <a:cs typeface="Arial" panose="020B0604020202020204" pitchFamily="34" charset="0"/>
              </a:rPr>
              <a:t>Adhesive</a:t>
            </a:r>
          </a:p>
        </p:txBody>
      </p:sp>
      <p:sp>
        <p:nvSpPr>
          <p:cNvPr id="46" name="Textfeld 9">
            <a:extLst>
              <a:ext uri="{FF2B5EF4-FFF2-40B4-BE49-F238E27FC236}">
                <a16:creationId xmlns:a16="http://schemas.microsoft.com/office/drawing/2014/main" id="{6E777F91-AE6F-CF88-9E79-D03D32B2610B}"/>
              </a:ext>
            </a:extLst>
          </p:cNvPr>
          <p:cNvSpPr txBox="1"/>
          <p:nvPr/>
        </p:nvSpPr>
        <p:spPr>
          <a:xfrm>
            <a:off x="6496032" y="2705013"/>
            <a:ext cx="8868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AU" sz="800" b="1" dirty="0">
                <a:latin typeface="Arial" panose="020B0604020202020204" pitchFamily="34" charset="0"/>
                <a:cs typeface="Arial" panose="020B0604020202020204" pitchFamily="34" charset="0"/>
              </a:rPr>
              <a:t>Multilayer Flexible Packaging</a:t>
            </a:r>
          </a:p>
        </p:txBody>
      </p:sp>
      <p:grpSp>
        <p:nvGrpSpPr>
          <p:cNvPr id="47" name="Graphic 4">
            <a:extLst>
              <a:ext uri="{FF2B5EF4-FFF2-40B4-BE49-F238E27FC236}">
                <a16:creationId xmlns:a16="http://schemas.microsoft.com/office/drawing/2014/main" id="{8F967534-FBEA-4F17-B20F-37D2919FCFAD}"/>
              </a:ext>
            </a:extLst>
          </p:cNvPr>
          <p:cNvGrpSpPr/>
          <p:nvPr/>
        </p:nvGrpSpPr>
        <p:grpSpPr>
          <a:xfrm>
            <a:off x="6530208" y="2928090"/>
            <a:ext cx="1433177" cy="787483"/>
            <a:chOff x="2822667" y="1634443"/>
            <a:chExt cx="3332435" cy="190705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D870D3-AF90-B73B-5709-77A4DE705047}"/>
                </a:ext>
              </a:extLst>
            </p:cNvPr>
            <p:cNvSpPr/>
            <p:nvPr/>
          </p:nvSpPr>
          <p:spPr>
            <a:xfrm>
              <a:off x="2822667" y="1634443"/>
              <a:ext cx="3332376" cy="1907056"/>
            </a:xfrm>
            <a:custGeom>
              <a:avLst/>
              <a:gdLst>
                <a:gd name="connsiteX0" fmla="*/ 3332377 w 3332376"/>
                <a:gd name="connsiteY0" fmla="*/ 92007 h 1907056"/>
                <a:gd name="connsiteX1" fmla="*/ 969639 w 3332376"/>
                <a:gd name="connsiteY1" fmla="*/ 479720 h 1907056"/>
                <a:gd name="connsiteX2" fmla="*/ 793 w 3332376"/>
                <a:gd name="connsiteY2" fmla="*/ 1904934 h 1907056"/>
                <a:gd name="connsiteX3" fmla="*/ 731365 w 3332376"/>
                <a:gd name="connsiteY3" fmla="*/ 1065461 h 1907056"/>
                <a:gd name="connsiteX4" fmla="*/ 1564130 w 3332376"/>
                <a:gd name="connsiteY4" fmla="*/ 741035 h 1907056"/>
                <a:gd name="connsiteX5" fmla="*/ 3332319 w 3332376"/>
                <a:gd name="connsiteY5" fmla="*/ 91948 h 1907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376" h="1907056">
                  <a:moveTo>
                    <a:pt x="3332377" y="92007"/>
                  </a:moveTo>
                  <a:cubicBezTo>
                    <a:pt x="3332377" y="92007"/>
                    <a:pt x="1967126" y="-282525"/>
                    <a:pt x="969639" y="479720"/>
                  </a:cubicBezTo>
                  <a:cubicBezTo>
                    <a:pt x="525522" y="843344"/>
                    <a:pt x="126725" y="1714198"/>
                    <a:pt x="793" y="1904934"/>
                  </a:cubicBezTo>
                  <a:cubicBezTo>
                    <a:pt x="-17698" y="1947456"/>
                    <a:pt x="289055" y="1340016"/>
                    <a:pt x="731365" y="1065461"/>
                  </a:cubicBezTo>
                  <a:cubicBezTo>
                    <a:pt x="1034326" y="877467"/>
                    <a:pt x="1327372" y="847602"/>
                    <a:pt x="1564130" y="741035"/>
                  </a:cubicBezTo>
                  <a:cubicBezTo>
                    <a:pt x="2381612" y="373153"/>
                    <a:pt x="3332319" y="91948"/>
                    <a:pt x="3332319" y="91948"/>
                  </a:cubicBezTo>
                  <a:close/>
                </a:path>
              </a:pathLst>
            </a:custGeom>
            <a:pattFill prst="dashVert">
              <a:fgClr>
                <a:schemeClr val="bg1">
                  <a:lumMod val="50000"/>
                </a:schemeClr>
              </a:fgClr>
              <a:bgClr>
                <a:srgbClr val="FFFF99"/>
              </a:bgClr>
            </a:patt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56D961C-4486-4AAD-F56F-3D4020FC7C01}"/>
                </a:ext>
              </a:extLst>
            </p:cNvPr>
            <p:cNvSpPr/>
            <p:nvPr/>
          </p:nvSpPr>
          <p:spPr>
            <a:xfrm>
              <a:off x="4333367" y="1726449"/>
              <a:ext cx="1821734" cy="717331"/>
            </a:xfrm>
            <a:custGeom>
              <a:avLst/>
              <a:gdLst>
                <a:gd name="connsiteX0" fmla="*/ 1821677 w 1821734"/>
                <a:gd name="connsiteY0" fmla="*/ 0 h 717331"/>
                <a:gd name="connsiteX1" fmla="*/ 0 w 1821734"/>
                <a:gd name="connsiteY1" fmla="*/ 640395 h 717331"/>
                <a:gd name="connsiteX2" fmla="*/ 3091 w 1821734"/>
                <a:gd name="connsiteY2" fmla="*/ 717332 h 717331"/>
                <a:gd name="connsiteX3" fmla="*/ 1821735 w 1821734"/>
                <a:gd name="connsiteY3" fmla="*/ 62062 h 717331"/>
                <a:gd name="connsiteX4" fmla="*/ 1821735 w 1821734"/>
                <a:gd name="connsiteY4" fmla="*/ 0 h 717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1734" h="717331">
                  <a:moveTo>
                    <a:pt x="1821677" y="0"/>
                  </a:moveTo>
                  <a:cubicBezTo>
                    <a:pt x="1821677" y="0"/>
                    <a:pt x="1373184" y="8458"/>
                    <a:pt x="0" y="640395"/>
                  </a:cubicBezTo>
                  <a:cubicBezTo>
                    <a:pt x="0" y="640395"/>
                    <a:pt x="1458" y="643020"/>
                    <a:pt x="3091" y="717332"/>
                  </a:cubicBezTo>
                  <a:cubicBezTo>
                    <a:pt x="631704" y="417753"/>
                    <a:pt x="1336495" y="126574"/>
                    <a:pt x="1821735" y="62062"/>
                  </a:cubicBezTo>
                  <a:lnTo>
                    <a:pt x="1821735" y="0"/>
                  </a:lnTo>
                  <a:close/>
                </a:path>
              </a:pathLst>
            </a:custGeom>
            <a:solidFill>
              <a:srgbClr val="DADCB3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CC9C5D4-247F-84AB-2D3B-A31141322938}"/>
                </a:ext>
              </a:extLst>
            </p:cNvPr>
            <p:cNvSpPr/>
            <p:nvPr/>
          </p:nvSpPr>
          <p:spPr>
            <a:xfrm>
              <a:off x="2823459" y="2366903"/>
              <a:ext cx="1512940" cy="1172998"/>
            </a:xfrm>
            <a:custGeom>
              <a:avLst/>
              <a:gdLst>
                <a:gd name="connsiteX0" fmla="*/ 3850 w 1512940"/>
                <a:gd name="connsiteY0" fmla="*/ 1172999 h 1172998"/>
                <a:gd name="connsiteX1" fmla="*/ 752446 w 1512940"/>
                <a:gd name="connsiteY1" fmla="*/ 368815 h 1172998"/>
                <a:gd name="connsiteX2" fmla="*/ 1512941 w 1512940"/>
                <a:gd name="connsiteY2" fmla="*/ 76936 h 1172998"/>
                <a:gd name="connsiteX3" fmla="*/ 1509849 w 1512940"/>
                <a:gd name="connsiteY3" fmla="*/ 0 h 1172998"/>
                <a:gd name="connsiteX4" fmla="*/ 688575 w 1512940"/>
                <a:gd name="connsiteY4" fmla="*/ 312352 h 1172998"/>
                <a:gd name="connsiteX5" fmla="*/ 0 w 1512940"/>
                <a:gd name="connsiteY5" fmla="*/ 1172474 h 1172998"/>
                <a:gd name="connsiteX6" fmla="*/ 3791 w 1512940"/>
                <a:gd name="connsiteY6" fmla="*/ 1172940 h 117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2940" h="1172998">
                  <a:moveTo>
                    <a:pt x="3850" y="1172999"/>
                  </a:moveTo>
                  <a:cubicBezTo>
                    <a:pt x="3850" y="1172999"/>
                    <a:pt x="364207" y="613447"/>
                    <a:pt x="752446" y="368815"/>
                  </a:cubicBezTo>
                  <a:cubicBezTo>
                    <a:pt x="1209279" y="80961"/>
                    <a:pt x="1512941" y="76936"/>
                    <a:pt x="1512941" y="76936"/>
                  </a:cubicBezTo>
                  <a:lnTo>
                    <a:pt x="1509849" y="0"/>
                  </a:lnTo>
                  <a:cubicBezTo>
                    <a:pt x="1509849" y="0"/>
                    <a:pt x="1079264" y="23157"/>
                    <a:pt x="688575" y="312352"/>
                  </a:cubicBezTo>
                  <a:cubicBezTo>
                    <a:pt x="287271" y="609364"/>
                    <a:pt x="0" y="1172474"/>
                    <a:pt x="0" y="1172474"/>
                  </a:cubicBezTo>
                  <a:lnTo>
                    <a:pt x="3791" y="1172940"/>
                  </a:lnTo>
                  <a:close/>
                </a:path>
              </a:pathLst>
            </a:custGeom>
            <a:solidFill>
              <a:srgbClr val="E0EAA0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aphic 4">
            <a:extLst>
              <a:ext uri="{FF2B5EF4-FFF2-40B4-BE49-F238E27FC236}">
                <a16:creationId xmlns:a16="http://schemas.microsoft.com/office/drawing/2014/main" id="{3CF6C530-6FEF-7B2F-57BB-01733CB204EA}"/>
              </a:ext>
            </a:extLst>
          </p:cNvPr>
          <p:cNvGrpSpPr/>
          <p:nvPr/>
        </p:nvGrpSpPr>
        <p:grpSpPr>
          <a:xfrm>
            <a:off x="6497836" y="2841652"/>
            <a:ext cx="1465524" cy="854803"/>
            <a:chOff x="2747396" y="1425114"/>
            <a:chExt cx="3407647" cy="2070084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323E7CD-0C89-B6D5-B2F0-C861F3CEB3DD}"/>
                </a:ext>
              </a:extLst>
            </p:cNvPr>
            <p:cNvSpPr/>
            <p:nvPr/>
          </p:nvSpPr>
          <p:spPr>
            <a:xfrm>
              <a:off x="2747396" y="1425114"/>
              <a:ext cx="3407647" cy="2070084"/>
            </a:xfrm>
            <a:custGeom>
              <a:avLst/>
              <a:gdLst>
                <a:gd name="connsiteX0" fmla="*/ 3407648 w 3407647"/>
                <a:gd name="connsiteY0" fmla="*/ 83243 h 2070084"/>
                <a:gd name="connsiteX1" fmla="*/ 1044910 w 3407647"/>
                <a:gd name="connsiteY1" fmla="*/ 517503 h 2070084"/>
                <a:gd name="connsiteX2" fmla="*/ 644 w 3407647"/>
                <a:gd name="connsiteY2" fmla="*/ 2067541 h 2070084"/>
                <a:gd name="connsiteX3" fmla="*/ 806636 w 3407647"/>
                <a:gd name="connsiteY3" fmla="*/ 1173647 h 2070084"/>
                <a:gd name="connsiteX4" fmla="*/ 1598979 w 3407647"/>
                <a:gd name="connsiteY4" fmla="*/ 815098 h 2070084"/>
                <a:gd name="connsiteX5" fmla="*/ 3407648 w 3407647"/>
                <a:gd name="connsiteY5" fmla="*/ 83243 h 207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7647" h="2070084">
                  <a:moveTo>
                    <a:pt x="3407648" y="83243"/>
                  </a:moveTo>
                  <a:cubicBezTo>
                    <a:pt x="3407648" y="83243"/>
                    <a:pt x="2144998" y="-281956"/>
                    <a:pt x="1044910" y="517503"/>
                  </a:cubicBezTo>
                  <a:cubicBezTo>
                    <a:pt x="473052" y="1002801"/>
                    <a:pt x="126518" y="1853882"/>
                    <a:pt x="644" y="2067541"/>
                  </a:cubicBezTo>
                  <a:cubicBezTo>
                    <a:pt x="-17846" y="2115196"/>
                    <a:pt x="364326" y="1481159"/>
                    <a:pt x="806636" y="1173647"/>
                  </a:cubicBezTo>
                  <a:cubicBezTo>
                    <a:pt x="1109597" y="963021"/>
                    <a:pt x="1362221" y="934440"/>
                    <a:pt x="1598979" y="815098"/>
                  </a:cubicBezTo>
                  <a:cubicBezTo>
                    <a:pt x="2416461" y="403061"/>
                    <a:pt x="3407648" y="83243"/>
                    <a:pt x="3407648" y="83243"/>
                  </a:cubicBezTo>
                  <a:close/>
                </a:path>
              </a:pathLst>
            </a:custGeom>
            <a:solidFill>
              <a:srgbClr val="B8E0FD">
                <a:alpha val="77000"/>
              </a:srgbClr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3922F69-F1A6-5FF7-4786-9529530C003D}"/>
                </a:ext>
              </a:extLst>
            </p:cNvPr>
            <p:cNvSpPr/>
            <p:nvPr/>
          </p:nvSpPr>
          <p:spPr>
            <a:xfrm>
              <a:off x="4292886" y="1508357"/>
              <a:ext cx="1862156" cy="808325"/>
            </a:xfrm>
            <a:custGeom>
              <a:avLst/>
              <a:gdLst>
                <a:gd name="connsiteX0" fmla="*/ 1862157 w 1862156"/>
                <a:gd name="connsiteY0" fmla="*/ 0 h 808325"/>
                <a:gd name="connsiteX1" fmla="*/ 0 w 1862156"/>
                <a:gd name="connsiteY1" fmla="*/ 722173 h 808325"/>
                <a:gd name="connsiteX2" fmla="*/ 3091 w 1862156"/>
                <a:gd name="connsiteY2" fmla="*/ 808325 h 808325"/>
                <a:gd name="connsiteX3" fmla="*/ 1862157 w 1862156"/>
                <a:gd name="connsiteY3" fmla="*/ 69470 h 808325"/>
                <a:gd name="connsiteX4" fmla="*/ 1862157 w 1862156"/>
                <a:gd name="connsiteY4" fmla="*/ 0 h 80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2156" h="808325">
                  <a:moveTo>
                    <a:pt x="1862157" y="0"/>
                  </a:moveTo>
                  <a:cubicBezTo>
                    <a:pt x="1862157" y="0"/>
                    <a:pt x="1373184" y="14291"/>
                    <a:pt x="0" y="722173"/>
                  </a:cubicBezTo>
                  <a:cubicBezTo>
                    <a:pt x="0" y="722173"/>
                    <a:pt x="1458" y="725148"/>
                    <a:pt x="3091" y="808325"/>
                  </a:cubicBezTo>
                  <a:cubicBezTo>
                    <a:pt x="631704" y="472758"/>
                    <a:pt x="1376917" y="141740"/>
                    <a:pt x="1862157" y="69470"/>
                  </a:cubicBezTo>
                  <a:lnTo>
                    <a:pt x="1862157" y="0"/>
                  </a:lnTo>
                  <a:close/>
                </a:path>
              </a:pathLst>
            </a:custGeom>
            <a:solidFill>
              <a:srgbClr val="C0D3E6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17DB813-0360-9F26-A209-1745A54C8746}"/>
                </a:ext>
              </a:extLst>
            </p:cNvPr>
            <p:cNvSpPr/>
            <p:nvPr/>
          </p:nvSpPr>
          <p:spPr>
            <a:xfrm>
              <a:off x="2748040" y="2230588"/>
              <a:ext cx="1547937" cy="1262650"/>
            </a:xfrm>
            <a:custGeom>
              <a:avLst/>
              <a:gdLst>
                <a:gd name="connsiteX0" fmla="*/ 3791 w 1547937"/>
                <a:gd name="connsiteY0" fmla="*/ 1262651 h 1262650"/>
                <a:gd name="connsiteX1" fmla="*/ 827865 w 1547937"/>
                <a:gd name="connsiteY1" fmla="*/ 408304 h 1262650"/>
                <a:gd name="connsiteX2" fmla="*/ 1547938 w 1547937"/>
                <a:gd name="connsiteY2" fmla="*/ 86152 h 1262650"/>
                <a:gd name="connsiteX3" fmla="*/ 1544847 w 1547937"/>
                <a:gd name="connsiteY3" fmla="*/ 0 h 1262650"/>
                <a:gd name="connsiteX4" fmla="*/ 764053 w 1547937"/>
                <a:gd name="connsiteY4" fmla="*/ 345017 h 1262650"/>
                <a:gd name="connsiteX5" fmla="*/ 0 w 1547937"/>
                <a:gd name="connsiteY5" fmla="*/ 1262067 h 1262650"/>
                <a:gd name="connsiteX6" fmla="*/ 3791 w 1547937"/>
                <a:gd name="connsiteY6" fmla="*/ 1262592 h 126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7937" h="1262650">
                  <a:moveTo>
                    <a:pt x="3791" y="1262651"/>
                  </a:moveTo>
                  <a:cubicBezTo>
                    <a:pt x="3791" y="1262651"/>
                    <a:pt x="439568" y="682334"/>
                    <a:pt x="827865" y="408304"/>
                  </a:cubicBezTo>
                  <a:cubicBezTo>
                    <a:pt x="1284699" y="85860"/>
                    <a:pt x="1547938" y="86152"/>
                    <a:pt x="1547938" y="86152"/>
                  </a:cubicBezTo>
                  <a:lnTo>
                    <a:pt x="1544847" y="0"/>
                  </a:lnTo>
                  <a:cubicBezTo>
                    <a:pt x="1544847" y="0"/>
                    <a:pt x="1154742" y="21115"/>
                    <a:pt x="764053" y="345017"/>
                  </a:cubicBezTo>
                  <a:cubicBezTo>
                    <a:pt x="362690" y="677784"/>
                    <a:pt x="0" y="1262067"/>
                    <a:pt x="0" y="1262067"/>
                  </a:cubicBezTo>
                  <a:lnTo>
                    <a:pt x="3791" y="1262592"/>
                  </a:lnTo>
                  <a:close/>
                </a:path>
              </a:pathLst>
            </a:custGeom>
            <a:solidFill>
              <a:srgbClr val="AEC1D4"/>
            </a:solidFill>
            <a:ln w="582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IN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4FE198D-DF94-A3B1-D2E2-9AC9972A1A30}"/>
              </a:ext>
            </a:extLst>
          </p:cNvPr>
          <p:cNvCxnSpPr>
            <a:cxnSpLocks/>
          </p:cNvCxnSpPr>
          <p:nvPr/>
        </p:nvCxnSpPr>
        <p:spPr>
          <a:xfrm>
            <a:off x="8272089" y="2358957"/>
            <a:ext cx="0" cy="603802"/>
          </a:xfrm>
          <a:prstGeom prst="straightConnector1">
            <a:avLst/>
          </a:prstGeom>
          <a:ln w="5080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C7BBEE0-0036-732F-901F-D3F934C1816D}"/>
              </a:ext>
            </a:extLst>
          </p:cNvPr>
          <p:cNvSpPr txBox="1"/>
          <p:nvPr/>
        </p:nvSpPr>
        <p:spPr>
          <a:xfrm>
            <a:off x="7823976" y="2372100"/>
            <a:ext cx="383118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a-DK" sz="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Printing ink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8EA2C8-C445-B759-FBF7-5F5C4B4A92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0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F68E9-B7DE-9938-8D17-BA8D5A44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D574CE7-5926-16E6-88AA-645DEEC2A8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64717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574CE7-5926-16E6-88AA-645DEEC2A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738B420A-4214-A5CC-3CB7-37F71DDA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00B88B-43CB-611D-C37F-CFBA3094A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3C0E8A-CFC6-EAF3-1CD4-6DEC573E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Quo Vadis Nitrocellulose?</a:t>
            </a:r>
            <a:endParaRPr lang="en-GB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236A8EA-DD5F-0199-9115-28AE1D0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274" y="1797512"/>
            <a:ext cx="4750094" cy="1544566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CF448021-B266-23B7-BB6B-F0736732B2FC}"/>
              </a:ext>
            </a:extLst>
          </p:cNvPr>
          <p:cNvSpPr txBox="1">
            <a:spLocks/>
          </p:cNvSpPr>
          <p:nvPr/>
        </p:nvSpPr>
        <p:spPr>
          <a:xfrm>
            <a:off x="1264793" y="2126597"/>
            <a:ext cx="3645056" cy="8863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solutions</a:t>
            </a:r>
            <a:b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changing market environment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624D416-FBA9-AB45-2844-87287CE2D569}"/>
              </a:ext>
            </a:extLst>
          </p:cNvPr>
          <p:cNvGrpSpPr/>
          <p:nvPr/>
        </p:nvGrpSpPr>
        <p:grpSpPr>
          <a:xfrm>
            <a:off x="6736080" y="1435517"/>
            <a:ext cx="1695646" cy="3133034"/>
            <a:chOff x="5468013" y="5964867"/>
            <a:chExt cx="2289679" cy="4230624"/>
          </a:xfrm>
        </p:grpSpPr>
        <p:pic>
          <p:nvPicPr>
            <p:cNvPr id="14" name="Picture 2" descr="Photo empty blank outdoor or indoor advertising stand sidewalk board on a white background. 3d rendering">
              <a:extLst>
                <a:ext uri="{FF2B5EF4-FFF2-40B4-BE49-F238E27FC236}">
                  <a16:creationId xmlns:a16="http://schemas.microsoft.com/office/drawing/2014/main" id="{4187D78D-D79C-064A-4D3C-7B4E3A9018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7" t="9930" r="28397" b="10236"/>
            <a:stretch/>
          </p:blipFill>
          <p:spPr bwMode="auto">
            <a:xfrm>
              <a:off x="5468013" y="5964867"/>
              <a:ext cx="2289679" cy="4230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platzhalter 4">
              <a:extLst>
                <a:ext uri="{FF2B5EF4-FFF2-40B4-BE49-F238E27FC236}">
                  <a16:creationId xmlns:a16="http://schemas.microsoft.com/office/drawing/2014/main" id="{B21C37BA-5193-C0BB-085A-50AFDB851E9E}"/>
                </a:ext>
              </a:extLst>
            </p:cNvPr>
            <p:cNvSpPr txBox="1">
              <a:spLocks/>
            </p:cNvSpPr>
            <p:nvPr/>
          </p:nvSpPr>
          <p:spPr>
            <a:xfrm>
              <a:off x="5774826" y="6220978"/>
              <a:ext cx="1676053" cy="28674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rgbClr val="761E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NEXT STEP</a:t>
              </a:r>
            </a:p>
          </p:txBody>
        </p:sp>
        <p:sp>
          <p:nvSpPr>
            <p:cNvPr id="16" name="Textplatzhalter 4">
              <a:extLst>
                <a:ext uri="{FF2B5EF4-FFF2-40B4-BE49-F238E27FC236}">
                  <a16:creationId xmlns:a16="http://schemas.microsoft.com/office/drawing/2014/main" id="{96F8FD66-0701-062C-1E51-369496808376}"/>
                </a:ext>
              </a:extLst>
            </p:cNvPr>
            <p:cNvSpPr txBox="1">
              <a:spLocks/>
            </p:cNvSpPr>
            <p:nvPr/>
          </p:nvSpPr>
          <p:spPr>
            <a:xfrm>
              <a:off x="5774826" y="6677305"/>
              <a:ext cx="1676053" cy="43011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761E8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222AC9-B733-5614-7B61-3D225FCA8A83}"/>
                </a:ext>
              </a:extLst>
            </p:cNvPr>
            <p:cNvCxnSpPr>
              <a:cxnSpLocks/>
            </p:cNvCxnSpPr>
            <p:nvPr/>
          </p:nvCxnSpPr>
          <p:spPr>
            <a:xfrm>
              <a:off x="5774826" y="6593732"/>
              <a:ext cx="1676053" cy="0"/>
            </a:xfrm>
            <a:prstGeom prst="line">
              <a:avLst/>
            </a:prstGeom>
            <a:ln w="28575">
              <a:solidFill>
                <a:srgbClr val="761E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2E1FB652-C22C-1E66-ADF3-1396080833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06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24370-7EE8-D863-B38E-2AB8D72FF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C9A7F30-7F7D-29D3-D7AC-5DA3DB1D28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1821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9A7F30-7F7D-29D3-D7AC-5DA3DB1D28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3292E107-E88F-1C61-269D-66CDA6F76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924810-3C0F-241A-F82D-1967428C75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17A4A6C-3B56-7388-21A5-2C5FAD22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What is </a:t>
            </a:r>
            <a:r>
              <a:rPr lang="en-US"/>
              <a:t>nitrocellulose?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F6EF7-F1F5-3EDE-FC07-01A8103C13D3}"/>
              </a:ext>
            </a:extLst>
          </p:cNvPr>
          <p:cNvSpPr txBox="1">
            <a:spLocks/>
          </p:cNvSpPr>
          <p:nvPr/>
        </p:nvSpPr>
        <p:spPr>
          <a:xfrm>
            <a:off x="628650" y="1369219"/>
            <a:ext cx="3858156" cy="3263502"/>
          </a:xfrm>
          <a:prstGeom prst="rect">
            <a:avLst/>
          </a:prstGeom>
          <a:solidFill>
            <a:srgbClr val="EE6600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E26C75-5380-5B83-5426-8BC946BC07EA}"/>
              </a:ext>
            </a:extLst>
          </p:cNvPr>
          <p:cNvSpPr txBox="1">
            <a:spLocks/>
          </p:cNvSpPr>
          <p:nvPr/>
        </p:nvSpPr>
        <p:spPr>
          <a:xfrm>
            <a:off x="4572000" y="1369219"/>
            <a:ext cx="394335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feld 38">
            <a:extLst>
              <a:ext uri="{FF2B5EF4-FFF2-40B4-BE49-F238E27FC236}">
                <a16:creationId xmlns:a16="http://schemas.microsoft.com/office/drawing/2014/main" id="{259E3E22-2E9C-C795-8E65-12802F8B987B}"/>
              </a:ext>
            </a:extLst>
          </p:cNvPr>
          <p:cNvSpPr txBox="1"/>
          <p:nvPr/>
        </p:nvSpPr>
        <p:spPr>
          <a:xfrm>
            <a:off x="717028" y="1526208"/>
            <a:ext cx="3606938" cy="294952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de-DE"/>
            </a:defPPr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US" sz="1800" b="1" dirty="0">
                <a:solidFill>
                  <a:srgbClr val="FFFFFF"/>
                </a:solidFill>
              </a:rPr>
              <a:t>Nitrocellulose</a:t>
            </a:r>
            <a:r>
              <a:rPr lang="en-US" sz="1800" dirty="0">
                <a:solidFill>
                  <a:srgbClr val="FFFFFF"/>
                </a:solidFill>
              </a:rPr>
              <a:t> (NC) is a common binder system used in solvent-based printing inks and varnishes for Flexible Packaging to a very large extend</a:t>
            </a:r>
          </a:p>
          <a:p>
            <a:pPr>
              <a:spcBef>
                <a:spcPts val="600"/>
              </a:spcBef>
              <a:spcAft>
                <a:spcPts val="800"/>
              </a:spcAft>
            </a:pPr>
            <a:r>
              <a:rPr lang="en-US" sz="1800" dirty="0">
                <a:solidFill>
                  <a:srgbClr val="FFFFFF"/>
                </a:solidFill>
              </a:rPr>
              <a:t>In </a:t>
            </a:r>
            <a:r>
              <a:rPr lang="en-US" sz="1800" dirty="0" err="1">
                <a:solidFill>
                  <a:srgbClr val="FFFFFF"/>
                </a:solidFill>
              </a:rPr>
              <a:t>flexo</a:t>
            </a:r>
            <a:r>
              <a:rPr lang="en-US" sz="1800" dirty="0">
                <a:solidFill>
                  <a:srgbClr val="FFFFFF"/>
                </a:solidFill>
              </a:rPr>
              <a:t> and gravure printing this technology covers approximately more than 80% of the entire market  for solvent-based inks in Europe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3674A1-04CE-612F-1638-9683AA2F0382}"/>
              </a:ext>
            </a:extLst>
          </p:cNvPr>
          <p:cNvGrpSpPr/>
          <p:nvPr/>
        </p:nvGrpSpPr>
        <p:grpSpPr>
          <a:xfrm>
            <a:off x="4757942" y="1575785"/>
            <a:ext cx="3565262" cy="2850370"/>
            <a:chOff x="462660" y="1609316"/>
            <a:chExt cx="4024402" cy="3234511"/>
          </a:xfrm>
        </p:grpSpPr>
        <p:pic>
          <p:nvPicPr>
            <p:cNvPr id="18" name="Picture 17" descr="A diagram of a chemical formula&#10;&#10;Description automatically generated">
              <a:extLst>
                <a:ext uri="{FF2B5EF4-FFF2-40B4-BE49-F238E27FC236}">
                  <a16:creationId xmlns:a16="http://schemas.microsoft.com/office/drawing/2014/main" id="{64BD9788-093D-E2D9-3E34-5491D496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84" y="1727425"/>
              <a:ext cx="2771861" cy="27718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7A032A-C52A-FBC7-1C92-212D5C7D8FC6}"/>
                </a:ext>
              </a:extLst>
            </p:cNvPr>
            <p:cNvSpPr txBox="1"/>
            <p:nvPr/>
          </p:nvSpPr>
          <p:spPr>
            <a:xfrm>
              <a:off x="3156046" y="3617975"/>
              <a:ext cx="68580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de-DE" sz="13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EFDBBC-2B6D-3EDD-DD13-043899DEC610}"/>
                </a:ext>
              </a:extLst>
            </p:cNvPr>
            <p:cNvSpPr txBox="1"/>
            <p:nvPr/>
          </p:nvSpPr>
          <p:spPr>
            <a:xfrm>
              <a:off x="3156046" y="4004760"/>
              <a:ext cx="685800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de-DE" sz="13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49E029A0-49F6-DC44-6C60-5E7575E83463}"/>
                </a:ext>
              </a:extLst>
            </p:cNvPr>
            <p:cNvSpPr/>
            <p:nvPr/>
          </p:nvSpPr>
          <p:spPr>
            <a:xfrm>
              <a:off x="757450" y="1609316"/>
              <a:ext cx="2855795" cy="2771861"/>
            </a:xfrm>
            <a:prstGeom prst="bracketPair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77A3F4-FBBB-ED09-04EA-2B9E6A33AF14}"/>
                </a:ext>
              </a:extLst>
            </p:cNvPr>
            <p:cNvSpPr txBox="1"/>
            <p:nvPr/>
          </p:nvSpPr>
          <p:spPr>
            <a:xfrm>
              <a:off x="3528288" y="4211665"/>
              <a:ext cx="685800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de-DE" sz="150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0230D1-D55D-31C9-226F-6DC8922997F7}"/>
                </a:ext>
              </a:extLst>
            </p:cNvPr>
            <p:cNvCxnSpPr>
              <a:cxnSpLocks/>
            </p:cNvCxnSpPr>
            <p:nvPr/>
          </p:nvCxnSpPr>
          <p:spPr>
            <a:xfrm>
              <a:off x="3613246" y="2541042"/>
              <a:ext cx="378725" cy="0"/>
            </a:xfrm>
            <a:prstGeom prst="line">
              <a:avLst/>
            </a:prstGeom>
            <a:ln w="44450">
              <a:solidFill>
                <a:schemeClr val="bg2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58DFD31-EB48-C02E-989E-06907093B925}"/>
                </a:ext>
              </a:extLst>
            </p:cNvPr>
            <p:cNvCxnSpPr>
              <a:cxnSpLocks/>
            </p:cNvCxnSpPr>
            <p:nvPr/>
          </p:nvCxnSpPr>
          <p:spPr>
            <a:xfrm>
              <a:off x="462660" y="3463973"/>
              <a:ext cx="378725" cy="0"/>
            </a:xfrm>
            <a:prstGeom prst="line">
              <a:avLst/>
            </a:prstGeom>
            <a:ln w="44450">
              <a:solidFill>
                <a:schemeClr val="bg2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9B92B5-1C76-6C6B-CDB8-D0DC3EF99EBC}"/>
                </a:ext>
              </a:extLst>
            </p:cNvPr>
            <p:cNvSpPr txBox="1"/>
            <p:nvPr/>
          </p:nvSpPr>
          <p:spPr>
            <a:xfrm>
              <a:off x="3871188" y="4589911"/>
              <a:ext cx="615874" cy="25391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de-DE" sz="1050" dirty="0">
                  <a:latin typeface="Arial" panose="020B0604020202020204" pitchFamily="34" charset="0"/>
                  <a:cs typeface="Arial" panose="020B0604020202020204" pitchFamily="34" charset="0"/>
                </a:rPr>
                <a:t>X + Y =1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52EC6C26-D3D9-2802-43A1-82660521C7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8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8459E-49E0-F5BF-627A-DC0913A74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D5CD7975-1516-01A1-9E55-3467649DB2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70228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CD7975-1516-01A1-9E55-3467649DB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E15F4330-2A20-8E4B-339E-D9D745BB79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9FA1BF-4EC6-0CC7-694F-F421E6BEA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2D6913C-C882-9402-7551-7807867A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Printing inks for </a:t>
            </a:r>
            <a:r>
              <a:rPr lang="en-US"/>
              <a:t>Flexible Packaging</a:t>
            </a:r>
            <a:endParaRPr lang="en-GB" dirty="0"/>
          </a:p>
        </p:txBody>
      </p:sp>
      <p:sp>
        <p:nvSpPr>
          <p:cNvPr id="184" name="Textplatzhalter 4">
            <a:extLst>
              <a:ext uri="{FF2B5EF4-FFF2-40B4-BE49-F238E27FC236}">
                <a16:creationId xmlns:a16="http://schemas.microsoft.com/office/drawing/2014/main" id="{4CA51090-6FDB-65CA-B26D-43E591B39BFA}"/>
              </a:ext>
            </a:extLst>
          </p:cNvPr>
          <p:cNvSpPr txBox="1">
            <a:spLocks/>
          </p:cNvSpPr>
          <p:nvPr/>
        </p:nvSpPr>
        <p:spPr>
          <a:xfrm>
            <a:off x="1923628" y="4914557"/>
            <a:ext cx="512910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 = nitrocellulose  PU = polyurethane  PVC =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polyvinlyl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chloride  PVB = polyvinyl butyral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0E752F-AEDA-F33C-D4EE-2046D46BA8BF}"/>
              </a:ext>
            </a:extLst>
          </p:cNvPr>
          <p:cNvSpPr txBox="1"/>
          <p:nvPr/>
        </p:nvSpPr>
        <p:spPr>
          <a:xfrm>
            <a:off x="633733" y="1659657"/>
            <a:ext cx="7881617" cy="2973064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C1EB170-4AE9-3C92-674E-3BAF467C53ED}"/>
              </a:ext>
            </a:extLst>
          </p:cNvPr>
          <p:cNvSpPr>
            <a:spLocks/>
          </p:cNvSpPr>
          <p:nvPr/>
        </p:nvSpPr>
        <p:spPr>
          <a:xfrm>
            <a:off x="2643353" y="199743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7C39AF96-BD36-A1DC-0380-3EFDB4C4130B}"/>
              </a:ext>
            </a:extLst>
          </p:cNvPr>
          <p:cNvSpPr>
            <a:spLocks/>
          </p:cNvSpPr>
          <p:nvPr/>
        </p:nvSpPr>
        <p:spPr>
          <a:xfrm>
            <a:off x="2643353" y="2236880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94CC5B5-7A22-C2DB-E1E9-85C04F492761}"/>
              </a:ext>
            </a:extLst>
          </p:cNvPr>
          <p:cNvSpPr>
            <a:spLocks/>
          </p:cNvSpPr>
          <p:nvPr/>
        </p:nvSpPr>
        <p:spPr>
          <a:xfrm>
            <a:off x="2643353" y="2476326"/>
            <a:ext cx="963748" cy="210005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FA52DDD4-B483-EAB9-A9E5-1DFF37A5BBCD}"/>
              </a:ext>
            </a:extLst>
          </p:cNvPr>
          <p:cNvSpPr>
            <a:spLocks/>
          </p:cNvSpPr>
          <p:nvPr/>
        </p:nvSpPr>
        <p:spPr>
          <a:xfrm>
            <a:off x="2643353" y="2715773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1C187633-A29A-923C-9108-312D5E0F0F96}"/>
              </a:ext>
            </a:extLst>
          </p:cNvPr>
          <p:cNvSpPr>
            <a:spLocks/>
          </p:cNvSpPr>
          <p:nvPr/>
        </p:nvSpPr>
        <p:spPr>
          <a:xfrm>
            <a:off x="2643353" y="2955221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025B04D-7F93-954A-E398-B8694EA39766}"/>
              </a:ext>
            </a:extLst>
          </p:cNvPr>
          <p:cNvSpPr>
            <a:spLocks/>
          </p:cNvSpPr>
          <p:nvPr/>
        </p:nvSpPr>
        <p:spPr>
          <a:xfrm>
            <a:off x="2643353" y="3194668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AE076114-E8BB-B1A0-1A3E-681274A7B861}"/>
              </a:ext>
            </a:extLst>
          </p:cNvPr>
          <p:cNvSpPr>
            <a:spLocks/>
          </p:cNvSpPr>
          <p:nvPr/>
        </p:nvSpPr>
        <p:spPr>
          <a:xfrm>
            <a:off x="2643353" y="3434115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3402F837-080B-E6F1-415E-86A90FBB2123}"/>
              </a:ext>
            </a:extLst>
          </p:cNvPr>
          <p:cNvSpPr>
            <a:spLocks/>
          </p:cNvSpPr>
          <p:nvPr/>
        </p:nvSpPr>
        <p:spPr>
          <a:xfrm>
            <a:off x="2643353" y="3673562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2A259472-4878-DB23-B5B7-C9BA5177AA5E}"/>
              </a:ext>
            </a:extLst>
          </p:cNvPr>
          <p:cNvSpPr>
            <a:spLocks/>
          </p:cNvSpPr>
          <p:nvPr/>
        </p:nvSpPr>
        <p:spPr>
          <a:xfrm>
            <a:off x="2643353" y="3913009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F29F261F-3454-F03F-2226-BF118289A88E}"/>
              </a:ext>
            </a:extLst>
          </p:cNvPr>
          <p:cNvSpPr>
            <a:spLocks/>
          </p:cNvSpPr>
          <p:nvPr/>
        </p:nvSpPr>
        <p:spPr>
          <a:xfrm>
            <a:off x="2643353" y="415245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4DA5A48-647E-FA94-0E8E-AD17C142A7D0}"/>
              </a:ext>
            </a:extLst>
          </p:cNvPr>
          <p:cNvSpPr>
            <a:spLocks/>
          </p:cNvSpPr>
          <p:nvPr/>
        </p:nvSpPr>
        <p:spPr>
          <a:xfrm>
            <a:off x="2643353" y="4391903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1694744B-B728-DD5C-9F74-730D8742187A}"/>
              </a:ext>
            </a:extLst>
          </p:cNvPr>
          <p:cNvSpPr>
            <a:spLocks/>
          </p:cNvSpPr>
          <p:nvPr/>
        </p:nvSpPr>
        <p:spPr>
          <a:xfrm>
            <a:off x="3651292" y="199743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B382B96E-ECDC-B931-6236-DC38647747F6}"/>
              </a:ext>
            </a:extLst>
          </p:cNvPr>
          <p:cNvSpPr>
            <a:spLocks/>
          </p:cNvSpPr>
          <p:nvPr/>
        </p:nvSpPr>
        <p:spPr>
          <a:xfrm>
            <a:off x="3651292" y="2236880"/>
            <a:ext cx="963748" cy="210005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4439A66A-B6F7-7C95-6FB3-091515632B13}"/>
              </a:ext>
            </a:extLst>
          </p:cNvPr>
          <p:cNvSpPr>
            <a:spLocks/>
          </p:cNvSpPr>
          <p:nvPr/>
        </p:nvSpPr>
        <p:spPr>
          <a:xfrm>
            <a:off x="3651292" y="247632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B5B2E2E-67B8-959D-09DD-1D91D6A36A73}"/>
              </a:ext>
            </a:extLst>
          </p:cNvPr>
          <p:cNvSpPr>
            <a:spLocks/>
          </p:cNvSpPr>
          <p:nvPr/>
        </p:nvSpPr>
        <p:spPr>
          <a:xfrm>
            <a:off x="3651292" y="2715773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9D79968-C2BD-2BCF-10D9-E1F97E2A49EF}"/>
              </a:ext>
            </a:extLst>
          </p:cNvPr>
          <p:cNvSpPr>
            <a:spLocks/>
          </p:cNvSpPr>
          <p:nvPr/>
        </p:nvSpPr>
        <p:spPr>
          <a:xfrm>
            <a:off x="3651292" y="2955221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4048F4-C632-6D7D-349C-A03F7F07CDAD}"/>
              </a:ext>
            </a:extLst>
          </p:cNvPr>
          <p:cNvSpPr>
            <a:spLocks/>
          </p:cNvSpPr>
          <p:nvPr/>
        </p:nvSpPr>
        <p:spPr>
          <a:xfrm>
            <a:off x="3651292" y="3194668"/>
            <a:ext cx="963748" cy="210005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954C454A-43DE-9DE2-EF06-8719D461C626}"/>
              </a:ext>
            </a:extLst>
          </p:cNvPr>
          <p:cNvSpPr>
            <a:spLocks/>
          </p:cNvSpPr>
          <p:nvPr/>
        </p:nvSpPr>
        <p:spPr>
          <a:xfrm>
            <a:off x="3651292" y="3434115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B8B519D7-A182-A66C-86BD-5D1457E4F322}"/>
              </a:ext>
            </a:extLst>
          </p:cNvPr>
          <p:cNvSpPr>
            <a:spLocks/>
          </p:cNvSpPr>
          <p:nvPr/>
        </p:nvSpPr>
        <p:spPr>
          <a:xfrm>
            <a:off x="3651292" y="367356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CB356871-E46C-2BDC-8FD1-C0C74C1A5BC0}"/>
              </a:ext>
            </a:extLst>
          </p:cNvPr>
          <p:cNvSpPr>
            <a:spLocks/>
          </p:cNvSpPr>
          <p:nvPr/>
        </p:nvSpPr>
        <p:spPr>
          <a:xfrm>
            <a:off x="3651292" y="3913009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98B6A71D-322A-B59B-DAD7-7DEE1DF9D429}"/>
              </a:ext>
            </a:extLst>
          </p:cNvPr>
          <p:cNvSpPr>
            <a:spLocks/>
          </p:cNvSpPr>
          <p:nvPr/>
        </p:nvSpPr>
        <p:spPr>
          <a:xfrm>
            <a:off x="3651292" y="415245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3B4C3AD4-7762-E281-7EFB-98C50A06C17C}"/>
              </a:ext>
            </a:extLst>
          </p:cNvPr>
          <p:cNvSpPr>
            <a:spLocks/>
          </p:cNvSpPr>
          <p:nvPr/>
        </p:nvSpPr>
        <p:spPr>
          <a:xfrm>
            <a:off x="3651292" y="4391903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EAA654B-57B4-862B-0E5F-A6FB6DB5710E}"/>
              </a:ext>
            </a:extLst>
          </p:cNvPr>
          <p:cNvSpPr>
            <a:spLocks/>
          </p:cNvSpPr>
          <p:nvPr/>
        </p:nvSpPr>
        <p:spPr>
          <a:xfrm>
            <a:off x="4659231" y="199743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32277CD-78E9-DD05-AFE5-FE40A93351ED}"/>
              </a:ext>
            </a:extLst>
          </p:cNvPr>
          <p:cNvSpPr>
            <a:spLocks/>
          </p:cNvSpPr>
          <p:nvPr/>
        </p:nvSpPr>
        <p:spPr>
          <a:xfrm>
            <a:off x="4659231" y="2236880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38A0ACB2-95F4-6CC9-20A1-17574E80ED0D}"/>
              </a:ext>
            </a:extLst>
          </p:cNvPr>
          <p:cNvSpPr>
            <a:spLocks/>
          </p:cNvSpPr>
          <p:nvPr/>
        </p:nvSpPr>
        <p:spPr>
          <a:xfrm>
            <a:off x="4659231" y="247632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A1A3106B-3E28-9664-2CC9-4DCF95C17C52}"/>
              </a:ext>
            </a:extLst>
          </p:cNvPr>
          <p:cNvSpPr>
            <a:spLocks/>
          </p:cNvSpPr>
          <p:nvPr/>
        </p:nvSpPr>
        <p:spPr>
          <a:xfrm>
            <a:off x="4659231" y="2715773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9FFCE35-52D4-0E37-6CC7-BE4E7411A6D2}"/>
              </a:ext>
            </a:extLst>
          </p:cNvPr>
          <p:cNvSpPr>
            <a:spLocks/>
          </p:cNvSpPr>
          <p:nvPr/>
        </p:nvSpPr>
        <p:spPr>
          <a:xfrm>
            <a:off x="4659231" y="2955221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5EA8310A-0D95-B5D5-1342-9C71ACD04309}"/>
              </a:ext>
            </a:extLst>
          </p:cNvPr>
          <p:cNvSpPr>
            <a:spLocks/>
          </p:cNvSpPr>
          <p:nvPr/>
        </p:nvSpPr>
        <p:spPr>
          <a:xfrm>
            <a:off x="4659231" y="3194668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C5DA7473-19D9-A06B-9640-C05DB1DAEEBB}"/>
              </a:ext>
            </a:extLst>
          </p:cNvPr>
          <p:cNvSpPr>
            <a:spLocks/>
          </p:cNvSpPr>
          <p:nvPr/>
        </p:nvSpPr>
        <p:spPr>
          <a:xfrm>
            <a:off x="4659231" y="3434115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F368174-BCCC-E333-C66F-F4121DA59ED7}"/>
              </a:ext>
            </a:extLst>
          </p:cNvPr>
          <p:cNvSpPr>
            <a:spLocks/>
          </p:cNvSpPr>
          <p:nvPr/>
        </p:nvSpPr>
        <p:spPr>
          <a:xfrm>
            <a:off x="4659231" y="367356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97F0EA43-13AF-00C1-E610-1BF1D115331E}"/>
              </a:ext>
            </a:extLst>
          </p:cNvPr>
          <p:cNvSpPr>
            <a:spLocks/>
          </p:cNvSpPr>
          <p:nvPr/>
        </p:nvSpPr>
        <p:spPr>
          <a:xfrm>
            <a:off x="4659231" y="3913009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84A17CE6-906C-1ECC-7757-71C083959CF1}"/>
              </a:ext>
            </a:extLst>
          </p:cNvPr>
          <p:cNvSpPr>
            <a:spLocks/>
          </p:cNvSpPr>
          <p:nvPr/>
        </p:nvSpPr>
        <p:spPr>
          <a:xfrm>
            <a:off x="4659231" y="415245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74667558-7DA3-164B-84E7-630C844421C8}"/>
              </a:ext>
            </a:extLst>
          </p:cNvPr>
          <p:cNvSpPr>
            <a:spLocks/>
          </p:cNvSpPr>
          <p:nvPr/>
        </p:nvSpPr>
        <p:spPr>
          <a:xfrm>
            <a:off x="4659231" y="4391903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6933292-359F-7AA7-9F82-B22EC2513173}"/>
              </a:ext>
            </a:extLst>
          </p:cNvPr>
          <p:cNvSpPr>
            <a:spLocks/>
          </p:cNvSpPr>
          <p:nvPr/>
        </p:nvSpPr>
        <p:spPr>
          <a:xfrm>
            <a:off x="5667171" y="199743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48C66C8-8DC0-CA59-D9A7-8E71F52DCD66}"/>
              </a:ext>
            </a:extLst>
          </p:cNvPr>
          <p:cNvSpPr>
            <a:spLocks/>
          </p:cNvSpPr>
          <p:nvPr/>
        </p:nvSpPr>
        <p:spPr>
          <a:xfrm>
            <a:off x="5667171" y="2236880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96F562E3-884A-BDBB-EEFC-3E95FD76F841}"/>
              </a:ext>
            </a:extLst>
          </p:cNvPr>
          <p:cNvSpPr>
            <a:spLocks/>
          </p:cNvSpPr>
          <p:nvPr/>
        </p:nvSpPr>
        <p:spPr>
          <a:xfrm>
            <a:off x="5667171" y="247632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9E9509F-8209-F1A3-E663-3D3783C48B5C}"/>
              </a:ext>
            </a:extLst>
          </p:cNvPr>
          <p:cNvSpPr>
            <a:spLocks/>
          </p:cNvSpPr>
          <p:nvPr/>
        </p:nvSpPr>
        <p:spPr>
          <a:xfrm>
            <a:off x="5667171" y="2715773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7266E179-0A84-26C3-B389-2E3121357A17}"/>
              </a:ext>
            </a:extLst>
          </p:cNvPr>
          <p:cNvSpPr>
            <a:spLocks/>
          </p:cNvSpPr>
          <p:nvPr/>
        </p:nvSpPr>
        <p:spPr>
          <a:xfrm>
            <a:off x="5667171" y="2955221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C225B6FB-1E5C-36CE-1F02-8022A33D9405}"/>
              </a:ext>
            </a:extLst>
          </p:cNvPr>
          <p:cNvSpPr>
            <a:spLocks/>
          </p:cNvSpPr>
          <p:nvPr/>
        </p:nvSpPr>
        <p:spPr>
          <a:xfrm>
            <a:off x="5667171" y="3194668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6F9C0781-0B59-41CC-79CB-3034B09BF805}"/>
              </a:ext>
            </a:extLst>
          </p:cNvPr>
          <p:cNvSpPr>
            <a:spLocks/>
          </p:cNvSpPr>
          <p:nvPr/>
        </p:nvSpPr>
        <p:spPr>
          <a:xfrm>
            <a:off x="5667171" y="3434115"/>
            <a:ext cx="963748" cy="210005"/>
          </a:xfrm>
          <a:prstGeom prst="rect">
            <a:avLst/>
          </a:prstGeom>
          <a:solidFill>
            <a:srgbClr val="BC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09310850-D8EF-080D-B363-AD1CC40EB139}"/>
              </a:ext>
            </a:extLst>
          </p:cNvPr>
          <p:cNvSpPr>
            <a:spLocks/>
          </p:cNvSpPr>
          <p:nvPr/>
        </p:nvSpPr>
        <p:spPr>
          <a:xfrm>
            <a:off x="5667171" y="3673562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A217201E-42D9-C981-4D78-9494A0B34693}"/>
              </a:ext>
            </a:extLst>
          </p:cNvPr>
          <p:cNvSpPr>
            <a:spLocks/>
          </p:cNvSpPr>
          <p:nvPr/>
        </p:nvSpPr>
        <p:spPr>
          <a:xfrm>
            <a:off x="5667171" y="3913009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683B995-6A01-9E41-9CB6-3876DCF75696}"/>
              </a:ext>
            </a:extLst>
          </p:cNvPr>
          <p:cNvSpPr>
            <a:spLocks/>
          </p:cNvSpPr>
          <p:nvPr/>
        </p:nvSpPr>
        <p:spPr>
          <a:xfrm>
            <a:off x="5667171" y="4152456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E61F28D7-C211-9833-0FCD-56400F644D14}"/>
              </a:ext>
            </a:extLst>
          </p:cNvPr>
          <p:cNvSpPr>
            <a:spLocks/>
          </p:cNvSpPr>
          <p:nvPr/>
        </p:nvSpPr>
        <p:spPr>
          <a:xfrm>
            <a:off x="5667171" y="4391903"/>
            <a:ext cx="963748" cy="210005"/>
          </a:xfrm>
          <a:prstGeom prst="rect">
            <a:avLst/>
          </a:prstGeom>
          <a:solidFill>
            <a:srgbClr val="88B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5" name="Rectangle 48">
            <a:extLst>
              <a:ext uri="{FF2B5EF4-FFF2-40B4-BE49-F238E27FC236}">
                <a16:creationId xmlns:a16="http://schemas.microsoft.com/office/drawing/2014/main" id="{ED2EA84D-43DF-11C7-2807-CB7527D76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201001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59" name="Rectangle 53">
            <a:extLst>
              <a:ext uri="{FF2B5EF4-FFF2-40B4-BE49-F238E27FC236}">
                <a16:creationId xmlns:a16="http://schemas.microsoft.com/office/drawing/2014/main" id="{3ECEA513-B836-F689-B283-485515A76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2249461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63" name="Rectangle 58">
            <a:extLst>
              <a:ext uri="{FF2B5EF4-FFF2-40B4-BE49-F238E27FC236}">
                <a16:creationId xmlns:a16="http://schemas.microsoft.com/office/drawing/2014/main" id="{695168ED-F0AB-398B-3EE6-2FE683800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248890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K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67" name="Rectangle 63">
            <a:extLst>
              <a:ext uri="{FF2B5EF4-FFF2-40B4-BE49-F238E27FC236}">
                <a16:creationId xmlns:a16="http://schemas.microsoft.com/office/drawing/2014/main" id="{86F80276-2B17-053F-F472-40390D0DD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2728355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71" name="Rectangle 68">
            <a:extLst>
              <a:ext uri="{FF2B5EF4-FFF2-40B4-BE49-F238E27FC236}">
                <a16:creationId xmlns:a16="http://schemas.microsoft.com/office/drawing/2014/main" id="{51A7E3DD-4F19-CE1D-4C8D-76A906268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043" y="2995436"/>
            <a:ext cx="468368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 dirty="0">
                <a:solidFill>
                  <a:srgbClr val="FFFFFF"/>
                </a:solidFill>
              </a:rPr>
              <a:t>universal</a:t>
            </a:r>
          </a:p>
        </p:txBody>
      </p:sp>
      <p:sp>
        <p:nvSpPr>
          <p:cNvPr id="75" name="Rectangle 73">
            <a:extLst>
              <a:ext uri="{FF2B5EF4-FFF2-40B4-BE49-F238E27FC236}">
                <a16:creationId xmlns:a16="http://schemas.microsoft.com/office/drawing/2014/main" id="{13466722-BB86-9A97-55B3-EC089C1E7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107" y="3234883"/>
            <a:ext cx="474241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>
                <a:solidFill>
                  <a:srgbClr val="FFFFFF"/>
                </a:solidFill>
              </a:rPr>
              <a:t>very high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97B8810-8742-FCDB-77AC-8A2E21154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3446696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83" name="Rectangle 84">
            <a:extLst>
              <a:ext uri="{FF2B5EF4-FFF2-40B4-BE49-F238E27FC236}">
                <a16:creationId xmlns:a16="http://schemas.microsoft.com/office/drawing/2014/main" id="{923D5853-2F5B-BB3C-5D8D-F861BDEDB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368614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87" name="Rectangle 90">
            <a:extLst>
              <a:ext uri="{FF2B5EF4-FFF2-40B4-BE49-F238E27FC236}">
                <a16:creationId xmlns:a16="http://schemas.microsoft.com/office/drawing/2014/main" id="{E34FF41B-EC4A-F88C-FDAC-346877E4E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3925590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91" name="Rectangle 96">
            <a:extLst>
              <a:ext uri="{FF2B5EF4-FFF2-40B4-BE49-F238E27FC236}">
                <a16:creationId xmlns:a16="http://schemas.microsoft.com/office/drawing/2014/main" id="{0297DAAD-CFB2-EA04-7776-4BEFC65BA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034" y="416503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178" name="Rectangle 103">
            <a:extLst>
              <a:ext uri="{FF2B5EF4-FFF2-40B4-BE49-F238E27FC236}">
                <a16:creationId xmlns:a16="http://schemas.microsoft.com/office/drawing/2014/main" id="{B5F1FAAC-25F8-8F86-DF65-55A73450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6150" y="4404715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D1378B93-F07C-C517-918C-BFF42AA46291}"/>
              </a:ext>
            </a:extLst>
          </p:cNvPr>
          <p:cNvSpPr txBox="1">
            <a:spLocks/>
          </p:cNvSpPr>
          <p:nvPr/>
        </p:nvSpPr>
        <p:spPr>
          <a:xfrm>
            <a:off x="6728814" y="1721685"/>
            <a:ext cx="1704872" cy="2812243"/>
          </a:xfrm>
          <a:prstGeom prst="rect">
            <a:avLst/>
          </a:prstGeom>
          <a:solidFill>
            <a:srgbClr val="EE6600"/>
          </a:solidFill>
          <a:ln>
            <a:noFill/>
          </a:ln>
          <a:effectLst/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B203646-A42D-E40E-3E79-CA7A9A8469F1}"/>
              </a:ext>
            </a:extLst>
          </p:cNvPr>
          <p:cNvSpPr txBox="1"/>
          <p:nvPr/>
        </p:nvSpPr>
        <p:spPr>
          <a:xfrm>
            <a:off x="6804512" y="2091208"/>
            <a:ext cx="1553477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Binders</a:t>
            </a:r>
            <a:r>
              <a:rPr lang="de-DE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account for around 10-20% of a solvent-based ink</a:t>
            </a:r>
          </a:p>
          <a:p>
            <a:endParaRPr lang="de-DE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de-DE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very versatile binder system with many pros but also a very strong con ...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DDC19C1-22AB-199B-04FD-DBCCB8F2DD1D}"/>
              </a:ext>
            </a:extLst>
          </p:cNvPr>
          <p:cNvSpPr txBox="1">
            <a:spLocks/>
          </p:cNvSpPr>
          <p:nvPr/>
        </p:nvSpPr>
        <p:spPr>
          <a:xfrm>
            <a:off x="628650" y="1369219"/>
            <a:ext cx="7223660" cy="2073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ct val="0"/>
              </a:spcBef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Typical binder systems and their properties – pros and cons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D5DD7836-3B06-9E28-953C-D562F055489E}"/>
              </a:ext>
            </a:extLst>
          </p:cNvPr>
          <p:cNvSpPr>
            <a:spLocks/>
          </p:cNvSpPr>
          <p:nvPr/>
        </p:nvSpPr>
        <p:spPr>
          <a:xfrm>
            <a:off x="773980" y="1712939"/>
            <a:ext cx="1825182" cy="253967"/>
          </a:xfrm>
          <a:prstGeom prst="rect">
            <a:avLst/>
          </a:prstGeom>
          <a:solidFill>
            <a:srgbClr val="ED1C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Binder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79020C3A-01CA-74B5-357B-150C1C7B0CDD}"/>
              </a:ext>
            </a:extLst>
          </p:cNvPr>
          <p:cNvSpPr>
            <a:spLocks/>
          </p:cNvSpPr>
          <p:nvPr/>
        </p:nvSpPr>
        <p:spPr>
          <a:xfrm>
            <a:off x="2643353" y="1712939"/>
            <a:ext cx="963748" cy="253967"/>
          </a:xfrm>
          <a:prstGeom prst="rect">
            <a:avLst/>
          </a:prstGeom>
          <a:solidFill>
            <a:srgbClr val="ED1C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 algn="ctr">
              <a:spcAft>
                <a:spcPts val="1200"/>
              </a:spcAft>
              <a:buClr>
                <a:srgbClr val="FF0000"/>
              </a:buClr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NC, NC/PU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8435D04C-6D84-37DC-B966-8CA1D5ADA09D}"/>
              </a:ext>
            </a:extLst>
          </p:cNvPr>
          <p:cNvSpPr>
            <a:spLocks/>
          </p:cNvSpPr>
          <p:nvPr/>
        </p:nvSpPr>
        <p:spPr>
          <a:xfrm>
            <a:off x="3651292" y="1712939"/>
            <a:ext cx="963748" cy="253967"/>
          </a:xfrm>
          <a:prstGeom prst="rect">
            <a:avLst/>
          </a:prstGeom>
          <a:solidFill>
            <a:srgbClr val="ED1C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 algn="ctr">
              <a:spcAft>
                <a:spcPts val="1200"/>
              </a:spcAft>
              <a:buClr>
                <a:srgbClr val="FF0000"/>
              </a:buClr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PVB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8985FF31-701D-0D91-4118-4A57B14F8113}"/>
              </a:ext>
            </a:extLst>
          </p:cNvPr>
          <p:cNvSpPr>
            <a:spLocks/>
          </p:cNvSpPr>
          <p:nvPr/>
        </p:nvSpPr>
        <p:spPr>
          <a:xfrm>
            <a:off x="4659231" y="1712939"/>
            <a:ext cx="963748" cy="253967"/>
          </a:xfrm>
          <a:prstGeom prst="rect">
            <a:avLst/>
          </a:prstGeom>
          <a:solidFill>
            <a:srgbClr val="ED1C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 algn="ctr">
              <a:spcAft>
                <a:spcPts val="1200"/>
              </a:spcAft>
              <a:buClr>
                <a:srgbClr val="FF0000"/>
              </a:buClr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PVC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FE2D4905-81D2-DCA4-AD81-3697663A6624}"/>
              </a:ext>
            </a:extLst>
          </p:cNvPr>
          <p:cNvSpPr>
            <a:spLocks/>
          </p:cNvSpPr>
          <p:nvPr/>
        </p:nvSpPr>
        <p:spPr>
          <a:xfrm>
            <a:off x="5667171" y="1712939"/>
            <a:ext cx="963748" cy="253967"/>
          </a:xfrm>
          <a:prstGeom prst="rect">
            <a:avLst/>
          </a:prstGeom>
          <a:solidFill>
            <a:srgbClr val="ED1C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 algn="ctr">
              <a:spcAft>
                <a:spcPts val="1200"/>
              </a:spcAft>
              <a:buClr>
                <a:srgbClr val="FF0000"/>
              </a:buClr>
            </a:pP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856B6E57-D282-852C-1E2F-9D9D64556C32}"/>
              </a:ext>
            </a:extLst>
          </p:cNvPr>
          <p:cNvGrpSpPr/>
          <p:nvPr/>
        </p:nvGrpSpPr>
        <p:grpSpPr>
          <a:xfrm>
            <a:off x="808573" y="2035684"/>
            <a:ext cx="1771504" cy="2527972"/>
            <a:chOff x="425369" y="1477810"/>
            <a:chExt cx="1992711" cy="3002321"/>
          </a:xfrm>
        </p:grpSpPr>
        <p:sp>
          <p:nvSpPr>
            <p:cNvPr id="96" name="Rectangle 47">
              <a:extLst>
                <a:ext uri="{FF2B5EF4-FFF2-40B4-BE49-F238E27FC236}">
                  <a16:creationId xmlns:a16="http://schemas.microsoft.com/office/drawing/2014/main" id="{47DA191F-836D-936F-77A0-49755932C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1477810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 dirty="0" err="1">
                  <a:solidFill>
                    <a:srgbClr val="000000"/>
                  </a:solidFill>
                </a:rPr>
                <a:t>Gravure</a:t>
              </a:r>
              <a:r>
                <a:rPr lang="de-DE" altLang="de-DE" sz="900" dirty="0">
                  <a:solidFill>
                    <a:srgbClr val="000000"/>
                  </a:solidFill>
                </a:rPr>
                <a:t> </a:t>
              </a:r>
              <a:r>
                <a:rPr lang="de-DE" altLang="de-DE" sz="900" dirty="0" err="1">
                  <a:solidFill>
                    <a:srgbClr val="000000"/>
                  </a:solidFill>
                </a:rPr>
                <a:t>printability</a:t>
              </a:r>
              <a:endParaRPr lang="de-DE" altLang="de-DE" sz="900" dirty="0"/>
            </a:p>
          </p:txBody>
        </p:sp>
        <p:sp>
          <p:nvSpPr>
            <p:cNvPr id="97" name="Rectangle 52">
              <a:extLst>
                <a:ext uri="{FF2B5EF4-FFF2-40B4-BE49-F238E27FC236}">
                  <a16:creationId xmlns:a16="http://schemas.microsoft.com/office/drawing/2014/main" id="{E37155CB-27EF-D51E-A670-4BF67179B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1762186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Flexo printability</a:t>
              </a:r>
              <a:endParaRPr lang="de-DE" altLang="de-DE" sz="900" dirty="0"/>
            </a:p>
          </p:txBody>
        </p:sp>
        <p:sp>
          <p:nvSpPr>
            <p:cNvPr id="98" name="Rectangle 57">
              <a:extLst>
                <a:ext uri="{FF2B5EF4-FFF2-40B4-BE49-F238E27FC236}">
                  <a16:creationId xmlns:a16="http://schemas.microsoft.com/office/drawing/2014/main" id="{02F28961-18F5-8AB5-DE53-46C59F43D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2046563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Pasteurisation</a:t>
              </a:r>
              <a:endParaRPr lang="de-DE" altLang="de-DE" sz="900" dirty="0"/>
            </a:p>
          </p:txBody>
        </p:sp>
        <p:sp>
          <p:nvSpPr>
            <p:cNvPr id="99" name="Rectangle 62">
              <a:extLst>
                <a:ext uri="{FF2B5EF4-FFF2-40B4-BE49-F238E27FC236}">
                  <a16:creationId xmlns:a16="http://schemas.microsoft.com/office/drawing/2014/main" id="{882A7225-20E8-EBBF-90F2-2AB490896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2330939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>
                  <a:solidFill>
                    <a:srgbClr val="000000"/>
                  </a:solidFill>
                </a:rPr>
                <a:t>Sterilisation</a:t>
              </a:r>
              <a:endParaRPr lang="de-DE" altLang="de-DE" sz="900"/>
            </a:p>
          </p:txBody>
        </p:sp>
        <p:sp>
          <p:nvSpPr>
            <p:cNvPr id="100" name="Rectangle 67">
              <a:extLst>
                <a:ext uri="{FF2B5EF4-FFF2-40B4-BE49-F238E27FC236}">
                  <a16:creationId xmlns:a16="http://schemas.microsoft.com/office/drawing/2014/main" id="{80AAAA16-50BC-5EB9-BBD3-50FAF0F34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2615316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Range </a:t>
              </a:r>
              <a:r>
                <a:rPr lang="de-DE" altLang="de-DE" sz="900" dirty="0" err="1">
                  <a:solidFill>
                    <a:srgbClr val="000000"/>
                  </a:solidFill>
                </a:rPr>
                <a:t>of</a:t>
              </a:r>
              <a:r>
                <a:rPr lang="de-DE" altLang="de-DE" sz="900" dirty="0">
                  <a:solidFill>
                    <a:srgbClr val="000000"/>
                  </a:solidFill>
                </a:rPr>
                <a:t> </a:t>
              </a:r>
              <a:r>
                <a:rPr lang="de-DE" altLang="de-DE" sz="900" dirty="0" err="1">
                  <a:solidFill>
                    <a:srgbClr val="000000"/>
                  </a:solidFill>
                </a:rPr>
                <a:t>substrates</a:t>
              </a:r>
              <a:r>
                <a:rPr lang="de-DE" altLang="de-DE" sz="900" dirty="0">
                  <a:solidFill>
                    <a:srgbClr val="000000"/>
                  </a:solidFill>
                </a:rPr>
                <a:t> (</a:t>
              </a:r>
              <a:r>
                <a:rPr lang="de-DE" altLang="de-DE" sz="900" dirty="0" err="1">
                  <a:solidFill>
                    <a:srgbClr val="000000"/>
                  </a:solidFill>
                </a:rPr>
                <a:t>adhesion</a:t>
              </a:r>
              <a:r>
                <a:rPr lang="de-DE" altLang="de-DE" sz="900" dirty="0">
                  <a:solidFill>
                    <a:srgbClr val="000000"/>
                  </a:solidFill>
                </a:rPr>
                <a:t>)</a:t>
              </a:r>
              <a:endParaRPr lang="de-DE" altLang="de-DE" sz="900" dirty="0"/>
            </a:p>
          </p:txBody>
        </p:sp>
        <p:sp>
          <p:nvSpPr>
            <p:cNvPr id="101" name="Rectangle 72">
              <a:extLst>
                <a:ext uri="{FF2B5EF4-FFF2-40B4-BE49-F238E27FC236}">
                  <a16:creationId xmlns:a16="http://schemas.microsoft.com/office/drawing/2014/main" id="{AF95FF84-5E1B-6FD3-AF66-BAFBE181D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2899692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>
                  <a:solidFill>
                    <a:srgbClr val="000000"/>
                  </a:solidFill>
                </a:rPr>
                <a:t>Printing speed</a:t>
              </a:r>
              <a:endParaRPr lang="de-DE" altLang="de-DE" sz="900"/>
            </a:p>
          </p:txBody>
        </p:sp>
        <p:sp>
          <p:nvSpPr>
            <p:cNvPr id="102" name="Rectangle 77">
              <a:extLst>
                <a:ext uri="{FF2B5EF4-FFF2-40B4-BE49-F238E27FC236}">
                  <a16:creationId xmlns:a16="http://schemas.microsoft.com/office/drawing/2014/main" id="{01233254-207C-5DDE-B552-DD39328C9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3184069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>
                  <a:solidFill>
                    <a:srgbClr val="000000"/>
                  </a:solidFill>
                </a:rPr>
                <a:t>Surface printing</a:t>
              </a:r>
              <a:endParaRPr lang="de-DE" altLang="de-DE" sz="900"/>
            </a:p>
          </p:txBody>
        </p:sp>
        <p:sp>
          <p:nvSpPr>
            <p:cNvPr id="103" name="Rectangle 82">
              <a:extLst>
                <a:ext uri="{FF2B5EF4-FFF2-40B4-BE49-F238E27FC236}">
                  <a16:creationId xmlns:a16="http://schemas.microsoft.com/office/drawing/2014/main" id="{6A27B090-B9D0-55AB-980D-3D6A72C53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3468446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0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Lamination High Perfromance</a:t>
              </a:r>
              <a:endParaRPr lang="de-DE" altLang="de-DE" sz="900" dirty="0"/>
            </a:p>
          </p:txBody>
        </p:sp>
        <p:sp>
          <p:nvSpPr>
            <p:cNvPr id="105" name="Rectangle 88">
              <a:extLst>
                <a:ext uri="{FF2B5EF4-FFF2-40B4-BE49-F238E27FC236}">
                  <a16:creationId xmlns:a16="http://schemas.microsoft.com/office/drawing/2014/main" id="{4DEF0DD6-1545-8D0B-F1D2-07FD96A9C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3752824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0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Lamination Medium perfromence</a:t>
              </a:r>
              <a:endParaRPr lang="de-DE" altLang="de-DE" sz="900" dirty="0"/>
            </a:p>
          </p:txBody>
        </p:sp>
        <p:sp>
          <p:nvSpPr>
            <p:cNvPr id="107" name="Rectangle 94">
              <a:extLst>
                <a:ext uri="{FF2B5EF4-FFF2-40B4-BE49-F238E27FC236}">
                  <a16:creationId xmlns:a16="http://schemas.microsoft.com/office/drawing/2014/main" id="{68CCC9D9-82B7-6D26-C161-B8BA4808A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4037201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0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Lamination Standard Performance</a:t>
              </a:r>
              <a:endParaRPr lang="de-DE" altLang="de-DE" sz="900" dirty="0"/>
            </a:p>
          </p:txBody>
        </p:sp>
        <p:sp>
          <p:nvSpPr>
            <p:cNvPr id="109" name="Rectangle 100">
              <a:extLst>
                <a:ext uri="{FF2B5EF4-FFF2-40B4-BE49-F238E27FC236}">
                  <a16:creationId xmlns:a16="http://schemas.microsoft.com/office/drawing/2014/main" id="{DB7B0FFE-2CCE-A2E8-85F6-57EE8CCC1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69" y="4321580"/>
              <a:ext cx="1992711" cy="15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19024">
                <a:spcAft>
                  <a:spcPts val="423"/>
                </a:spcAft>
              </a:pPr>
              <a:r>
                <a:rPr lang="de-DE" altLang="de-DE" sz="900" dirty="0">
                  <a:solidFill>
                    <a:srgbClr val="000000"/>
                  </a:solidFill>
                </a:rPr>
                <a:t>Mechanical recycling</a:t>
              </a:r>
              <a:endParaRPr lang="de-DE" altLang="de-DE" sz="900" dirty="0"/>
            </a:p>
          </p:txBody>
        </p:sp>
      </p:grpSp>
      <p:sp>
        <p:nvSpPr>
          <p:cNvPr id="251" name="Rectangle 49">
            <a:extLst>
              <a:ext uri="{FF2B5EF4-FFF2-40B4-BE49-F238E27FC236}">
                <a16:creationId xmlns:a16="http://schemas.microsoft.com/office/drawing/2014/main" id="{70C4602E-3D32-6400-B7A2-EBAC7B3EA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201001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52" name="Rectangle 54">
            <a:extLst>
              <a:ext uri="{FF2B5EF4-FFF2-40B4-BE49-F238E27FC236}">
                <a16:creationId xmlns:a16="http://schemas.microsoft.com/office/drawing/2014/main" id="{464D2EEA-3D78-798D-C3E5-6C2A2CB43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2249461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K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53" name="Rectangle 59">
            <a:extLst>
              <a:ext uri="{FF2B5EF4-FFF2-40B4-BE49-F238E27FC236}">
                <a16:creationId xmlns:a16="http://schemas.microsoft.com/office/drawing/2014/main" id="{403A011E-CDC5-348D-732C-DA2253463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248890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 dirty="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 dirty="0">
              <a:solidFill>
                <a:srgbClr val="FFFFFF"/>
              </a:solidFill>
            </a:endParaRPr>
          </a:p>
        </p:txBody>
      </p:sp>
      <p:sp>
        <p:nvSpPr>
          <p:cNvPr id="254" name="Rectangle 64">
            <a:extLst>
              <a:ext uri="{FF2B5EF4-FFF2-40B4-BE49-F238E27FC236}">
                <a16:creationId xmlns:a16="http://schemas.microsoft.com/office/drawing/2014/main" id="{8FC592FF-2C57-B868-1CB9-D96D94FFB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2728355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55" name="Rectangle 69">
            <a:extLst>
              <a:ext uri="{FF2B5EF4-FFF2-40B4-BE49-F238E27FC236}">
                <a16:creationId xmlns:a16="http://schemas.microsoft.com/office/drawing/2014/main" id="{104D8508-3B9F-B616-0104-15C12DAC4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982" y="2995436"/>
            <a:ext cx="468368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>
                <a:solidFill>
                  <a:srgbClr val="FFFFFF"/>
                </a:solidFill>
              </a:rPr>
              <a:t>universal</a:t>
            </a:r>
          </a:p>
        </p:txBody>
      </p:sp>
      <p:sp>
        <p:nvSpPr>
          <p:cNvPr id="256" name="Rectangle 74">
            <a:extLst>
              <a:ext uri="{FF2B5EF4-FFF2-40B4-BE49-F238E27FC236}">
                <a16:creationId xmlns:a16="http://schemas.microsoft.com/office/drawing/2014/main" id="{6E9D5911-937E-B00F-8852-4D2C846E0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3048" y="3234883"/>
            <a:ext cx="220235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 dirty="0">
                <a:solidFill>
                  <a:srgbClr val="FFFFFF"/>
                </a:solidFill>
              </a:rPr>
              <a:t>high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8524CA64-D7A1-C356-C30A-2F56DE2CA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3446696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58" name="Rectangle 85">
            <a:extLst>
              <a:ext uri="{FF2B5EF4-FFF2-40B4-BE49-F238E27FC236}">
                <a16:creationId xmlns:a16="http://schemas.microsoft.com/office/drawing/2014/main" id="{D901B9DC-E697-6CEE-6F9E-47A56E95E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368614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59" name="Rectangle 91">
            <a:extLst>
              <a:ext uri="{FF2B5EF4-FFF2-40B4-BE49-F238E27FC236}">
                <a16:creationId xmlns:a16="http://schemas.microsoft.com/office/drawing/2014/main" id="{265F48CA-7F6D-BE8E-CCDD-CBB847277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3925590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60" name="Rectangle 97">
            <a:extLst>
              <a:ext uri="{FF2B5EF4-FFF2-40B4-BE49-F238E27FC236}">
                <a16:creationId xmlns:a16="http://schemas.microsoft.com/office/drawing/2014/main" id="{11DF8B17-DDB6-9FA8-AAA1-1274122AD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416503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61" name="Rectangle 102">
            <a:extLst>
              <a:ext uri="{FF2B5EF4-FFF2-40B4-BE49-F238E27FC236}">
                <a16:creationId xmlns:a16="http://schemas.microsoft.com/office/drawing/2014/main" id="{3C7A1BBA-E969-6BFE-FA93-6D49EEC94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973" y="4404484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64" name="Rectangle 50">
            <a:extLst>
              <a:ext uri="{FF2B5EF4-FFF2-40B4-BE49-F238E27FC236}">
                <a16:creationId xmlns:a16="http://schemas.microsoft.com/office/drawing/2014/main" id="{1CC56E39-B96C-3E2B-8F4A-BF03B16B8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201001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65" name="Rectangle 55">
            <a:extLst>
              <a:ext uri="{FF2B5EF4-FFF2-40B4-BE49-F238E27FC236}">
                <a16:creationId xmlns:a16="http://schemas.microsoft.com/office/drawing/2014/main" id="{5A653AF0-747C-897F-26F1-621BB7395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2249461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 dirty="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 dirty="0">
              <a:solidFill>
                <a:srgbClr val="FFFFFF"/>
              </a:solidFill>
            </a:endParaRPr>
          </a:p>
        </p:txBody>
      </p:sp>
      <p:sp>
        <p:nvSpPr>
          <p:cNvPr id="266" name="Rectangle 60">
            <a:extLst>
              <a:ext uri="{FF2B5EF4-FFF2-40B4-BE49-F238E27FC236}">
                <a16:creationId xmlns:a16="http://schemas.microsoft.com/office/drawing/2014/main" id="{28997C9C-33B3-33F6-98F1-CA743C82E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248890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67" name="Rectangle 65">
            <a:extLst>
              <a:ext uri="{FF2B5EF4-FFF2-40B4-BE49-F238E27FC236}">
                <a16:creationId xmlns:a16="http://schemas.microsoft.com/office/drawing/2014/main" id="{9C128B06-5887-AC4C-499D-BC07235C2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2728355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68" name="Rectangle 70">
            <a:extLst>
              <a:ext uri="{FF2B5EF4-FFF2-40B4-BE49-F238E27FC236}">
                <a16:creationId xmlns:a16="http://schemas.microsoft.com/office/drawing/2014/main" id="{A87DE0C4-9CE1-9555-C2B8-EE1578E55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21" y="2995436"/>
            <a:ext cx="468368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>
                <a:solidFill>
                  <a:srgbClr val="FFFFFF"/>
                </a:solidFill>
              </a:rPr>
              <a:t>universal</a:t>
            </a:r>
          </a:p>
        </p:txBody>
      </p:sp>
      <p:sp>
        <p:nvSpPr>
          <p:cNvPr id="269" name="Rectangle 75">
            <a:extLst>
              <a:ext uri="{FF2B5EF4-FFF2-40B4-BE49-F238E27FC236}">
                <a16:creationId xmlns:a16="http://schemas.microsoft.com/office/drawing/2014/main" id="{A91C8D65-160F-2C71-D40C-D186C55E4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3985" y="3234883"/>
            <a:ext cx="474241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>
                <a:solidFill>
                  <a:srgbClr val="FFFFFF"/>
                </a:solidFill>
              </a:rPr>
              <a:t>very high</a:t>
            </a: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F8857944-45A2-D774-5C21-BBEF0E1EA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3446696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1" name="Rectangle 86">
            <a:extLst>
              <a:ext uri="{FF2B5EF4-FFF2-40B4-BE49-F238E27FC236}">
                <a16:creationId xmlns:a16="http://schemas.microsoft.com/office/drawing/2014/main" id="{73FA0444-1B27-A0D8-9C47-BF9217135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368614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2" name="Rectangle 92">
            <a:extLst>
              <a:ext uri="{FF2B5EF4-FFF2-40B4-BE49-F238E27FC236}">
                <a16:creationId xmlns:a16="http://schemas.microsoft.com/office/drawing/2014/main" id="{39ACE9FF-A017-1B16-756A-B83C481D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3925590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3" name="Rectangle 98">
            <a:extLst>
              <a:ext uri="{FF2B5EF4-FFF2-40B4-BE49-F238E27FC236}">
                <a16:creationId xmlns:a16="http://schemas.microsoft.com/office/drawing/2014/main" id="{1E14DC21-4F26-0CC3-0C3E-AD0614F96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416503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4" name="Rectangle 103">
            <a:extLst>
              <a:ext uri="{FF2B5EF4-FFF2-40B4-BE49-F238E27FC236}">
                <a16:creationId xmlns:a16="http://schemas.microsoft.com/office/drawing/2014/main" id="{B88A6DD4-C70E-4A49-7AC7-39E41B25C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1912" y="4404484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7" name="Rectangle 51">
            <a:extLst>
              <a:ext uri="{FF2B5EF4-FFF2-40B4-BE49-F238E27FC236}">
                <a16:creationId xmlns:a16="http://schemas.microsoft.com/office/drawing/2014/main" id="{D14291C7-AD55-FF25-7AC8-2955171D5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201001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8" name="Rectangle 56">
            <a:extLst>
              <a:ext uri="{FF2B5EF4-FFF2-40B4-BE49-F238E27FC236}">
                <a16:creationId xmlns:a16="http://schemas.microsoft.com/office/drawing/2014/main" id="{4D00A09C-42AB-F97D-68B2-80F6F5ECC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2249461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79" name="Rectangle 61">
            <a:extLst>
              <a:ext uri="{FF2B5EF4-FFF2-40B4-BE49-F238E27FC236}">
                <a16:creationId xmlns:a16="http://schemas.microsoft.com/office/drawing/2014/main" id="{02FE1869-2493-FC3B-2889-36D62BA7A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248890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80" name="Rectangle 66">
            <a:extLst>
              <a:ext uri="{FF2B5EF4-FFF2-40B4-BE49-F238E27FC236}">
                <a16:creationId xmlns:a16="http://schemas.microsoft.com/office/drawing/2014/main" id="{CB8E946B-A29A-F48D-B9EC-A160182C3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2728355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81" name="Rectangle 71">
            <a:extLst>
              <a:ext uri="{FF2B5EF4-FFF2-40B4-BE49-F238E27FC236}">
                <a16:creationId xmlns:a16="http://schemas.microsoft.com/office/drawing/2014/main" id="{43244CBB-7178-51DB-C9CE-21FF7CAE3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7859" y="2995436"/>
            <a:ext cx="722372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 dirty="0" err="1">
                <a:solidFill>
                  <a:srgbClr val="FFFFFF"/>
                </a:solidFill>
              </a:rPr>
              <a:t>very</a:t>
            </a:r>
            <a:r>
              <a:rPr lang="de-DE" altLang="de-DE" sz="900" dirty="0">
                <a:solidFill>
                  <a:srgbClr val="FFFFFF"/>
                </a:solidFill>
              </a:rPr>
              <a:t> universal</a:t>
            </a:r>
          </a:p>
        </p:txBody>
      </p:sp>
      <p:sp>
        <p:nvSpPr>
          <p:cNvPr id="282" name="Rectangle 76">
            <a:extLst>
              <a:ext uri="{FF2B5EF4-FFF2-40B4-BE49-F238E27FC236}">
                <a16:creationId xmlns:a16="http://schemas.microsoft.com/office/drawing/2014/main" id="{7B8D7888-55B7-8E72-ED5F-ABEA7A8A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924" y="3234883"/>
            <a:ext cx="474241" cy="1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900" dirty="0">
                <a:solidFill>
                  <a:srgbClr val="FFFFFF"/>
                </a:solidFill>
              </a:rPr>
              <a:t>very high</a:t>
            </a: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EC3AFED2-35FA-BDD6-D077-026F7C3F0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3446696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L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84" name="Rectangle 87">
            <a:extLst>
              <a:ext uri="{FF2B5EF4-FFF2-40B4-BE49-F238E27FC236}">
                <a16:creationId xmlns:a16="http://schemas.microsoft.com/office/drawing/2014/main" id="{ADE20470-65CF-F537-C965-8C321F1D4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3686143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85" name="Rectangle 93">
            <a:extLst>
              <a:ext uri="{FF2B5EF4-FFF2-40B4-BE49-F238E27FC236}">
                <a16:creationId xmlns:a16="http://schemas.microsoft.com/office/drawing/2014/main" id="{FBB279E3-1B8E-4469-0DBB-96B7B52A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3925590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86" name="Rectangle 99">
            <a:extLst>
              <a:ext uri="{FF2B5EF4-FFF2-40B4-BE49-F238E27FC236}">
                <a16:creationId xmlns:a16="http://schemas.microsoft.com/office/drawing/2014/main" id="{11CF5D3E-7EE4-EF33-3BE3-AA28F0830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4165037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sp>
        <p:nvSpPr>
          <p:cNvPr id="287" name="Rectangle 104">
            <a:extLst>
              <a:ext uri="{FF2B5EF4-FFF2-40B4-BE49-F238E27FC236}">
                <a16:creationId xmlns:a16="http://schemas.microsoft.com/office/drawing/2014/main" id="{707086FF-DF08-0CB0-27B9-144D684ED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852" y="4404484"/>
            <a:ext cx="133610" cy="17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19024">
              <a:spcAft>
                <a:spcPts val="423"/>
              </a:spcAft>
            </a:pPr>
            <a:r>
              <a:rPr lang="de-DE" altLang="de-DE" sz="1200">
                <a:solidFill>
                  <a:srgbClr val="FFFFFF"/>
                </a:solidFill>
                <a:latin typeface="Wingdings" panose="05000000000000000000" pitchFamily="2" charset="2"/>
              </a:rPr>
              <a:t>J</a:t>
            </a:r>
            <a:endParaRPr lang="de-DE" altLang="de-DE" sz="2000">
              <a:solidFill>
                <a:srgbClr val="FFFFF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1814C70-857D-6C7F-D251-B3522B486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5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6A847-FFE9-472C-77BB-D1257B5A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E6C1BD13-296B-91F2-A91C-4DE9050B8BA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4327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C1BD13-296B-91F2-A91C-4DE9050B8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8E7A7983-EE55-D695-481E-F47F9B792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BA1A06-5BD1-2F35-328F-99D57606F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3D4DE5-03F8-EE74-72B4-B9D955C08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The future of </a:t>
            </a:r>
            <a:r>
              <a:rPr lang="en-US"/>
              <a:t>NC inks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BE2986-CD2C-EA29-EECA-47C404A25CFF}"/>
              </a:ext>
            </a:extLst>
          </p:cNvPr>
          <p:cNvSpPr txBox="1"/>
          <p:nvPr/>
        </p:nvSpPr>
        <p:spPr>
          <a:xfrm>
            <a:off x="628650" y="1648534"/>
            <a:ext cx="7886700" cy="2984187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8A5509-1BFC-75E2-E286-486A03E74F0F}"/>
              </a:ext>
            </a:extLst>
          </p:cNvPr>
          <p:cNvGrpSpPr/>
          <p:nvPr/>
        </p:nvGrpSpPr>
        <p:grpSpPr>
          <a:xfrm>
            <a:off x="1354643" y="3424872"/>
            <a:ext cx="2537980" cy="1104236"/>
            <a:chOff x="876264" y="3236245"/>
            <a:chExt cx="2705054" cy="1311361"/>
          </a:xfrm>
        </p:grpSpPr>
        <p:pic>
          <p:nvPicPr>
            <p:cNvPr id="15" name="Grafik 34">
              <a:extLst>
                <a:ext uri="{FF2B5EF4-FFF2-40B4-BE49-F238E27FC236}">
                  <a16:creationId xmlns:a16="http://schemas.microsoft.com/office/drawing/2014/main" id="{F99F6A47-EFC1-B822-8C0A-1B4378445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64" y="3236245"/>
              <a:ext cx="2705054" cy="1026918"/>
            </a:xfrm>
            <a:prstGeom prst="rect">
              <a:avLst/>
            </a:prstGeom>
          </p:spPr>
        </p:pic>
        <p:sp>
          <p:nvSpPr>
            <p:cNvPr id="16" name="Textfeld 50">
              <a:extLst>
                <a:ext uri="{FF2B5EF4-FFF2-40B4-BE49-F238E27FC236}">
                  <a16:creationId xmlns:a16="http://schemas.microsoft.com/office/drawing/2014/main" id="{7436330C-3F0D-BC75-8F7F-30B476441FFE}"/>
                </a:ext>
              </a:extLst>
            </p:cNvPr>
            <p:cNvSpPr txBox="1"/>
            <p:nvPr/>
          </p:nvSpPr>
          <p:spPr>
            <a:xfrm>
              <a:off x="1159051" y="4270607"/>
              <a:ext cx="2055091" cy="27699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Regranulation 240 – 250°C</a:t>
              </a:r>
              <a:r>
                <a:rPr lang="de-DE" sz="1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7" name="Pfeil: gebogen 6">
            <a:extLst>
              <a:ext uri="{FF2B5EF4-FFF2-40B4-BE49-F238E27FC236}">
                <a16:creationId xmlns:a16="http://schemas.microsoft.com/office/drawing/2014/main" id="{FDB76BDB-297D-8C19-2B77-1C189C7FF611}"/>
              </a:ext>
            </a:extLst>
          </p:cNvPr>
          <p:cNvSpPr/>
          <p:nvPr/>
        </p:nvSpPr>
        <p:spPr>
          <a:xfrm>
            <a:off x="3263922" y="1726582"/>
            <a:ext cx="2461232" cy="2459736"/>
          </a:xfrm>
          <a:prstGeom prst="circularArrow">
            <a:avLst>
              <a:gd name="adj1" fmla="val 5544"/>
              <a:gd name="adj2" fmla="val 330680"/>
              <a:gd name="adj3" fmla="val 14505224"/>
              <a:gd name="adj4" fmla="val 16956269"/>
              <a:gd name="adj5" fmla="val 5757"/>
            </a:avLst>
          </a:prstGeom>
          <a:solidFill>
            <a:srgbClr val="ED1C24"/>
          </a:solidFill>
          <a:ln>
            <a:noFill/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>
            <a:noAutofit/>
          </a:bodyPr>
          <a:lstStyle/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ihandform: Form 7">
            <a:extLst>
              <a:ext uri="{FF2B5EF4-FFF2-40B4-BE49-F238E27FC236}">
                <a16:creationId xmlns:a16="http://schemas.microsoft.com/office/drawing/2014/main" id="{9AD817C4-AC3B-88D7-195F-2A36978962A1}"/>
              </a:ext>
            </a:extLst>
          </p:cNvPr>
          <p:cNvSpPr/>
          <p:nvPr/>
        </p:nvSpPr>
        <p:spPr>
          <a:xfrm>
            <a:off x="4058933" y="1747720"/>
            <a:ext cx="1048455" cy="599397"/>
          </a:xfrm>
          <a:custGeom>
            <a:avLst/>
            <a:gdLst>
              <a:gd name="connsiteX0" fmla="*/ 0 w 1089662"/>
              <a:gd name="connsiteY0" fmla="*/ 90807 h 544831"/>
              <a:gd name="connsiteX1" fmla="*/ 90807 w 1089662"/>
              <a:gd name="connsiteY1" fmla="*/ 0 h 544831"/>
              <a:gd name="connsiteX2" fmla="*/ 998855 w 1089662"/>
              <a:gd name="connsiteY2" fmla="*/ 0 h 544831"/>
              <a:gd name="connsiteX3" fmla="*/ 1089662 w 1089662"/>
              <a:gd name="connsiteY3" fmla="*/ 90807 h 544831"/>
              <a:gd name="connsiteX4" fmla="*/ 1089662 w 1089662"/>
              <a:gd name="connsiteY4" fmla="*/ 454024 h 544831"/>
              <a:gd name="connsiteX5" fmla="*/ 998855 w 1089662"/>
              <a:gd name="connsiteY5" fmla="*/ 544831 h 544831"/>
              <a:gd name="connsiteX6" fmla="*/ 90807 w 1089662"/>
              <a:gd name="connsiteY6" fmla="*/ 544831 h 544831"/>
              <a:gd name="connsiteX7" fmla="*/ 0 w 1089662"/>
              <a:gd name="connsiteY7" fmla="*/ 454024 h 544831"/>
              <a:gd name="connsiteX8" fmla="*/ 0 w 1089662"/>
              <a:gd name="connsiteY8" fmla="*/ 90807 h 54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62" h="544831">
                <a:moveTo>
                  <a:pt x="0" y="90807"/>
                </a:moveTo>
                <a:cubicBezTo>
                  <a:pt x="0" y="40656"/>
                  <a:pt x="40656" y="0"/>
                  <a:pt x="90807" y="0"/>
                </a:cubicBezTo>
                <a:lnTo>
                  <a:pt x="998855" y="0"/>
                </a:lnTo>
                <a:cubicBezTo>
                  <a:pt x="1049006" y="0"/>
                  <a:pt x="1089662" y="40656"/>
                  <a:pt x="1089662" y="90807"/>
                </a:cubicBezTo>
                <a:lnTo>
                  <a:pt x="1089662" y="454024"/>
                </a:lnTo>
                <a:cubicBezTo>
                  <a:pt x="1089662" y="504175"/>
                  <a:pt x="1049006" y="544831"/>
                  <a:pt x="998855" y="544831"/>
                </a:cubicBezTo>
                <a:lnTo>
                  <a:pt x="90807" y="544831"/>
                </a:lnTo>
                <a:cubicBezTo>
                  <a:pt x="40656" y="544831"/>
                  <a:pt x="0" y="504175"/>
                  <a:pt x="0" y="454024"/>
                </a:cubicBezTo>
                <a:lnTo>
                  <a:pt x="0" y="9080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EE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 anchorCtr="0">
            <a:noAutofit/>
          </a:bodyPr>
          <a:lstStyle/>
          <a:p>
            <a:pPr algn="ctr"/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Printed Film</a:t>
            </a:r>
            <a:b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Polymers</a:t>
            </a:r>
          </a:p>
        </p:txBody>
      </p:sp>
      <p:sp>
        <p:nvSpPr>
          <p:cNvPr id="19" name="Freihandform: Form 9">
            <a:extLst>
              <a:ext uri="{FF2B5EF4-FFF2-40B4-BE49-F238E27FC236}">
                <a16:creationId xmlns:a16="http://schemas.microsoft.com/office/drawing/2014/main" id="{6492CD32-880C-160A-321D-DAD1A5BAAF9A}"/>
              </a:ext>
            </a:extLst>
          </p:cNvPr>
          <p:cNvSpPr>
            <a:spLocks/>
          </p:cNvSpPr>
          <p:nvPr/>
        </p:nvSpPr>
        <p:spPr>
          <a:xfrm>
            <a:off x="3051714" y="3228961"/>
            <a:ext cx="1364071" cy="636623"/>
          </a:xfrm>
          <a:custGeom>
            <a:avLst/>
            <a:gdLst>
              <a:gd name="connsiteX0" fmla="*/ 0 w 1089662"/>
              <a:gd name="connsiteY0" fmla="*/ 90807 h 544831"/>
              <a:gd name="connsiteX1" fmla="*/ 90807 w 1089662"/>
              <a:gd name="connsiteY1" fmla="*/ 0 h 544831"/>
              <a:gd name="connsiteX2" fmla="*/ 998855 w 1089662"/>
              <a:gd name="connsiteY2" fmla="*/ 0 h 544831"/>
              <a:gd name="connsiteX3" fmla="*/ 1089662 w 1089662"/>
              <a:gd name="connsiteY3" fmla="*/ 90807 h 544831"/>
              <a:gd name="connsiteX4" fmla="*/ 1089662 w 1089662"/>
              <a:gd name="connsiteY4" fmla="*/ 454024 h 544831"/>
              <a:gd name="connsiteX5" fmla="*/ 998855 w 1089662"/>
              <a:gd name="connsiteY5" fmla="*/ 544831 h 544831"/>
              <a:gd name="connsiteX6" fmla="*/ 90807 w 1089662"/>
              <a:gd name="connsiteY6" fmla="*/ 544831 h 544831"/>
              <a:gd name="connsiteX7" fmla="*/ 0 w 1089662"/>
              <a:gd name="connsiteY7" fmla="*/ 454024 h 544831"/>
              <a:gd name="connsiteX8" fmla="*/ 0 w 1089662"/>
              <a:gd name="connsiteY8" fmla="*/ 90807 h 54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62" h="544831">
                <a:moveTo>
                  <a:pt x="0" y="90807"/>
                </a:moveTo>
                <a:cubicBezTo>
                  <a:pt x="0" y="40656"/>
                  <a:pt x="40656" y="0"/>
                  <a:pt x="90807" y="0"/>
                </a:cubicBezTo>
                <a:lnTo>
                  <a:pt x="998855" y="0"/>
                </a:lnTo>
                <a:cubicBezTo>
                  <a:pt x="1049006" y="0"/>
                  <a:pt x="1089662" y="40656"/>
                  <a:pt x="1089662" y="90807"/>
                </a:cubicBezTo>
                <a:lnTo>
                  <a:pt x="1089662" y="454024"/>
                </a:lnTo>
                <a:cubicBezTo>
                  <a:pt x="1089662" y="504175"/>
                  <a:pt x="1049006" y="544831"/>
                  <a:pt x="998855" y="544831"/>
                </a:cubicBezTo>
                <a:lnTo>
                  <a:pt x="90807" y="544831"/>
                </a:lnTo>
                <a:cubicBezTo>
                  <a:pt x="40656" y="544831"/>
                  <a:pt x="0" y="504175"/>
                  <a:pt x="0" y="454024"/>
                </a:cubicBezTo>
                <a:lnTo>
                  <a:pt x="0" y="9080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EE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re-</a:t>
            </a:r>
            <a:b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cycling (thermal</a:t>
            </a:r>
            <a:b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process)</a:t>
            </a:r>
          </a:p>
        </p:txBody>
      </p:sp>
      <p:grpSp>
        <p:nvGrpSpPr>
          <p:cNvPr id="20" name="Gruppieren 46">
            <a:extLst>
              <a:ext uri="{FF2B5EF4-FFF2-40B4-BE49-F238E27FC236}">
                <a16:creationId xmlns:a16="http://schemas.microsoft.com/office/drawing/2014/main" id="{4DCDD745-3ADD-EA15-A822-916EBC1B68E0}"/>
              </a:ext>
            </a:extLst>
          </p:cNvPr>
          <p:cNvGrpSpPr/>
          <p:nvPr/>
        </p:nvGrpSpPr>
        <p:grpSpPr>
          <a:xfrm>
            <a:off x="4205470" y="2156543"/>
            <a:ext cx="755384" cy="141054"/>
            <a:chOff x="4035961" y="2461325"/>
            <a:chExt cx="1072077" cy="220849"/>
          </a:xfrm>
          <a:solidFill>
            <a:srgbClr val="EE6600"/>
          </a:solidFill>
        </p:grpSpPr>
        <p:sp>
          <p:nvSpPr>
            <p:cNvPr id="21" name="Ellipse 47">
              <a:extLst>
                <a:ext uri="{FF2B5EF4-FFF2-40B4-BE49-F238E27FC236}">
                  <a16:creationId xmlns:a16="http://schemas.microsoft.com/office/drawing/2014/main" id="{C3080F95-2719-8FF4-D17B-14A1B5326E14}"/>
                </a:ext>
              </a:extLst>
            </p:cNvPr>
            <p:cNvSpPr/>
            <p:nvPr/>
          </p:nvSpPr>
          <p:spPr>
            <a:xfrm>
              <a:off x="4035961" y="2623627"/>
              <a:ext cx="116861" cy="585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Gerader Verbinder 48">
              <a:extLst>
                <a:ext uri="{FF2B5EF4-FFF2-40B4-BE49-F238E27FC236}">
                  <a16:creationId xmlns:a16="http://schemas.microsoft.com/office/drawing/2014/main" id="{CEA4C952-CBF0-E067-B2A4-B22B16166763}"/>
                </a:ext>
              </a:extLst>
            </p:cNvPr>
            <p:cNvCxnSpPr>
              <a:stCxn id="21" idx="6"/>
              <a:endCxn id="23" idx="2"/>
            </p:cNvCxnSpPr>
            <p:nvPr/>
          </p:nvCxnSpPr>
          <p:spPr>
            <a:xfrm flipV="1">
              <a:off x="4152822" y="2604220"/>
              <a:ext cx="29669" cy="48681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23" name="Ellipse 49">
              <a:extLst>
                <a:ext uri="{FF2B5EF4-FFF2-40B4-BE49-F238E27FC236}">
                  <a16:creationId xmlns:a16="http://schemas.microsoft.com/office/drawing/2014/main" id="{00101B3D-EC86-3886-039B-44AD9B0F6686}"/>
                </a:ext>
              </a:extLst>
            </p:cNvPr>
            <p:cNvSpPr/>
            <p:nvPr/>
          </p:nvSpPr>
          <p:spPr>
            <a:xfrm>
              <a:off x="4182491" y="2574946"/>
              <a:ext cx="116861" cy="585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Gerader Verbinder 50">
              <a:extLst>
                <a:ext uri="{FF2B5EF4-FFF2-40B4-BE49-F238E27FC236}">
                  <a16:creationId xmlns:a16="http://schemas.microsoft.com/office/drawing/2014/main" id="{B2D89980-34C4-0D7A-C4ED-253A614BD989}"/>
                </a:ext>
              </a:extLst>
            </p:cNvPr>
            <p:cNvCxnSpPr>
              <a:stCxn id="23" idx="6"/>
            </p:cNvCxnSpPr>
            <p:nvPr/>
          </p:nvCxnSpPr>
          <p:spPr>
            <a:xfrm>
              <a:off x="4299353" y="2604220"/>
              <a:ext cx="46151" cy="28062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25" name="Ellipse 51">
              <a:extLst>
                <a:ext uri="{FF2B5EF4-FFF2-40B4-BE49-F238E27FC236}">
                  <a16:creationId xmlns:a16="http://schemas.microsoft.com/office/drawing/2014/main" id="{235D868E-E3E4-8A74-9862-0546AEE66BFE}"/>
                </a:ext>
              </a:extLst>
            </p:cNvPr>
            <p:cNvSpPr/>
            <p:nvPr/>
          </p:nvSpPr>
          <p:spPr>
            <a:xfrm>
              <a:off x="4342907" y="2604860"/>
              <a:ext cx="116861" cy="585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Gerader Verbinder 52">
              <a:extLst>
                <a:ext uri="{FF2B5EF4-FFF2-40B4-BE49-F238E27FC236}">
                  <a16:creationId xmlns:a16="http://schemas.microsoft.com/office/drawing/2014/main" id="{4D96DF7F-CFDE-8A77-4FC6-2B1340274079}"/>
                </a:ext>
              </a:extLst>
            </p:cNvPr>
            <p:cNvCxnSpPr>
              <a:stCxn id="25" idx="6"/>
            </p:cNvCxnSpPr>
            <p:nvPr/>
          </p:nvCxnSpPr>
          <p:spPr>
            <a:xfrm flipV="1">
              <a:off x="4459769" y="2613675"/>
              <a:ext cx="50909" cy="20459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27" name="Ellipse 53">
              <a:extLst>
                <a:ext uri="{FF2B5EF4-FFF2-40B4-BE49-F238E27FC236}">
                  <a16:creationId xmlns:a16="http://schemas.microsoft.com/office/drawing/2014/main" id="{AC310345-39A4-689B-C2D7-4B51F07D9ACE}"/>
                </a:ext>
              </a:extLst>
            </p:cNvPr>
            <p:cNvSpPr/>
            <p:nvPr/>
          </p:nvSpPr>
          <p:spPr>
            <a:xfrm rot="20271291">
              <a:off x="4502142" y="2564740"/>
              <a:ext cx="116861" cy="5830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Gerader Verbinder 54">
              <a:extLst>
                <a:ext uri="{FF2B5EF4-FFF2-40B4-BE49-F238E27FC236}">
                  <a16:creationId xmlns:a16="http://schemas.microsoft.com/office/drawing/2014/main" id="{FC941B82-E8BB-FD5C-CED2-973D06A16E19}"/>
                </a:ext>
              </a:extLst>
            </p:cNvPr>
            <p:cNvCxnSpPr/>
            <p:nvPr/>
          </p:nvCxnSpPr>
          <p:spPr>
            <a:xfrm flipV="1">
              <a:off x="4611847" y="2542883"/>
              <a:ext cx="49633" cy="29737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29" name="Ellipse 55">
              <a:extLst>
                <a:ext uri="{FF2B5EF4-FFF2-40B4-BE49-F238E27FC236}">
                  <a16:creationId xmlns:a16="http://schemas.microsoft.com/office/drawing/2014/main" id="{CB60DD9E-6AF7-3FEB-6C0C-69AC6331BD7D}"/>
                </a:ext>
              </a:extLst>
            </p:cNvPr>
            <p:cNvSpPr/>
            <p:nvPr/>
          </p:nvSpPr>
          <p:spPr>
            <a:xfrm rot="1689638">
              <a:off x="4991177" y="2485855"/>
              <a:ext cx="116861" cy="585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Ellipse 56">
              <a:extLst>
                <a:ext uri="{FF2B5EF4-FFF2-40B4-BE49-F238E27FC236}">
                  <a16:creationId xmlns:a16="http://schemas.microsoft.com/office/drawing/2014/main" id="{9C3EBDC5-1D61-EC99-F4AE-8FDA624791DC}"/>
                </a:ext>
              </a:extLst>
            </p:cNvPr>
            <p:cNvSpPr/>
            <p:nvPr/>
          </p:nvSpPr>
          <p:spPr>
            <a:xfrm rot="20271291">
              <a:off x="4644407" y="2493704"/>
              <a:ext cx="116861" cy="58547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Gerader Verbinder 57">
              <a:extLst>
                <a:ext uri="{FF2B5EF4-FFF2-40B4-BE49-F238E27FC236}">
                  <a16:creationId xmlns:a16="http://schemas.microsoft.com/office/drawing/2014/main" id="{F4D30523-67BF-5C0A-DCA6-CF8934676A64}"/>
                </a:ext>
              </a:extLst>
            </p:cNvPr>
            <p:cNvCxnSpPr>
              <a:endCxn id="32" idx="2"/>
            </p:cNvCxnSpPr>
            <p:nvPr/>
          </p:nvCxnSpPr>
          <p:spPr>
            <a:xfrm flipV="1">
              <a:off x="4754113" y="2471688"/>
              <a:ext cx="60046" cy="30140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32" name="Ellipse 58">
              <a:extLst>
                <a:ext uri="{FF2B5EF4-FFF2-40B4-BE49-F238E27FC236}">
                  <a16:creationId xmlns:a16="http://schemas.microsoft.com/office/drawing/2014/main" id="{3E048F24-7195-B0FF-932D-6AAECE45A3B1}"/>
                </a:ext>
              </a:extLst>
            </p:cNvPr>
            <p:cNvSpPr/>
            <p:nvPr/>
          </p:nvSpPr>
          <p:spPr>
            <a:xfrm rot="1185070">
              <a:off x="4810752" y="2461325"/>
              <a:ext cx="115799" cy="5830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t"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8">
                <a:defRPr/>
              </a:pPr>
              <a:endParaRPr lang="de-DE" sz="1050" ker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Gerader Verbinder 59">
              <a:extLst>
                <a:ext uri="{FF2B5EF4-FFF2-40B4-BE49-F238E27FC236}">
                  <a16:creationId xmlns:a16="http://schemas.microsoft.com/office/drawing/2014/main" id="{657F959F-947F-8A20-0AF5-02728729AA74}"/>
                </a:ext>
              </a:extLst>
            </p:cNvPr>
            <p:cNvCxnSpPr>
              <a:endCxn id="29" idx="2"/>
            </p:cNvCxnSpPr>
            <p:nvPr/>
          </p:nvCxnSpPr>
          <p:spPr>
            <a:xfrm flipV="1">
              <a:off x="4919396" y="2488649"/>
              <a:ext cx="78697" cy="24128"/>
            </a:xfrm>
            <a:prstGeom prst="line">
              <a:avLst/>
            </a:prstGeom>
            <a:grpFill/>
            <a:ln w="635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</p:grpSp>
      <p:sp>
        <p:nvSpPr>
          <p:cNvPr id="34" name="Textfeld 78">
            <a:extLst>
              <a:ext uri="{FF2B5EF4-FFF2-40B4-BE49-F238E27FC236}">
                <a16:creationId xmlns:a16="http://schemas.microsoft.com/office/drawing/2014/main" id="{3201BE03-6DDE-09F2-6F78-C4ADEE608353}"/>
              </a:ext>
            </a:extLst>
          </p:cNvPr>
          <p:cNvSpPr txBox="1"/>
          <p:nvPr/>
        </p:nvSpPr>
        <p:spPr>
          <a:xfrm>
            <a:off x="3677259" y="2700081"/>
            <a:ext cx="1634556" cy="475883"/>
          </a:xfrm>
          <a:prstGeom prst="rect">
            <a:avLst/>
          </a:prstGeom>
          <a:noFill/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>
              <a:buClr>
                <a:schemeClr val="accent1"/>
              </a:buClr>
            </a:pPr>
            <a:r>
              <a:rPr lang="de-DE" sz="1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Recycling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ihandform: Form 15">
            <a:extLst>
              <a:ext uri="{FF2B5EF4-FFF2-40B4-BE49-F238E27FC236}">
                <a16:creationId xmlns:a16="http://schemas.microsoft.com/office/drawing/2014/main" id="{332F58DE-9332-6CF4-BD8C-25224516FB0D}"/>
              </a:ext>
            </a:extLst>
          </p:cNvPr>
          <p:cNvSpPr>
            <a:spLocks/>
          </p:cNvSpPr>
          <p:nvPr/>
        </p:nvSpPr>
        <p:spPr>
          <a:xfrm>
            <a:off x="918082" y="2619711"/>
            <a:ext cx="1210546" cy="636623"/>
          </a:xfrm>
          <a:custGeom>
            <a:avLst/>
            <a:gdLst>
              <a:gd name="connsiteX0" fmla="*/ 0 w 1089662"/>
              <a:gd name="connsiteY0" fmla="*/ 90807 h 544831"/>
              <a:gd name="connsiteX1" fmla="*/ 90807 w 1089662"/>
              <a:gd name="connsiteY1" fmla="*/ 0 h 544831"/>
              <a:gd name="connsiteX2" fmla="*/ 998855 w 1089662"/>
              <a:gd name="connsiteY2" fmla="*/ 0 h 544831"/>
              <a:gd name="connsiteX3" fmla="*/ 1089662 w 1089662"/>
              <a:gd name="connsiteY3" fmla="*/ 90807 h 544831"/>
              <a:gd name="connsiteX4" fmla="*/ 1089662 w 1089662"/>
              <a:gd name="connsiteY4" fmla="*/ 454024 h 544831"/>
              <a:gd name="connsiteX5" fmla="*/ 998855 w 1089662"/>
              <a:gd name="connsiteY5" fmla="*/ 544831 h 544831"/>
              <a:gd name="connsiteX6" fmla="*/ 90807 w 1089662"/>
              <a:gd name="connsiteY6" fmla="*/ 544831 h 544831"/>
              <a:gd name="connsiteX7" fmla="*/ 0 w 1089662"/>
              <a:gd name="connsiteY7" fmla="*/ 454024 h 544831"/>
              <a:gd name="connsiteX8" fmla="*/ 0 w 1089662"/>
              <a:gd name="connsiteY8" fmla="*/ 90807 h 54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62" h="544831">
                <a:moveTo>
                  <a:pt x="0" y="90807"/>
                </a:moveTo>
                <a:cubicBezTo>
                  <a:pt x="0" y="40656"/>
                  <a:pt x="40656" y="0"/>
                  <a:pt x="90807" y="0"/>
                </a:cubicBezTo>
                <a:lnTo>
                  <a:pt x="998855" y="0"/>
                </a:lnTo>
                <a:cubicBezTo>
                  <a:pt x="1049006" y="0"/>
                  <a:pt x="1089662" y="40656"/>
                  <a:pt x="1089662" y="90807"/>
                </a:cubicBezTo>
                <a:lnTo>
                  <a:pt x="1089662" y="454024"/>
                </a:lnTo>
                <a:cubicBezTo>
                  <a:pt x="1089662" y="504175"/>
                  <a:pt x="1049006" y="544831"/>
                  <a:pt x="998855" y="544831"/>
                </a:cubicBezTo>
                <a:lnTo>
                  <a:pt x="90807" y="544831"/>
                </a:lnTo>
                <a:cubicBezTo>
                  <a:pt x="40656" y="544831"/>
                  <a:pt x="0" y="504175"/>
                  <a:pt x="0" y="454024"/>
                </a:cubicBezTo>
                <a:lnTo>
                  <a:pt x="0" y="9080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EE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Volatiles,</a:t>
            </a:r>
            <a:b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filter residue</a:t>
            </a:r>
          </a:p>
        </p:txBody>
      </p:sp>
      <p:sp>
        <p:nvSpPr>
          <p:cNvPr id="36" name="Pfeil: nach rechts 16">
            <a:extLst>
              <a:ext uri="{FF2B5EF4-FFF2-40B4-BE49-F238E27FC236}">
                <a16:creationId xmlns:a16="http://schemas.microsoft.com/office/drawing/2014/main" id="{8DB0A9A4-FCD7-D756-C570-6FC328B94BE5}"/>
              </a:ext>
            </a:extLst>
          </p:cNvPr>
          <p:cNvSpPr/>
          <p:nvPr/>
        </p:nvSpPr>
        <p:spPr>
          <a:xfrm rot="10800000">
            <a:off x="2127762" y="2833005"/>
            <a:ext cx="1136542" cy="210035"/>
          </a:xfrm>
          <a:prstGeom prst="rightArrow">
            <a:avLst/>
          </a:prstGeom>
          <a:solidFill>
            <a:srgbClr val="EE6600"/>
          </a:solidFill>
          <a:ln>
            <a:noFill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algn="ctr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Grafik 2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111492E5-6BC1-4DAA-337D-6AF2EDEFC2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031" y="1786809"/>
            <a:ext cx="904362" cy="765925"/>
          </a:xfrm>
          <a:prstGeom prst="rect">
            <a:avLst/>
          </a:prstGeom>
        </p:spPr>
      </p:pic>
      <p:sp>
        <p:nvSpPr>
          <p:cNvPr id="38" name="Freihandform: Form 3">
            <a:extLst>
              <a:ext uri="{FF2B5EF4-FFF2-40B4-BE49-F238E27FC236}">
                <a16:creationId xmlns:a16="http://schemas.microsoft.com/office/drawing/2014/main" id="{CB41BBEF-7E08-EFB7-9D0B-9AAFE5CD36EB}"/>
              </a:ext>
            </a:extLst>
          </p:cNvPr>
          <p:cNvSpPr>
            <a:spLocks/>
          </p:cNvSpPr>
          <p:nvPr/>
        </p:nvSpPr>
        <p:spPr>
          <a:xfrm>
            <a:off x="5154896" y="2619711"/>
            <a:ext cx="1210546" cy="636623"/>
          </a:xfrm>
          <a:custGeom>
            <a:avLst/>
            <a:gdLst>
              <a:gd name="connsiteX0" fmla="*/ 0 w 1089662"/>
              <a:gd name="connsiteY0" fmla="*/ 90807 h 544831"/>
              <a:gd name="connsiteX1" fmla="*/ 90807 w 1089662"/>
              <a:gd name="connsiteY1" fmla="*/ 0 h 544831"/>
              <a:gd name="connsiteX2" fmla="*/ 998855 w 1089662"/>
              <a:gd name="connsiteY2" fmla="*/ 0 h 544831"/>
              <a:gd name="connsiteX3" fmla="*/ 1089662 w 1089662"/>
              <a:gd name="connsiteY3" fmla="*/ 90807 h 544831"/>
              <a:gd name="connsiteX4" fmla="*/ 1089662 w 1089662"/>
              <a:gd name="connsiteY4" fmla="*/ 454024 h 544831"/>
              <a:gd name="connsiteX5" fmla="*/ 998855 w 1089662"/>
              <a:gd name="connsiteY5" fmla="*/ 544831 h 544831"/>
              <a:gd name="connsiteX6" fmla="*/ 90807 w 1089662"/>
              <a:gd name="connsiteY6" fmla="*/ 544831 h 544831"/>
              <a:gd name="connsiteX7" fmla="*/ 0 w 1089662"/>
              <a:gd name="connsiteY7" fmla="*/ 454024 h 544831"/>
              <a:gd name="connsiteX8" fmla="*/ 0 w 1089662"/>
              <a:gd name="connsiteY8" fmla="*/ 90807 h 54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62" h="544831">
                <a:moveTo>
                  <a:pt x="0" y="90807"/>
                </a:moveTo>
                <a:cubicBezTo>
                  <a:pt x="0" y="40656"/>
                  <a:pt x="40656" y="0"/>
                  <a:pt x="90807" y="0"/>
                </a:cubicBezTo>
                <a:lnTo>
                  <a:pt x="998855" y="0"/>
                </a:lnTo>
                <a:cubicBezTo>
                  <a:pt x="1049006" y="0"/>
                  <a:pt x="1089662" y="40656"/>
                  <a:pt x="1089662" y="90807"/>
                </a:cubicBezTo>
                <a:lnTo>
                  <a:pt x="1089662" y="454024"/>
                </a:lnTo>
                <a:cubicBezTo>
                  <a:pt x="1089662" y="504175"/>
                  <a:pt x="1049006" y="544831"/>
                  <a:pt x="998855" y="544831"/>
                </a:cubicBezTo>
                <a:lnTo>
                  <a:pt x="90807" y="544831"/>
                </a:lnTo>
                <a:cubicBezTo>
                  <a:pt x="40656" y="544831"/>
                  <a:pt x="0" y="504175"/>
                  <a:pt x="0" y="454024"/>
                </a:cubicBezTo>
                <a:lnTo>
                  <a:pt x="0" y="90807"/>
                </a:lnTo>
                <a:close/>
              </a:path>
            </a:pathLst>
          </a:custGeom>
          <a:solidFill>
            <a:srgbClr val="FFFFFF"/>
          </a:solidFill>
          <a:ln w="6350">
            <a:solidFill>
              <a:srgbClr val="EE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>
            <a:noAutofit/>
          </a:bodyPr>
          <a:lstStyle/>
          <a:p>
            <a:pPr algn="ctr"/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Sorting and</a:t>
            </a:r>
            <a:b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washing</a:t>
            </a:r>
          </a:p>
        </p:txBody>
      </p:sp>
      <p:sp>
        <p:nvSpPr>
          <p:cNvPr id="39" name="Lightning Bolt 38">
            <a:extLst>
              <a:ext uri="{FF2B5EF4-FFF2-40B4-BE49-F238E27FC236}">
                <a16:creationId xmlns:a16="http://schemas.microsoft.com/office/drawing/2014/main" id="{B907FCE4-3155-8FBF-54BF-C1083A7442FF}"/>
              </a:ext>
            </a:extLst>
          </p:cNvPr>
          <p:cNvSpPr/>
          <p:nvPr/>
        </p:nvSpPr>
        <p:spPr>
          <a:xfrm rot="197762">
            <a:off x="4276283" y="3848424"/>
            <a:ext cx="688220" cy="617667"/>
          </a:xfrm>
          <a:prstGeom prst="lightningBolt">
            <a:avLst/>
          </a:prstGeom>
          <a:solidFill>
            <a:srgbClr val="761E8A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40D22D-D3F1-A531-1A27-AE71F02B305A}"/>
              </a:ext>
            </a:extLst>
          </p:cNvPr>
          <p:cNvSpPr txBox="1"/>
          <p:nvPr/>
        </p:nvSpPr>
        <p:spPr>
          <a:xfrm>
            <a:off x="5311816" y="3892237"/>
            <a:ext cx="2914103" cy="54424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buClr>
                <a:schemeClr val="accent1"/>
              </a:buClr>
            </a:pPr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recycling is a thermal process </a:t>
            </a:r>
            <a:b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leads to thermal decomposition of </a:t>
            </a:r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sensitive nitrocellulose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928624-97CA-D0F0-1C5B-48D315FEB1B3}"/>
              </a:ext>
            </a:extLst>
          </p:cNvPr>
          <p:cNvSpPr txBox="1">
            <a:spLocks/>
          </p:cNvSpPr>
          <p:nvPr/>
        </p:nvSpPr>
        <p:spPr>
          <a:xfrm>
            <a:off x="715139" y="1087678"/>
            <a:ext cx="7269491" cy="2077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ct val="0"/>
              </a:spcBef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Physical Recycling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8DCFC32-B879-1ED8-684C-2EBD8AEDC6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11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0C638-0191-AF7C-7359-C7F627971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DB12EC0-6331-60B7-09DC-BB699DF689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8116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DB12EC0-6331-60B7-09DC-BB699DF689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A4FB9948-EDF9-B797-1F82-9233BB2E3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7231BF-E7AE-5442-E788-FE955C2436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60264-6D4C-B618-1A4E-797F8AEBF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The future of </a:t>
            </a:r>
            <a:r>
              <a:rPr lang="en-US"/>
              <a:t>NC inks</a:t>
            </a:r>
            <a:endParaRPr lang="en-GB" dirty="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754E002-A8C3-ABC9-D5A0-6C16F047267C}"/>
              </a:ext>
            </a:extLst>
          </p:cNvPr>
          <p:cNvSpPr/>
          <p:nvPr/>
        </p:nvSpPr>
        <p:spPr>
          <a:xfrm flipH="1" flipV="1">
            <a:off x="628650" y="1746154"/>
            <a:ext cx="109122" cy="106667"/>
          </a:xfrm>
          <a:prstGeom prst="triangle">
            <a:avLst>
              <a:gd name="adj" fmla="val 0"/>
            </a:avLst>
          </a:prstGeom>
          <a:solidFill>
            <a:srgbClr val="B60E1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1273C1-E29C-54C1-96FE-12704B022009}"/>
              </a:ext>
            </a:extLst>
          </p:cNvPr>
          <p:cNvSpPr txBox="1">
            <a:spLocks/>
          </p:cNvSpPr>
          <p:nvPr/>
        </p:nvSpPr>
        <p:spPr>
          <a:xfrm>
            <a:off x="733169" y="1369219"/>
            <a:ext cx="3769384" cy="326350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/>
          </a:p>
        </p:txBody>
      </p:sp>
      <p:pic>
        <p:nvPicPr>
          <p:cNvPr id="11" name="Grafik 3">
            <a:extLst>
              <a:ext uri="{FF2B5EF4-FFF2-40B4-BE49-F238E27FC236}">
                <a16:creationId xmlns:a16="http://schemas.microsoft.com/office/drawing/2014/main" id="{2B791A62-23CB-3734-C5D8-372048B321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85" t="-1506" r="-6585" b="2510"/>
          <a:stretch/>
        </p:blipFill>
        <p:spPr>
          <a:xfrm>
            <a:off x="1089041" y="3223701"/>
            <a:ext cx="3057641" cy="1322871"/>
          </a:xfrm>
          <a:prstGeom prst="rect">
            <a:avLst/>
          </a:prstGeom>
        </p:spPr>
      </p:pic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0AE1E4C-3217-ACAB-3F80-643BE76486A3}"/>
              </a:ext>
            </a:extLst>
          </p:cNvPr>
          <p:cNvSpPr/>
          <p:nvPr/>
        </p:nvSpPr>
        <p:spPr>
          <a:xfrm rot="5400000">
            <a:off x="2167844" y="-124142"/>
            <a:ext cx="332745" cy="34111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7EF29-2671-AFD1-0266-832BC700B775}"/>
              </a:ext>
            </a:extLst>
          </p:cNvPr>
          <p:cNvSpPr txBox="1"/>
          <p:nvPr/>
        </p:nvSpPr>
        <p:spPr>
          <a:xfrm>
            <a:off x="828447" y="1489101"/>
            <a:ext cx="3073456" cy="1846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200" b="1" dirty="0">
                <a:solidFill>
                  <a:srgbClr val="FFFFFF"/>
                </a:solidFill>
              </a:rPr>
              <a:t>Current ink binders flexible packaging </a:t>
            </a:r>
          </a:p>
        </p:txBody>
      </p:sp>
      <p:sp>
        <p:nvSpPr>
          <p:cNvPr id="14" name="Textfeld 38">
            <a:extLst>
              <a:ext uri="{FF2B5EF4-FFF2-40B4-BE49-F238E27FC236}">
                <a16:creationId xmlns:a16="http://schemas.microsoft.com/office/drawing/2014/main" id="{CA8975A3-F2CA-BB08-065C-9F65567B1687}"/>
              </a:ext>
            </a:extLst>
          </p:cNvPr>
          <p:cNvSpPr txBox="1"/>
          <p:nvPr/>
        </p:nvSpPr>
        <p:spPr>
          <a:xfrm>
            <a:off x="828497" y="1798725"/>
            <a:ext cx="3578727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Bef>
                <a:spcPts val="600"/>
              </a:spcBef>
              <a:buNone/>
            </a:pPr>
            <a:r>
              <a:rPr lang="en-US" sz="1200" dirty="0" err="1"/>
              <a:t>Flexo</a:t>
            </a:r>
            <a:r>
              <a:rPr lang="en-US" sz="1200" dirty="0"/>
              <a:t> printing: </a:t>
            </a:r>
          </a:p>
          <a:p>
            <a:pPr marL="169863" indent="-169863">
              <a:spcBef>
                <a:spcPts val="600"/>
              </a:spcBef>
            </a:pPr>
            <a:r>
              <a:rPr lang="en-US" sz="1200" b="1" dirty="0"/>
              <a:t>90% Nitrocellulose (NC)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/>
              <a:t>Gravure printing: </a:t>
            </a:r>
          </a:p>
          <a:p>
            <a:pPr marL="169863" indent="-169863">
              <a:spcBef>
                <a:spcPts val="600"/>
              </a:spcBef>
            </a:pPr>
            <a:r>
              <a:rPr lang="en-US" sz="1200" b="1" dirty="0"/>
              <a:t>75% NC</a:t>
            </a:r>
            <a:br>
              <a:rPr lang="en-US" sz="1200" b="1" dirty="0"/>
            </a:br>
            <a:r>
              <a:rPr lang="en-US" sz="1200" b="1" dirty="0"/>
              <a:t>25% PVB, PVC </a:t>
            </a:r>
            <a:r>
              <a:rPr lang="en-US" sz="1200" dirty="0"/>
              <a:t>and </a:t>
            </a:r>
            <a:r>
              <a:rPr lang="en-US" sz="1200" b="1" dirty="0"/>
              <a:t>PU</a:t>
            </a:r>
            <a:r>
              <a:rPr lang="en-US" sz="1200" dirty="0"/>
              <a:t> for high temperature (sterilization 120–130°C) applications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2F62A868-8E44-5D43-F257-FF9F54374F47}"/>
              </a:ext>
            </a:extLst>
          </p:cNvPr>
          <p:cNvSpPr/>
          <p:nvPr/>
        </p:nvSpPr>
        <p:spPr>
          <a:xfrm flipH="1" flipV="1">
            <a:off x="4635102" y="1746154"/>
            <a:ext cx="109122" cy="106667"/>
          </a:xfrm>
          <a:prstGeom prst="triangle">
            <a:avLst>
              <a:gd name="adj" fmla="val 0"/>
            </a:avLst>
          </a:prstGeom>
          <a:solidFill>
            <a:srgbClr val="B60E1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14C07-070A-C412-633A-D3D25639E5DD}"/>
              </a:ext>
            </a:extLst>
          </p:cNvPr>
          <p:cNvSpPr txBox="1">
            <a:spLocks/>
          </p:cNvSpPr>
          <p:nvPr/>
        </p:nvSpPr>
        <p:spPr>
          <a:xfrm>
            <a:off x="4745966" y="1369220"/>
            <a:ext cx="3867092" cy="326350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714AFEE6-FBB5-E660-D666-8BD571619C6F}"/>
              </a:ext>
            </a:extLst>
          </p:cNvPr>
          <p:cNvSpPr/>
          <p:nvPr/>
        </p:nvSpPr>
        <p:spPr>
          <a:xfrm rot="5400000">
            <a:off x="6174295" y="-124142"/>
            <a:ext cx="332745" cy="341113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646BEB-9E39-E7DE-0F5B-3EDD9BCA5132}"/>
              </a:ext>
            </a:extLst>
          </p:cNvPr>
          <p:cNvSpPr txBox="1">
            <a:spLocks/>
          </p:cNvSpPr>
          <p:nvPr/>
        </p:nvSpPr>
        <p:spPr>
          <a:xfrm>
            <a:off x="4906471" y="1489101"/>
            <a:ext cx="3007776" cy="1846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z="1200" b="1" dirty="0">
                <a:solidFill>
                  <a:srgbClr val="FFFFFF"/>
                </a:solidFill>
              </a:rPr>
              <a:t>Upcoming / new regulations</a:t>
            </a:r>
          </a:p>
        </p:txBody>
      </p:sp>
      <p:sp>
        <p:nvSpPr>
          <p:cNvPr id="20" name="Textfeld 38">
            <a:extLst>
              <a:ext uri="{FF2B5EF4-FFF2-40B4-BE49-F238E27FC236}">
                <a16:creationId xmlns:a16="http://schemas.microsoft.com/office/drawing/2014/main" id="{646D4DA9-5599-5E77-A03C-C308443AEADA}"/>
              </a:ext>
            </a:extLst>
          </p:cNvPr>
          <p:cNvSpPr txBox="1">
            <a:spLocks/>
          </p:cNvSpPr>
          <p:nvPr/>
        </p:nvSpPr>
        <p:spPr>
          <a:xfrm>
            <a:off x="4906470" y="1798725"/>
            <a:ext cx="3608880" cy="2769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69863" indent="-169863">
              <a:spcBef>
                <a:spcPts val="400"/>
              </a:spcBef>
            </a:pPr>
            <a:r>
              <a:rPr lang="en-US" sz="1200" b="1" dirty="0"/>
              <a:t>German “Minimum Standard”</a:t>
            </a:r>
            <a:br>
              <a:rPr lang="en-US" sz="1200" b="1" dirty="0"/>
            </a:br>
            <a:r>
              <a:rPr lang="en-US" sz="1200" dirty="0"/>
              <a:t>Large format PE laminates printed with NC are not compatible with German recycling system;</a:t>
            </a:r>
            <a:br>
              <a:rPr lang="en-US" sz="1200" dirty="0"/>
            </a:br>
            <a:r>
              <a:rPr lang="en-US" sz="1200" dirty="0"/>
              <a:t>but: no legal or financial consequences </a:t>
            </a:r>
          </a:p>
          <a:p>
            <a:pPr marL="169863" indent="-169863">
              <a:spcBef>
                <a:spcPts val="400"/>
              </a:spcBef>
            </a:pPr>
            <a:r>
              <a:rPr lang="en-US" sz="1200" b="1" dirty="0"/>
              <a:t>Packaging &amp; Packaging Waste Regulation (EU)</a:t>
            </a:r>
            <a:br>
              <a:rPr lang="en-US" sz="1200" b="1" dirty="0"/>
            </a:br>
            <a:r>
              <a:rPr lang="en-US" sz="1200" dirty="0"/>
              <a:t>By 2030 all packaging must be recyclable – </a:t>
            </a:r>
            <a:br>
              <a:rPr lang="en-US" sz="1200" dirty="0"/>
            </a:br>
            <a:r>
              <a:rPr lang="en-US" sz="1200" dirty="0"/>
              <a:t>non-recyclable packaging will be banned</a:t>
            </a:r>
            <a:br>
              <a:rPr lang="en-US" sz="1200" dirty="0"/>
            </a:br>
            <a:r>
              <a:rPr lang="en-US" sz="1200" dirty="0"/>
              <a:t>Criteria will be defined (“delegated acts”)</a:t>
            </a:r>
          </a:p>
          <a:p>
            <a:pPr marL="169863" indent="-169863">
              <a:spcBef>
                <a:spcPts val="400"/>
              </a:spcBef>
            </a:pPr>
            <a:r>
              <a:rPr lang="en-US" sz="1200" b="1" dirty="0"/>
              <a:t>Design for recycling (D4R) criteria by European Standard (CEN Institute)</a:t>
            </a:r>
            <a:br>
              <a:rPr lang="en-US" sz="1200" b="1" dirty="0"/>
            </a:br>
            <a:r>
              <a:rPr lang="en-US" sz="1200" dirty="0"/>
              <a:t>Anticipated for 2027</a:t>
            </a:r>
          </a:p>
          <a:p>
            <a:pPr marL="169863" indent="-169863">
              <a:spcBef>
                <a:spcPts val="400"/>
              </a:spcBef>
            </a:pPr>
            <a:r>
              <a:rPr lang="en-US" sz="1200" b="1" dirty="0" err="1"/>
              <a:t>Ceflex</a:t>
            </a:r>
            <a:r>
              <a:rPr lang="en-US" sz="1200" b="1" dirty="0"/>
              <a:t> and </a:t>
            </a:r>
            <a:r>
              <a:rPr lang="en-US" sz="1200" b="1" dirty="0" err="1"/>
              <a:t>RecyClass</a:t>
            </a:r>
            <a:br>
              <a:rPr lang="en-US" sz="1200" b="1" dirty="0"/>
            </a:br>
            <a:r>
              <a:rPr lang="en-US" sz="1200" dirty="0"/>
              <a:t>D4R guideline amendment expected for Q4 2023/ Q1 2024 based on ongoing scientific evaluations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A0D5C6-3868-6228-0B55-5BC19D1A0C18}"/>
              </a:ext>
            </a:extLst>
          </p:cNvPr>
          <p:cNvGrpSpPr/>
          <p:nvPr/>
        </p:nvGrpSpPr>
        <p:grpSpPr>
          <a:xfrm>
            <a:off x="4349940" y="2721344"/>
            <a:ext cx="548640" cy="548640"/>
            <a:chOff x="4317689" y="2721344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89294D-82B2-1377-DC55-7E1A4A1E04B8}"/>
                </a:ext>
              </a:extLst>
            </p:cNvPr>
            <p:cNvSpPr/>
            <p:nvPr/>
          </p:nvSpPr>
          <p:spPr>
            <a:xfrm>
              <a:off x="4317689" y="2721344"/>
              <a:ext cx="548640" cy="548640"/>
            </a:xfrm>
            <a:prstGeom prst="ellipse">
              <a:avLst/>
            </a:prstGeom>
            <a:solidFill>
              <a:srgbClr val="761E8A"/>
            </a:solidFill>
            <a:ln>
              <a:noFill/>
            </a:ln>
            <a:effectLst>
              <a:outerShdw blurRad="25400" dist="25400" dir="2700000" algn="tl" rotWithShape="0">
                <a:schemeClr val="tx2">
                  <a:alpha val="40000"/>
                </a:schemeClr>
              </a:outerShdw>
            </a:effectLst>
          </p:spPr>
          <p:txBody>
            <a:bodyPr vert="horz" lIns="73152" tIns="73152" rIns="73152" bIns="73152" rtlCol="0" anchor="ctr" anchorCtr="0">
              <a:noAutofit/>
            </a:bodyPr>
            <a:lstStyle/>
            <a:p>
              <a:pPr>
                <a:spcAft>
                  <a:spcPts val="1200"/>
                </a:spcAft>
                <a:buClr>
                  <a:srgbClr val="FF0000"/>
                </a:buClr>
              </a:pPr>
              <a:endParaRPr lang="en-US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feld 4">
              <a:extLst>
                <a:ext uri="{FF2B5EF4-FFF2-40B4-BE49-F238E27FC236}">
                  <a16:creationId xmlns:a16="http://schemas.microsoft.com/office/drawing/2014/main" id="{DB3A2586-3486-C388-D220-A4FA111FCBA1}"/>
                </a:ext>
              </a:extLst>
            </p:cNvPr>
            <p:cNvSpPr txBox="1"/>
            <p:nvPr/>
          </p:nvSpPr>
          <p:spPr>
            <a:xfrm>
              <a:off x="4349303" y="2747504"/>
              <a:ext cx="485413" cy="496320"/>
            </a:xfrm>
            <a:prstGeom prst="rect">
              <a:avLst/>
            </a:prstGeom>
            <a:noFill/>
          </p:spPr>
          <p:txBody>
            <a:bodyPr wrap="square" lIns="32400" tIns="32400" rIns="32400" bIns="32400" rtlCol="0" anchor="ctr" anchorCtr="0">
              <a:spAutoFit/>
            </a:bodyPr>
            <a:lstStyle/>
            <a:p>
              <a:pPr algn="ctr" defTabSz="362903" fontAlgn="base">
                <a:spcBef>
                  <a:spcPct val="0"/>
                </a:spcBef>
                <a:spcAft>
                  <a:spcPct val="0"/>
                </a:spcAft>
                <a:buClr>
                  <a:srgbClr val="706F6F"/>
                </a:buClr>
              </a:pPr>
              <a:r>
                <a:rPr lang="de-DE" sz="2800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64" charset="-128"/>
                  <a:cs typeface="Arial" panose="020B0604020202020204" pitchFamily="34" charset="0"/>
                </a:rPr>
                <a:t>vs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9FAB710-89CC-AE8B-B6A2-816D80015B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A2C4888-0819-60CF-A9C2-4A68D8C5BCCC}"/>
              </a:ext>
            </a:extLst>
          </p:cNvPr>
          <p:cNvSpPr/>
          <p:nvPr/>
        </p:nvSpPr>
        <p:spPr>
          <a:xfrm>
            <a:off x="7964272" y="4085825"/>
            <a:ext cx="1334271" cy="6891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Check and rephrase</a:t>
            </a:r>
          </a:p>
        </p:txBody>
      </p:sp>
    </p:spTree>
    <p:extLst>
      <p:ext uri="{BB962C8B-B14F-4D97-AF65-F5344CB8AC3E}">
        <p14:creationId xmlns:p14="http://schemas.microsoft.com/office/powerpoint/2010/main" val="1233414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569CB-4F61-C496-1A0F-ECB29D50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D68FC4E5-77C5-10E8-5F95-40469525B00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4623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8FC4E5-77C5-10E8-5F95-40469525B0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3AA4EEF0-3B0D-4A76-885A-C6AB95872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3FEE19-C7B0-53D9-D1DE-1F960D4E59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20255-077C-8C49-D8FC-55E35BB2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The future of </a:t>
            </a:r>
            <a:r>
              <a:rPr lang="en-US"/>
              <a:t>NC inks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D7DCD-5FFD-5CD2-5690-F962023A1609}"/>
              </a:ext>
            </a:extLst>
          </p:cNvPr>
          <p:cNvSpPr/>
          <p:nvPr/>
        </p:nvSpPr>
        <p:spPr>
          <a:xfrm>
            <a:off x="4454693" y="2034364"/>
            <a:ext cx="4060657" cy="1933212"/>
          </a:xfrm>
          <a:prstGeom prst="rect">
            <a:avLst/>
          </a:prstGeom>
          <a:solidFill>
            <a:srgbClr val="EE6600"/>
          </a:solidFill>
          <a:ln w="25400" cap="flat" cmpd="sng" algn="ctr">
            <a:noFill/>
            <a:prstDash val="solid"/>
          </a:ln>
          <a:effectLst>
            <a:outerShdw blurRad="25400" dist="25400" dir="5400000" algn="t" rotWithShape="0">
              <a:schemeClr val="tx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38">
            <a:extLst>
              <a:ext uri="{FF2B5EF4-FFF2-40B4-BE49-F238E27FC236}">
                <a16:creationId xmlns:a16="http://schemas.microsoft.com/office/drawing/2014/main" id="{E1D03E93-A045-BFB6-0372-E4431467C593}"/>
              </a:ext>
            </a:extLst>
          </p:cNvPr>
          <p:cNvSpPr txBox="1"/>
          <p:nvPr/>
        </p:nvSpPr>
        <p:spPr>
          <a:xfrm>
            <a:off x="4681949" y="2131501"/>
            <a:ext cx="3690526" cy="1738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Good news: There are potential alternatives available</a:t>
            </a:r>
          </a:p>
          <a:p>
            <a:r>
              <a:rPr lang="en-US" sz="1800" dirty="0">
                <a:solidFill>
                  <a:srgbClr val="FFFFFF"/>
                </a:solidFill>
              </a:rPr>
              <a:t>Alternative binders (PU, PVB)</a:t>
            </a:r>
          </a:p>
          <a:p>
            <a:r>
              <a:rPr lang="en-US" sz="1800" dirty="0">
                <a:solidFill>
                  <a:srgbClr val="FFFFFF"/>
                </a:solidFill>
              </a:rPr>
              <a:t>Modified mechanical recycling process: Deinking instead of “only” cold-washing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98C4CD3D-308B-C945-22B3-C76A5CF69E34}"/>
              </a:ext>
            </a:extLst>
          </p:cNvPr>
          <p:cNvSpPr>
            <a:spLocks/>
          </p:cNvSpPr>
          <p:nvPr/>
        </p:nvSpPr>
        <p:spPr>
          <a:xfrm flipV="1">
            <a:off x="628650" y="1369219"/>
            <a:ext cx="3826043" cy="3263502"/>
          </a:xfrm>
          <a:prstGeom prst="round1Rect">
            <a:avLst>
              <a:gd name="adj" fmla="val 14518"/>
            </a:avLst>
          </a:prstGeom>
          <a:blipFill>
            <a:blip r:embed="rId8"/>
            <a:srcRect/>
            <a:stretch>
              <a:fillRect t="-386" b="-386"/>
            </a:stretch>
          </a:blipFill>
          <a:ln w="6350">
            <a:noFill/>
          </a:ln>
          <a:effectLst/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endParaRPr lang="en-IN" sz="140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AF1F2840-5282-FCCD-C979-DE62ECB78638}"/>
              </a:ext>
            </a:extLst>
          </p:cNvPr>
          <p:cNvSpPr>
            <a:spLocks/>
          </p:cNvSpPr>
          <p:nvPr/>
        </p:nvSpPr>
        <p:spPr>
          <a:xfrm flipV="1">
            <a:off x="628650" y="1369219"/>
            <a:ext cx="3826043" cy="3263502"/>
          </a:xfrm>
          <a:prstGeom prst="round1Rect">
            <a:avLst>
              <a:gd name="adj" fmla="val 14518"/>
            </a:avLst>
          </a:prstGeom>
          <a:solidFill>
            <a:srgbClr val="ED1C24">
              <a:alpha val="66000"/>
            </a:srgbClr>
          </a:solidFill>
          <a:ln w="6350">
            <a:noFill/>
          </a:ln>
          <a:effectLst>
            <a:outerShdw blurRad="25400" dist="25400" dir="5400000" algn="t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endParaRPr lang="en-IN" sz="140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38">
            <a:extLst>
              <a:ext uri="{FF2B5EF4-FFF2-40B4-BE49-F238E27FC236}">
                <a16:creationId xmlns:a16="http://schemas.microsoft.com/office/drawing/2014/main" id="{8018670C-2298-6890-019A-835A1655A07A}"/>
              </a:ext>
            </a:extLst>
          </p:cNvPr>
          <p:cNvSpPr txBox="1"/>
          <p:nvPr/>
        </p:nvSpPr>
        <p:spPr>
          <a:xfrm>
            <a:off x="822024" y="1577504"/>
            <a:ext cx="3439297" cy="2292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285750" indent="-285750">
              <a:spcBef>
                <a:spcPts val="300"/>
              </a:spcBef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Conclusion</a:t>
            </a:r>
          </a:p>
          <a:p>
            <a:r>
              <a:rPr lang="en-US" sz="1800" dirty="0">
                <a:solidFill>
                  <a:srgbClr val="FFFFFF"/>
                </a:solidFill>
              </a:rPr>
              <a:t>We will get some kind of specific D4R criteria for inks (‘</a:t>
            </a:r>
            <a:r>
              <a:rPr lang="en-US" sz="1800" dirty="0" err="1">
                <a:solidFill>
                  <a:srgbClr val="FFFFFF"/>
                </a:solidFill>
              </a:rPr>
              <a:t>Mindeststandard</a:t>
            </a:r>
            <a:r>
              <a:rPr lang="en-US" sz="1800" dirty="0">
                <a:solidFill>
                  <a:srgbClr val="FFFFFF"/>
                </a:solidFill>
              </a:rPr>
              <a:t>’, </a:t>
            </a:r>
            <a:r>
              <a:rPr lang="en-US" sz="1800" dirty="0" err="1">
                <a:solidFill>
                  <a:srgbClr val="FFFFFF"/>
                </a:solidFill>
              </a:rPr>
              <a:t>RecyClass</a:t>
            </a:r>
            <a:r>
              <a:rPr lang="en-US" sz="1800" dirty="0">
                <a:solidFill>
                  <a:srgbClr val="FFFFFF"/>
                </a:solidFill>
              </a:rPr>
              <a:t>, </a:t>
            </a:r>
            <a:r>
              <a:rPr lang="en-US" sz="1800" dirty="0" err="1">
                <a:solidFill>
                  <a:srgbClr val="FFFFFF"/>
                </a:solidFill>
              </a:rPr>
              <a:t>Ceflex</a:t>
            </a:r>
            <a:r>
              <a:rPr lang="en-US" sz="1800" dirty="0">
                <a:solidFill>
                  <a:srgbClr val="FFFFFF"/>
                </a:solidFill>
              </a:rPr>
              <a:t>, CEN, PPWR) in the future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Criteria and details to need to be defined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3F70C8-2E09-8A4C-C7A7-6345D37718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58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F68E9-B7DE-9938-8D17-BA8D5A44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D574CE7-5926-16E6-88AA-645DEEC2A8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397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574CE7-5926-16E6-88AA-645DEEC2A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738B420A-4214-A5CC-3CB7-37F71DDA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00B88B-43CB-611D-C37F-CFBA3094A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3C0E8A-CFC6-EAF3-1CD4-6DEC573E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GB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236A8EA-DD5F-0199-9115-28AE1D0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274" y="1797512"/>
            <a:ext cx="4750094" cy="1544566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CF448021-B266-23B7-BB6B-F0736732B2FC}"/>
              </a:ext>
            </a:extLst>
          </p:cNvPr>
          <p:cNvSpPr txBox="1">
            <a:spLocks/>
          </p:cNvSpPr>
          <p:nvPr/>
        </p:nvSpPr>
        <p:spPr>
          <a:xfrm>
            <a:off x="1264793" y="2274331"/>
            <a:ext cx="3645056" cy="5909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 for creating high quality </a:t>
            </a:r>
            <a:r>
              <a:rPr lang="en-US" sz="2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recyclates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17">
            <a:extLst>
              <a:ext uri="{FF2B5EF4-FFF2-40B4-BE49-F238E27FC236}">
                <a16:creationId xmlns:a16="http://schemas.microsoft.com/office/drawing/2014/main" id="{6C5E7E78-B163-77B8-236F-5AF5DA759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718" y="1435516"/>
            <a:ext cx="2666792" cy="2585884"/>
          </a:xfrm>
          <a:custGeom>
            <a:avLst/>
            <a:gdLst>
              <a:gd name="connsiteX0" fmla="*/ 552450 w 1104900"/>
              <a:gd name="connsiteY0" fmla="*/ 0 h 1104900"/>
              <a:gd name="connsiteX1" fmla="*/ 1104900 w 1104900"/>
              <a:gd name="connsiteY1" fmla="*/ 552450 h 1104900"/>
              <a:gd name="connsiteX2" fmla="*/ 552450 w 1104900"/>
              <a:gd name="connsiteY2" fmla="*/ 1104900 h 1104900"/>
              <a:gd name="connsiteX3" fmla="*/ 0 w 1104900"/>
              <a:gd name="connsiteY3" fmla="*/ 552450 h 1104900"/>
              <a:gd name="connsiteX4" fmla="*/ 552450 w 1104900"/>
              <a:gd name="connsiteY4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" h="1104900">
                <a:moveTo>
                  <a:pt x="552450" y="0"/>
                </a:moveTo>
                <a:cubicBezTo>
                  <a:pt x="857560" y="0"/>
                  <a:pt x="1104900" y="247340"/>
                  <a:pt x="1104900" y="552450"/>
                </a:cubicBezTo>
                <a:cubicBezTo>
                  <a:pt x="1104900" y="857560"/>
                  <a:pt x="857560" y="1104900"/>
                  <a:pt x="552450" y="1104900"/>
                </a:cubicBezTo>
                <a:cubicBezTo>
                  <a:pt x="247340" y="1104900"/>
                  <a:pt x="0" y="857560"/>
                  <a:pt x="0" y="552450"/>
                </a:cubicBezTo>
                <a:cubicBezTo>
                  <a:pt x="0" y="247340"/>
                  <a:pt x="247340" y="0"/>
                  <a:pt x="552450" y="0"/>
                </a:cubicBezTo>
                <a:close/>
              </a:path>
            </a:pathLst>
          </a:cu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36C929D-D9A0-728C-71DC-65C3E72A95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601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7A4F5-B9B4-0CC0-B627-8F19D6E2D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6DAFD07C-6A2C-6CA9-284D-FB4EDE5AF2E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870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DAFD07C-6A2C-6CA9-284D-FB4EDE5AF2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9720B65B-4BF6-BB6F-9451-56D720383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7B095A-C577-792C-D34F-D3CBA85F5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B4BF487F-140B-84B8-F3E6-D9F7726818DB}"/>
              </a:ext>
            </a:extLst>
          </p:cNvPr>
          <p:cNvGrpSpPr>
            <a:grpSpLocks/>
          </p:cNvGrpSpPr>
          <p:nvPr/>
        </p:nvGrpSpPr>
        <p:grpSpPr>
          <a:xfrm>
            <a:off x="628650" y="1369219"/>
            <a:ext cx="7886700" cy="3263502"/>
            <a:chOff x="270508" y="1399922"/>
            <a:chExt cx="8606791" cy="315209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5D3530-2CAB-4396-307E-4C2943D9C027}"/>
                </a:ext>
              </a:extLst>
            </p:cNvPr>
            <p:cNvSpPr txBox="1"/>
            <p:nvPr/>
          </p:nvSpPr>
          <p:spPr>
            <a:xfrm>
              <a:off x="270508" y="1399922"/>
              <a:ext cx="8606791" cy="31520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25400" dist="25400" dir="2700000" algn="tl" rotWithShape="0">
                <a:schemeClr val="tx2">
                  <a:alpha val="40000"/>
                </a:schemeClr>
              </a:outerShdw>
            </a:effectLst>
          </p:spPr>
          <p:txBody>
            <a:bodyPr vert="horz" lIns="73152" tIns="73152" rIns="73152" bIns="73152" rtlCol="0" anchor="ctr" anchorCtr="0">
              <a:noAutofit/>
            </a:bodyPr>
            <a:lstStyle>
              <a:lvl1pPr marL="342900" lvl="0" indent="-342900">
                <a:spcBef>
                  <a:spcPts val="0"/>
                </a:spcBef>
                <a:spcAft>
                  <a:spcPts val="1200"/>
                </a:spcAft>
                <a:buClr>
                  <a:srgbClr val="FF0000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lvl="1" indent="-285750">
                <a:spcBef>
                  <a:spcPts val="0"/>
                </a:spcBef>
                <a:spcAft>
                  <a:spcPts val="1200"/>
                </a:spcAft>
                <a:buClr>
                  <a:srgbClr val="FF0000"/>
                </a:buClr>
                <a:buFont typeface="Courier New" panose="02070309020205020404" pitchFamily="49" charset="0"/>
                <a:buChar char="o"/>
                <a:defRPr sz="160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lvl="2" indent="-228600">
                <a:spcBef>
                  <a:spcPts val="0"/>
                </a:spcBef>
                <a:spcAft>
                  <a:spcPts val="1200"/>
                </a:spcAft>
                <a:buClr>
                  <a:srgbClr val="FF0000"/>
                </a:buClr>
                <a:buFont typeface="Symbol" panose="05050102010706020507" pitchFamily="18" charset="2"/>
                <a:buChar char="-"/>
                <a:defRPr sz="140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6pPr>
              <a:lvl7pPr marL="29718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7pPr>
              <a:lvl8pPr marL="3429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8pPr>
              <a:lvl9pPr marL="38862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/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grpSp>
          <p:nvGrpSpPr>
            <p:cNvPr id="11" name="Gruppieren 5">
              <a:extLst>
                <a:ext uri="{FF2B5EF4-FFF2-40B4-BE49-F238E27FC236}">
                  <a16:creationId xmlns:a16="http://schemas.microsoft.com/office/drawing/2014/main" id="{816ADDDC-AA94-F975-4A0B-2E9A9A3DC11E}"/>
                </a:ext>
              </a:extLst>
            </p:cNvPr>
            <p:cNvGrpSpPr>
              <a:grpSpLocks/>
            </p:cNvGrpSpPr>
            <p:nvPr/>
          </p:nvGrpSpPr>
          <p:grpSpPr>
            <a:xfrm>
              <a:off x="358571" y="1860550"/>
              <a:ext cx="2580808" cy="2640500"/>
              <a:chOff x="624695" y="1588222"/>
              <a:chExt cx="2915929" cy="2949263"/>
            </a:xfrm>
          </p:grpSpPr>
          <p:pic>
            <p:nvPicPr>
              <p:cNvPr id="12" name="Picture 14">
                <a:extLst>
                  <a:ext uri="{FF2B5EF4-FFF2-40B4-BE49-F238E27FC236}">
                    <a16:creationId xmlns:a16="http://schemas.microsoft.com/office/drawing/2014/main" id="{292A828C-DBB2-6FDB-DB49-C28709F90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08028" y="1604889"/>
                <a:ext cx="2949263" cy="2915929"/>
              </a:xfrm>
              <a:prstGeom prst="rect">
                <a:avLst/>
              </a:prstGeom>
            </p:spPr>
          </p:pic>
          <p:sp>
            <p:nvSpPr>
              <p:cNvPr id="13" name="TextBox 15">
                <a:extLst>
                  <a:ext uri="{FF2B5EF4-FFF2-40B4-BE49-F238E27FC236}">
                    <a16:creationId xmlns:a16="http://schemas.microsoft.com/office/drawing/2014/main" id="{DDAA72DF-92F3-1CE8-D6B5-3AF6E990B96A}"/>
                  </a:ext>
                </a:extLst>
              </p:cNvPr>
              <p:cNvSpPr txBox="1"/>
              <p:nvPr/>
            </p:nvSpPr>
            <p:spPr>
              <a:xfrm>
                <a:off x="723355" y="1718444"/>
                <a:ext cx="1030570" cy="202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 reference</a:t>
                </a:r>
              </a:p>
            </p:txBody>
          </p:sp>
          <p:sp>
            <p:nvSpPr>
              <p:cNvPr id="14" name="TextBox 15">
                <a:extLst>
                  <a:ext uri="{FF2B5EF4-FFF2-40B4-BE49-F238E27FC236}">
                    <a16:creationId xmlns:a16="http://schemas.microsoft.com/office/drawing/2014/main" id="{1C73395B-105B-948E-0086-6A07BA8A26B7}"/>
                  </a:ext>
                </a:extLst>
              </p:cNvPr>
              <p:cNvSpPr txBox="1"/>
              <p:nvPr/>
            </p:nvSpPr>
            <p:spPr>
              <a:xfrm>
                <a:off x="723355" y="2319733"/>
                <a:ext cx="1647151" cy="202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Nitrocellulose, white</a:t>
                </a:r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501A03A4-1F18-9589-FB81-9BEB091FE271}"/>
                  </a:ext>
                </a:extLst>
              </p:cNvPr>
              <p:cNvSpPr txBox="1"/>
              <p:nvPr/>
            </p:nvSpPr>
            <p:spPr>
              <a:xfrm>
                <a:off x="723355" y="2939471"/>
                <a:ext cx="1644529" cy="2062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Polyurethane, white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977BCE-DBA9-3A5F-1A9B-1F0E75002D31}"/>
                  </a:ext>
                </a:extLst>
              </p:cNvPr>
              <p:cNvSpPr txBox="1"/>
              <p:nvPr/>
            </p:nvSpPr>
            <p:spPr>
              <a:xfrm>
                <a:off x="723355" y="3512741"/>
                <a:ext cx="1710570" cy="4058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Nitrocellulose, CMYK</a:t>
                </a:r>
                <a:br>
                  <a:rPr lang="en-US"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(std. pigments)</a:t>
                </a:r>
              </a:p>
            </p:txBody>
          </p: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DADD5665-ED8B-2423-9A7C-F305787BE806}"/>
                  </a:ext>
                </a:extLst>
              </p:cNvPr>
              <p:cNvSpPr txBox="1"/>
              <p:nvPr/>
            </p:nvSpPr>
            <p:spPr>
              <a:xfrm>
                <a:off x="723355" y="4123109"/>
                <a:ext cx="2170363" cy="2029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sz="1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Polyurethane, CMYK (HPP)</a:t>
                </a:r>
              </a:p>
            </p:txBody>
          </p:sp>
        </p:grpSp>
        <p:sp>
          <p:nvSpPr>
            <p:cNvPr id="19" name="Textfeld 7">
              <a:extLst>
                <a:ext uri="{FF2B5EF4-FFF2-40B4-BE49-F238E27FC236}">
                  <a16:creationId xmlns:a16="http://schemas.microsoft.com/office/drawing/2014/main" id="{EEBEB0ED-6675-093A-8431-1C0CD45A1B0A}"/>
                </a:ext>
              </a:extLst>
            </p:cNvPr>
            <p:cNvSpPr txBox="1">
              <a:spLocks/>
            </p:cNvSpPr>
            <p:nvPr/>
          </p:nvSpPr>
          <p:spPr>
            <a:xfrm>
              <a:off x="358571" y="1449965"/>
              <a:ext cx="258080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12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Optical appearance of extruded film based on printed material</a:t>
              </a:r>
            </a:p>
          </p:txBody>
        </p:sp>
        <p:sp>
          <p:nvSpPr>
            <p:cNvPr id="20" name="Textfeld 7">
              <a:extLst>
                <a:ext uri="{FF2B5EF4-FFF2-40B4-BE49-F238E27FC236}">
                  <a16:creationId xmlns:a16="http://schemas.microsoft.com/office/drawing/2014/main" id="{FD698845-1E3B-1FD2-B45A-6D3DA4B17792}"/>
                </a:ext>
              </a:extLst>
            </p:cNvPr>
            <p:cNvSpPr txBox="1">
              <a:spLocks/>
            </p:cNvSpPr>
            <p:nvPr/>
          </p:nvSpPr>
          <p:spPr>
            <a:xfrm>
              <a:off x="3079750" y="1634631"/>
              <a:ext cx="5692015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Qualitative overview impact binder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A3CD1B0-630C-F57D-9C2A-DD423194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427130"/>
            <a:ext cx="6843252" cy="707886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PU-ink systems are better suited for mechanical recycling, but it is not a silver bullet</a:t>
            </a:r>
            <a:endParaRPr lang="en-GB" dirty="0"/>
          </a:p>
        </p:txBody>
      </p:sp>
      <p:graphicFrame>
        <p:nvGraphicFramePr>
          <p:cNvPr id="18" name="Tabelle 7">
            <a:extLst>
              <a:ext uri="{FF2B5EF4-FFF2-40B4-BE49-F238E27FC236}">
                <a16:creationId xmlns:a16="http://schemas.microsoft.com/office/drawing/2014/main" id="{688D5E8C-DEC1-F72B-4CBC-EFA4BBC1E0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688367"/>
              </p:ext>
            </p:extLst>
          </p:nvPr>
        </p:nvGraphicFramePr>
        <p:xfrm>
          <a:off x="3202856" y="1860550"/>
          <a:ext cx="5231799" cy="26404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22182">
                  <a:extLst>
                    <a:ext uri="{9D8B030D-6E8A-4147-A177-3AD203B41FA5}">
                      <a16:colId xmlns:a16="http://schemas.microsoft.com/office/drawing/2014/main" val="2951851049"/>
                    </a:ext>
                  </a:extLst>
                </a:gridCol>
                <a:gridCol w="1470819">
                  <a:extLst>
                    <a:ext uri="{9D8B030D-6E8A-4147-A177-3AD203B41FA5}">
                      <a16:colId xmlns:a16="http://schemas.microsoft.com/office/drawing/2014/main" val="3504982738"/>
                    </a:ext>
                  </a:extLst>
                </a:gridCol>
                <a:gridCol w="1338798">
                  <a:extLst>
                    <a:ext uri="{9D8B030D-6E8A-4147-A177-3AD203B41FA5}">
                      <a16:colId xmlns:a16="http://schemas.microsoft.com/office/drawing/2014/main" val="589012525"/>
                    </a:ext>
                  </a:extLst>
                </a:gridCol>
              </a:tblGrid>
              <a:tr h="45080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</a:t>
                      </a:r>
                      <a:endParaRPr lang="en-US" sz="12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T="36000" marB="36000" anchor="b"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purpose</a:t>
                      </a:r>
                      <a:b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NC-ink</a:t>
                      </a:r>
                      <a:endParaRPr lang="en-US" sz="12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b"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Heat-stable</a:t>
                      </a:r>
                      <a:b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PU-ink </a:t>
                      </a:r>
                      <a:endParaRPr lang="en-US" sz="12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b">
                    <a:solidFill>
                      <a:srgbClr val="ED1C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15559"/>
                  </a:ext>
                </a:extLst>
              </a:tr>
              <a:tr h="4379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Gassing during extrusion</a:t>
                      </a:r>
                    </a:p>
                  </a:txBody>
                  <a:tcPr marL="108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Not ok</a:t>
                      </a:r>
                      <a:endParaRPr lang="de-D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Ok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388618798"/>
                  </a:ext>
                </a:extLst>
              </a:tr>
              <a:tr h="4379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Odor </a:t>
                      </a:r>
                      <a:r>
                        <a:rPr lang="en-US" sz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recyclate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Not ok</a:t>
                      </a:r>
                      <a:endParaRPr lang="de-D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Ok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395750789"/>
                  </a:ext>
                </a:extLst>
              </a:tr>
              <a:tr h="4379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Gel particles, mechanical properties </a:t>
                      </a:r>
                    </a:p>
                  </a:txBody>
                  <a:tcPr marL="108000" marT="36000" marB="36000"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Not ok</a:t>
                      </a:r>
                      <a:endParaRPr lang="de-DE" sz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Not ok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–</a:t>
                      </a:r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 Ok</a:t>
                      </a:r>
                      <a:endParaRPr lang="en-US" sz="12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96548170"/>
                  </a:ext>
                </a:extLst>
              </a:tr>
              <a:tr h="4379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Discoloration </a:t>
                      </a:r>
                      <a:r>
                        <a:rPr lang="en-US" sz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recyclate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Not ok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Not ok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3214537016"/>
                  </a:ext>
                </a:extLst>
              </a:tr>
              <a:tr h="43793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Suitable for food contact (FCM)</a:t>
                      </a:r>
                    </a:p>
                  </a:txBody>
                  <a:tcPr marL="108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No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4036767404"/>
                  </a:ext>
                </a:extLst>
              </a:tr>
            </a:tbl>
          </a:graphicData>
        </a:graphic>
      </p:graphicFrame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15E540B-9417-B093-7AB3-38BDB0F23D53}"/>
              </a:ext>
            </a:extLst>
          </p:cNvPr>
          <p:cNvSpPr txBox="1">
            <a:spLocks/>
          </p:cNvSpPr>
          <p:nvPr/>
        </p:nvSpPr>
        <p:spPr>
          <a:xfrm>
            <a:off x="1923628" y="4914557"/>
            <a:ext cx="512910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Recycling of flexible packaging - heat stable inks and deinking  I Jul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54707D-EB89-993E-564C-208371351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3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9CFD-413A-6B28-0FDA-48D2DC5FE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BF4DD8DB-71D1-9276-354A-324F8E17675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2741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4DD8DB-71D1-9276-354A-324F8E1767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81EBC67-D822-9A5B-CEB0-ED37701CB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B2F7E-AD9D-BD1A-7A6D-8192C2F2F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B41112C-8BB8-5F7E-8513-F20990EF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41" y="408998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De-</a:t>
            </a:r>
            <a:r>
              <a:rPr lang="en-US" dirty="0" err="1"/>
              <a:t>inkable</a:t>
            </a:r>
            <a:r>
              <a:rPr lang="en-US" dirty="0"/>
              <a:t> solutions allow production of colorless </a:t>
            </a:r>
            <a:br>
              <a:rPr lang="en-US" dirty="0"/>
            </a:br>
            <a:r>
              <a:rPr lang="en-US" dirty="0" err="1"/>
              <a:t>recyclates</a:t>
            </a:r>
            <a:r>
              <a:rPr lang="en-US" dirty="0"/>
              <a:t> from printed Post Consumer Waste (PCW) </a:t>
            </a:r>
            <a:endParaRPr lang="en-GB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154745D1-6BED-FF29-4896-480EBE135AD8}"/>
              </a:ext>
            </a:extLst>
          </p:cNvPr>
          <p:cNvSpPr txBox="1">
            <a:spLocks/>
          </p:cNvSpPr>
          <p:nvPr/>
        </p:nvSpPr>
        <p:spPr>
          <a:xfrm>
            <a:off x="1923628" y="4791447"/>
            <a:ext cx="5129106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No additives / masterbatch, 100%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recyclate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 in films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Recycling of flexible packaging - heat stable inks and deinking  I Jul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E94D65-FEAE-2937-6A02-8D1AF1B59DFC}"/>
              </a:ext>
            </a:extLst>
          </p:cNvPr>
          <p:cNvSpPr txBox="1"/>
          <p:nvPr/>
        </p:nvSpPr>
        <p:spPr>
          <a:xfrm>
            <a:off x="733753" y="1369219"/>
            <a:ext cx="7781597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74FECB4-C58F-BAC3-C4FD-38E4F76F0E24}"/>
              </a:ext>
            </a:extLst>
          </p:cNvPr>
          <p:cNvSpPr/>
          <p:nvPr/>
        </p:nvSpPr>
        <p:spPr>
          <a:xfrm flipH="1" flipV="1">
            <a:off x="628650" y="1796757"/>
            <a:ext cx="109731" cy="122874"/>
          </a:xfrm>
          <a:prstGeom prst="triangle">
            <a:avLst>
              <a:gd name="adj" fmla="val 0"/>
            </a:avLst>
          </a:prstGeom>
          <a:solidFill>
            <a:srgbClr val="B60E1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1E7B9407-9AD6-98A3-89CC-3AEF86C45826}"/>
              </a:ext>
            </a:extLst>
          </p:cNvPr>
          <p:cNvSpPr/>
          <p:nvPr/>
        </p:nvSpPr>
        <p:spPr>
          <a:xfrm rot="5400000">
            <a:off x="3692689" y="-1642385"/>
            <a:ext cx="375103" cy="650318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D1C2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9A477CF2-3B2D-02EB-031E-0E6D099D3B35}"/>
              </a:ext>
            </a:extLst>
          </p:cNvPr>
          <p:cNvSpPr txBox="1"/>
          <p:nvPr/>
        </p:nvSpPr>
        <p:spPr>
          <a:xfrm>
            <a:off x="863773" y="1518049"/>
            <a:ext cx="2502178" cy="1823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steps de-inking</a:t>
            </a:r>
          </a:p>
        </p:txBody>
      </p:sp>
      <p:cxnSp>
        <p:nvCxnSpPr>
          <p:cNvPr id="19" name="Gerade Verbindung mit Pfeil 13">
            <a:extLst>
              <a:ext uri="{FF2B5EF4-FFF2-40B4-BE49-F238E27FC236}">
                <a16:creationId xmlns:a16="http://schemas.microsoft.com/office/drawing/2014/main" id="{5AB5488F-5C5C-07EA-F27A-BEC1C77A2358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862502" y="2553295"/>
            <a:ext cx="132722" cy="0"/>
          </a:xfrm>
          <a:prstGeom prst="straightConnector1">
            <a:avLst/>
          </a:prstGeom>
          <a:ln w="6350">
            <a:solidFill>
              <a:schemeClr val="bg1">
                <a:lumMod val="10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20">
            <a:extLst>
              <a:ext uri="{FF2B5EF4-FFF2-40B4-BE49-F238E27FC236}">
                <a16:creationId xmlns:a16="http://schemas.microsoft.com/office/drawing/2014/main" id="{4795E5E2-18C0-0036-451B-82C64882E9AE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5640267" y="2553295"/>
            <a:ext cx="132722" cy="0"/>
          </a:xfrm>
          <a:prstGeom prst="straightConnector1">
            <a:avLst/>
          </a:prstGeom>
          <a:ln w="6350">
            <a:solidFill>
              <a:schemeClr val="bg1">
                <a:lumMod val="10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8">
            <a:extLst>
              <a:ext uri="{FF2B5EF4-FFF2-40B4-BE49-F238E27FC236}">
                <a16:creationId xmlns:a16="http://schemas.microsoft.com/office/drawing/2014/main" id="{6122407D-2D9C-ACD7-E719-1462A94350D7}"/>
              </a:ext>
            </a:extLst>
          </p:cNvPr>
          <p:cNvSpPr>
            <a:spLocks/>
          </p:cNvSpPr>
          <p:nvPr/>
        </p:nvSpPr>
        <p:spPr>
          <a:xfrm>
            <a:off x="1606342" y="2365709"/>
            <a:ext cx="1256160" cy="375171"/>
          </a:xfrm>
          <a:prstGeom prst="rect">
            <a:avLst/>
          </a:prstGeom>
          <a:solidFill>
            <a:schemeClr val="bg2"/>
          </a:solidFill>
          <a:ln w="36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b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22" name="Rechteck 9">
            <a:extLst>
              <a:ext uri="{FF2B5EF4-FFF2-40B4-BE49-F238E27FC236}">
                <a16:creationId xmlns:a16="http://schemas.microsoft.com/office/drawing/2014/main" id="{A30585AB-3396-8FB8-6B41-C6C09F6789D4}"/>
              </a:ext>
            </a:extLst>
          </p:cNvPr>
          <p:cNvSpPr>
            <a:spLocks/>
          </p:cNvSpPr>
          <p:nvPr/>
        </p:nvSpPr>
        <p:spPr>
          <a:xfrm>
            <a:off x="2995224" y="2365709"/>
            <a:ext cx="1256160" cy="375171"/>
          </a:xfrm>
          <a:prstGeom prst="rect">
            <a:avLst/>
          </a:prstGeom>
          <a:solidFill>
            <a:schemeClr val="bg2"/>
          </a:solidFill>
          <a:ln w="36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lang="en-US" sz="10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Flaking of </a:t>
            </a:r>
          </a:p>
          <a:p>
            <a:pPr algn="ctr"/>
            <a:r>
              <a:rPr lang="en-US" sz="10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printed film </a:t>
            </a:r>
          </a:p>
        </p:txBody>
      </p:sp>
      <p:sp>
        <p:nvSpPr>
          <p:cNvPr id="23" name="Rechteck 10">
            <a:extLst>
              <a:ext uri="{FF2B5EF4-FFF2-40B4-BE49-F238E27FC236}">
                <a16:creationId xmlns:a16="http://schemas.microsoft.com/office/drawing/2014/main" id="{3A5CA217-1353-05A0-2E23-2F6613D51FB9}"/>
              </a:ext>
            </a:extLst>
          </p:cNvPr>
          <p:cNvSpPr>
            <a:spLocks/>
          </p:cNvSpPr>
          <p:nvPr/>
        </p:nvSpPr>
        <p:spPr>
          <a:xfrm>
            <a:off x="4384107" y="2365709"/>
            <a:ext cx="1256160" cy="375171"/>
          </a:xfrm>
          <a:prstGeom prst="rect">
            <a:avLst/>
          </a:prstGeom>
          <a:solidFill>
            <a:schemeClr val="tx2"/>
          </a:solidFill>
          <a:ln w="36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 of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flakes </a:t>
            </a:r>
          </a:p>
        </p:txBody>
      </p:sp>
      <p:sp>
        <p:nvSpPr>
          <p:cNvPr id="24" name="Rechteck 11">
            <a:extLst>
              <a:ext uri="{FF2B5EF4-FFF2-40B4-BE49-F238E27FC236}">
                <a16:creationId xmlns:a16="http://schemas.microsoft.com/office/drawing/2014/main" id="{2D87E62B-5FCF-4626-FA9C-BEE050F88480}"/>
              </a:ext>
            </a:extLst>
          </p:cNvPr>
          <p:cNvSpPr>
            <a:spLocks/>
          </p:cNvSpPr>
          <p:nvPr/>
        </p:nvSpPr>
        <p:spPr>
          <a:xfrm>
            <a:off x="5772989" y="2365709"/>
            <a:ext cx="1256160" cy="375171"/>
          </a:xfrm>
          <a:prstGeom prst="rect">
            <a:avLst/>
          </a:prstGeom>
          <a:solidFill>
            <a:schemeClr val="bg2"/>
          </a:solidFill>
          <a:ln w="36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Regranulation</a:t>
            </a:r>
            <a:b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de-inked material</a:t>
            </a:r>
          </a:p>
        </p:txBody>
      </p:sp>
      <p:sp>
        <p:nvSpPr>
          <p:cNvPr id="25" name="Rechteck 21">
            <a:extLst>
              <a:ext uri="{FF2B5EF4-FFF2-40B4-BE49-F238E27FC236}">
                <a16:creationId xmlns:a16="http://schemas.microsoft.com/office/drawing/2014/main" id="{EA204196-53A2-6927-CCDB-36F7A4ECC04D}"/>
              </a:ext>
            </a:extLst>
          </p:cNvPr>
          <p:cNvSpPr>
            <a:spLocks/>
          </p:cNvSpPr>
          <p:nvPr/>
        </p:nvSpPr>
        <p:spPr>
          <a:xfrm>
            <a:off x="7161871" y="2365709"/>
            <a:ext cx="1256160" cy="375171"/>
          </a:xfrm>
          <a:prstGeom prst="rect">
            <a:avLst/>
          </a:prstGeom>
          <a:solidFill>
            <a:schemeClr val="bg2"/>
          </a:solidFill>
          <a:ln w="36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36000" rIns="72000" bIns="36000" rtlCol="0" anchor="ctr">
            <a:no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granulate</a:t>
            </a:r>
            <a:b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new product</a:t>
            </a:r>
          </a:p>
        </p:txBody>
      </p: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C902CA2D-A895-A46E-771C-1FF9659EB052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7029149" y="2553295"/>
            <a:ext cx="132722" cy="0"/>
          </a:xfrm>
          <a:prstGeom prst="straightConnector1">
            <a:avLst/>
          </a:prstGeom>
          <a:ln w="6350">
            <a:solidFill>
              <a:schemeClr val="bg1">
                <a:lumMod val="10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10">
            <a:extLst>
              <a:ext uri="{FF2B5EF4-FFF2-40B4-BE49-F238E27FC236}">
                <a16:creationId xmlns:a16="http://schemas.microsoft.com/office/drawing/2014/main" id="{DF5FF814-3DED-C5B1-A764-A234780BAA2D}"/>
              </a:ext>
            </a:extLst>
          </p:cNvPr>
          <p:cNvSpPr/>
          <p:nvPr/>
        </p:nvSpPr>
        <p:spPr>
          <a:xfrm>
            <a:off x="3966513" y="1862187"/>
            <a:ext cx="2091347" cy="399604"/>
          </a:xfrm>
          <a:prstGeom prst="rect">
            <a:avLst/>
          </a:prstGeom>
          <a:solidFill>
            <a:schemeClr val="tx2"/>
          </a:solidFill>
          <a:ln w="3658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FDB91067-7BA6-6517-8F56-B891C96CC5CD}"/>
              </a:ext>
            </a:extLst>
          </p:cNvPr>
          <p:cNvSpPr txBox="1"/>
          <p:nvPr/>
        </p:nvSpPr>
        <p:spPr>
          <a:xfrm>
            <a:off x="4085848" y="1883809"/>
            <a:ext cx="1907627" cy="356360"/>
          </a:xfrm>
          <a:prstGeom prst="rect">
            <a:avLst/>
          </a:prstGeom>
          <a:noFill/>
        </p:spPr>
        <p:txBody>
          <a:bodyPr wrap="square" lIns="52670" tIns="26335" rIns="52670" bIns="26335" rtlCol="0"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</a:t>
            </a:r>
            <a:r>
              <a:rPr lang="en-US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inkable</a:t>
            </a: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solutions and chemistry</a:t>
            </a:r>
          </a:p>
        </p:txBody>
      </p:sp>
      <p:cxnSp>
        <p:nvCxnSpPr>
          <p:cNvPr id="29" name="Gerade Verbindung mit Pfeil 15">
            <a:extLst>
              <a:ext uri="{FF2B5EF4-FFF2-40B4-BE49-F238E27FC236}">
                <a16:creationId xmlns:a16="http://schemas.microsoft.com/office/drawing/2014/main" id="{7CFEF8CB-E769-5D37-5812-688FAC86FA67}"/>
              </a:ext>
            </a:extLst>
          </p:cNvPr>
          <p:cNvCxnSpPr>
            <a:cxnSpLocks/>
            <a:stCxn id="27" idx="2"/>
            <a:endCxn id="23" idx="0"/>
          </p:cNvCxnSpPr>
          <p:nvPr/>
        </p:nvCxnSpPr>
        <p:spPr>
          <a:xfrm>
            <a:off x="5012187" y="2261791"/>
            <a:ext cx="0" cy="103918"/>
          </a:xfrm>
          <a:prstGeom prst="straightConnector1">
            <a:avLst/>
          </a:prstGeom>
          <a:ln w="6350">
            <a:solidFill>
              <a:schemeClr val="bg1">
                <a:lumMod val="10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3">
            <a:extLst>
              <a:ext uri="{FF2B5EF4-FFF2-40B4-BE49-F238E27FC236}">
                <a16:creationId xmlns:a16="http://schemas.microsoft.com/office/drawing/2014/main" id="{D33EFF6F-0DC3-89A9-9E9B-DC870F3916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761" y="3221126"/>
            <a:ext cx="925088" cy="863259"/>
          </a:xfrm>
          <a:prstGeom prst="rect">
            <a:avLst/>
          </a:prstGeom>
        </p:spPr>
      </p:pic>
      <p:pic>
        <p:nvPicPr>
          <p:cNvPr id="31" name="Picture 44">
            <a:extLst>
              <a:ext uri="{FF2B5EF4-FFF2-40B4-BE49-F238E27FC236}">
                <a16:creationId xmlns:a16="http://schemas.microsoft.com/office/drawing/2014/main" id="{79A1C112-541D-ED51-A27A-728CDABD19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017" y="2815101"/>
            <a:ext cx="868339" cy="810304"/>
          </a:xfrm>
          <a:prstGeom prst="rect">
            <a:avLst/>
          </a:prstGeom>
        </p:spPr>
      </p:pic>
      <p:pic>
        <p:nvPicPr>
          <p:cNvPr id="32" name="Picture 46">
            <a:extLst>
              <a:ext uri="{FF2B5EF4-FFF2-40B4-BE49-F238E27FC236}">
                <a16:creationId xmlns:a16="http://schemas.microsoft.com/office/drawing/2014/main" id="{A706114D-AE29-49EF-9F71-1ECEDB1ADF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16643" y="2806049"/>
            <a:ext cx="888327" cy="819355"/>
          </a:xfrm>
          <a:prstGeom prst="rect">
            <a:avLst/>
          </a:prstGeom>
        </p:spPr>
      </p:pic>
      <p:pic>
        <p:nvPicPr>
          <p:cNvPr id="33" name="Picture 47">
            <a:extLst>
              <a:ext uri="{FF2B5EF4-FFF2-40B4-BE49-F238E27FC236}">
                <a16:creationId xmlns:a16="http://schemas.microsoft.com/office/drawing/2014/main" id="{55F7C1FB-E8F7-9D7C-85AA-FB9588E3CF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16643" y="3739282"/>
            <a:ext cx="888327" cy="819355"/>
          </a:xfrm>
          <a:prstGeom prst="rect">
            <a:avLst/>
          </a:prstGeom>
        </p:spPr>
      </p:pic>
      <p:sp>
        <p:nvSpPr>
          <p:cNvPr id="34" name="TextBox 28">
            <a:extLst>
              <a:ext uri="{FF2B5EF4-FFF2-40B4-BE49-F238E27FC236}">
                <a16:creationId xmlns:a16="http://schemas.microsoft.com/office/drawing/2014/main" id="{91F232D3-D85E-FCDA-C3E5-95A6052DB481}"/>
              </a:ext>
            </a:extLst>
          </p:cNvPr>
          <p:cNvSpPr txBox="1">
            <a:spLocks/>
          </p:cNvSpPr>
          <p:nvPr/>
        </p:nvSpPr>
        <p:spPr>
          <a:xfrm>
            <a:off x="863114" y="2848554"/>
            <a:ext cx="677631" cy="725294"/>
          </a:xfrm>
          <a:prstGeom prst="rect">
            <a:avLst/>
          </a:prstGeom>
          <a:solidFill>
            <a:srgbClr val="ED1C24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72000" rIns="72000" bIns="7200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b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</a:t>
            </a:r>
          </a:p>
        </p:txBody>
      </p:sp>
      <p:pic>
        <p:nvPicPr>
          <p:cNvPr id="35" name="Picture 55">
            <a:extLst>
              <a:ext uri="{FF2B5EF4-FFF2-40B4-BE49-F238E27FC236}">
                <a16:creationId xmlns:a16="http://schemas.microsoft.com/office/drawing/2014/main" id="{FF8DE2D2-1A02-EB66-0D1B-138FA9B4E1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47" y="3303718"/>
            <a:ext cx="1064151" cy="829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Straight Connector 66">
            <a:extLst>
              <a:ext uri="{FF2B5EF4-FFF2-40B4-BE49-F238E27FC236}">
                <a16:creationId xmlns:a16="http://schemas.microsoft.com/office/drawing/2014/main" id="{B3AFB00A-83E8-6B78-FB1A-EBC054AB333C}"/>
              </a:ext>
            </a:extLst>
          </p:cNvPr>
          <p:cNvCxnSpPr>
            <a:cxnSpLocks/>
          </p:cNvCxnSpPr>
          <p:nvPr/>
        </p:nvCxnSpPr>
        <p:spPr>
          <a:xfrm flipH="1" flipV="1">
            <a:off x="4384368" y="4148957"/>
            <a:ext cx="1532276" cy="1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67">
            <a:extLst>
              <a:ext uri="{FF2B5EF4-FFF2-40B4-BE49-F238E27FC236}">
                <a16:creationId xmlns:a16="http://schemas.microsoft.com/office/drawing/2014/main" id="{6F51EB84-3B88-8632-8214-81A35BB16D7D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4085848" y="3215727"/>
            <a:ext cx="298258" cy="437028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68">
            <a:extLst>
              <a:ext uri="{FF2B5EF4-FFF2-40B4-BE49-F238E27FC236}">
                <a16:creationId xmlns:a16="http://schemas.microsoft.com/office/drawing/2014/main" id="{2544DEC8-FDE7-3E6C-6523-6BC16651B57E}"/>
              </a:ext>
            </a:extLst>
          </p:cNvPr>
          <p:cNvCxnSpPr>
            <a:cxnSpLocks/>
          </p:cNvCxnSpPr>
          <p:nvPr/>
        </p:nvCxnSpPr>
        <p:spPr>
          <a:xfrm flipH="1" flipV="1">
            <a:off x="4380624" y="3215727"/>
            <a:ext cx="197393" cy="0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80">
            <a:extLst>
              <a:ext uri="{FF2B5EF4-FFF2-40B4-BE49-F238E27FC236}">
                <a16:creationId xmlns:a16="http://schemas.microsoft.com/office/drawing/2014/main" id="{9E75A3C1-8E66-1CCB-1E5C-8E50C319C032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4085848" y="3652755"/>
            <a:ext cx="308000" cy="496202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85">
            <a:extLst>
              <a:ext uri="{FF2B5EF4-FFF2-40B4-BE49-F238E27FC236}">
                <a16:creationId xmlns:a16="http://schemas.microsoft.com/office/drawing/2014/main" id="{87BF441D-64E5-EFB8-2F98-C30787EFD69A}"/>
              </a:ext>
            </a:extLst>
          </p:cNvPr>
          <p:cNvCxnSpPr>
            <a:cxnSpLocks/>
            <a:stCxn id="32" idx="3"/>
            <a:endCxn id="31" idx="3"/>
          </p:cNvCxnSpPr>
          <p:nvPr/>
        </p:nvCxnSpPr>
        <p:spPr>
          <a:xfrm flipH="1">
            <a:off x="5446356" y="3215727"/>
            <a:ext cx="470287" cy="4526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88">
            <a:extLst>
              <a:ext uri="{FF2B5EF4-FFF2-40B4-BE49-F238E27FC236}">
                <a16:creationId xmlns:a16="http://schemas.microsoft.com/office/drawing/2014/main" id="{5C58C037-1DBF-D18F-AC53-82CB6727A940}"/>
              </a:ext>
            </a:extLst>
          </p:cNvPr>
          <p:cNvCxnSpPr>
            <a:cxnSpLocks/>
          </p:cNvCxnSpPr>
          <p:nvPr/>
        </p:nvCxnSpPr>
        <p:spPr>
          <a:xfrm flipH="1">
            <a:off x="6804970" y="3215727"/>
            <a:ext cx="352671" cy="0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0">
            <a:extLst>
              <a:ext uri="{FF2B5EF4-FFF2-40B4-BE49-F238E27FC236}">
                <a16:creationId xmlns:a16="http://schemas.microsoft.com/office/drawing/2014/main" id="{72606E5C-C692-B107-8C64-25D2A0FAE761}"/>
              </a:ext>
            </a:extLst>
          </p:cNvPr>
          <p:cNvCxnSpPr>
            <a:cxnSpLocks/>
          </p:cNvCxnSpPr>
          <p:nvPr/>
        </p:nvCxnSpPr>
        <p:spPr>
          <a:xfrm flipH="1">
            <a:off x="2822013" y="3652755"/>
            <a:ext cx="338748" cy="0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28">
            <a:extLst>
              <a:ext uri="{FF2B5EF4-FFF2-40B4-BE49-F238E27FC236}">
                <a16:creationId xmlns:a16="http://schemas.microsoft.com/office/drawing/2014/main" id="{250F8CBD-38D1-12D8-F3B0-E0EBE77F04E1}"/>
              </a:ext>
            </a:extLst>
          </p:cNvPr>
          <p:cNvSpPr txBox="1">
            <a:spLocks/>
          </p:cNvSpPr>
          <p:nvPr/>
        </p:nvSpPr>
        <p:spPr>
          <a:xfrm>
            <a:off x="863114" y="3739283"/>
            <a:ext cx="677631" cy="725294"/>
          </a:xfrm>
          <a:prstGeom prst="rect">
            <a:avLst/>
          </a:prstGeom>
          <a:solidFill>
            <a:srgbClr val="ED1C24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72000" rIns="72000" bIns="72000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W/o</a:t>
            </a:r>
            <a:b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</a:t>
            </a:r>
          </a:p>
        </p:txBody>
      </p:sp>
      <p:cxnSp>
        <p:nvCxnSpPr>
          <p:cNvPr id="44" name="Straight Connector 88">
            <a:extLst>
              <a:ext uri="{FF2B5EF4-FFF2-40B4-BE49-F238E27FC236}">
                <a16:creationId xmlns:a16="http://schemas.microsoft.com/office/drawing/2014/main" id="{7DD506BC-DB0F-19B9-EF98-23BA08193941}"/>
              </a:ext>
            </a:extLst>
          </p:cNvPr>
          <p:cNvCxnSpPr>
            <a:cxnSpLocks/>
          </p:cNvCxnSpPr>
          <p:nvPr/>
        </p:nvCxnSpPr>
        <p:spPr>
          <a:xfrm flipH="1">
            <a:off x="6804970" y="4148958"/>
            <a:ext cx="352671" cy="0"/>
          </a:xfrm>
          <a:prstGeom prst="line">
            <a:avLst/>
          </a:prstGeom>
          <a:ln w="635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15">
            <a:extLst>
              <a:ext uri="{FF2B5EF4-FFF2-40B4-BE49-F238E27FC236}">
                <a16:creationId xmlns:a16="http://schemas.microsoft.com/office/drawing/2014/main" id="{CFBC04D7-EBEE-2954-10CC-9E91E8961F11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>
            <a:off x="4251384" y="2553295"/>
            <a:ext cx="132722" cy="0"/>
          </a:xfrm>
          <a:prstGeom prst="straightConnector1">
            <a:avLst/>
          </a:prstGeom>
          <a:ln w="6350">
            <a:solidFill>
              <a:schemeClr val="bg1">
                <a:lumMod val="10000"/>
              </a:schemeClr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8676BD3E-5D76-FE31-9865-3FBFD275832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6913657" y="3054266"/>
            <a:ext cx="1752588" cy="125615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6CA7F81-6266-5B72-8D05-8E726E716EAF}"/>
              </a:ext>
            </a:extLst>
          </p:cNvPr>
          <p:cNvSpPr txBox="1">
            <a:spLocks/>
          </p:cNvSpPr>
          <p:nvPr/>
        </p:nvSpPr>
        <p:spPr>
          <a:xfrm>
            <a:off x="7222615" y="3951454"/>
            <a:ext cx="1134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De-</a:t>
            </a:r>
            <a:r>
              <a:rPr lang="de-DE" sz="10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inked</a:t>
            </a:r>
            <a:endParaRPr lang="de-DE" sz="10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953A067-5721-0A99-FAED-571255A01D50}"/>
              </a:ext>
            </a:extLst>
          </p:cNvPr>
          <p:cNvSpPr txBox="1">
            <a:spLocks/>
          </p:cNvSpPr>
          <p:nvPr/>
        </p:nvSpPr>
        <p:spPr>
          <a:xfrm>
            <a:off x="7222615" y="3094186"/>
            <a:ext cx="11346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De-inked</a:t>
            </a:r>
            <a:r>
              <a:rPr lang="en-US" sz="1000" b="1" baseline="30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8D795E3-E00F-5C57-DE6F-F7717971E7F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CC595-C77B-C54C-55C3-2461D0AAA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594A607-DD06-1077-84C2-3CB1214E1F8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36686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594A607-DD06-1077-84C2-3CB1214E1F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431B49E-9B7B-1934-A01D-0A9F58C73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EE2086-BEE9-6BA8-338A-5BB482ED0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62E11-8C83-9EA9-6231-8AC33031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What we get…</a:t>
            </a: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21125DC2-15B1-97F2-8A7C-EC8787B66960}"/>
              </a:ext>
            </a:extLst>
          </p:cNvPr>
          <p:cNvSpPr txBox="1">
            <a:spLocks/>
          </p:cNvSpPr>
          <p:nvPr/>
        </p:nvSpPr>
        <p:spPr bwMode="auto">
          <a:xfrm>
            <a:off x="5357718" y="1495770"/>
            <a:ext cx="3171700" cy="281851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>
              <a:defRPr sz="1400">
                <a:solidFill>
                  <a:srgbClr val="3C3C3C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13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A1C4F1D-9EC1-05FC-49C6-37AD5D221A82}"/>
              </a:ext>
            </a:extLst>
          </p:cNvPr>
          <p:cNvSpPr txBox="1">
            <a:spLocks/>
          </p:cNvSpPr>
          <p:nvPr/>
        </p:nvSpPr>
        <p:spPr bwMode="auto">
          <a:xfrm>
            <a:off x="5447332" y="1564790"/>
            <a:ext cx="2977659" cy="764915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>
                    <a:lumMod val="95000"/>
                  </a:schemeClr>
                </a:solidFill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impairment of PCR</a:t>
            </a:r>
            <a:r>
              <a:rPr lang="en-US" b="1" baseline="30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Caused by contaminants like food residues, adhesives, barrier materials, inks, etc.</a:t>
            </a:r>
            <a:endParaRPr lang="en-US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15">
            <a:extLst>
              <a:ext uri="{FF2B5EF4-FFF2-40B4-BE49-F238E27FC236}">
                <a16:creationId xmlns:a16="http://schemas.microsoft.com/office/drawing/2014/main" id="{195A8F75-DCCA-2852-FE4D-757C36137E55}"/>
              </a:ext>
            </a:extLst>
          </p:cNvPr>
          <p:cNvSpPr txBox="1"/>
          <p:nvPr/>
        </p:nvSpPr>
        <p:spPr>
          <a:xfrm>
            <a:off x="5658999" y="2385406"/>
            <a:ext cx="2780807" cy="10927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Odor</a:t>
            </a:r>
          </a:p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 particles, black spots</a:t>
            </a:r>
          </a:p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</a:t>
            </a:r>
          </a:p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Discoloration</a:t>
            </a:r>
          </a:p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fluctuations </a:t>
            </a:r>
          </a:p>
        </p:txBody>
      </p:sp>
      <p:sp>
        <p:nvSpPr>
          <p:cNvPr id="40" name="Rechteck 16">
            <a:extLst>
              <a:ext uri="{FF2B5EF4-FFF2-40B4-BE49-F238E27FC236}">
                <a16:creationId xmlns:a16="http://schemas.microsoft.com/office/drawing/2014/main" id="{622FEE6A-F05A-98F0-36FA-56E23C43EFF7}"/>
              </a:ext>
            </a:extLst>
          </p:cNvPr>
          <p:cNvSpPr/>
          <p:nvPr/>
        </p:nvSpPr>
        <p:spPr>
          <a:xfrm>
            <a:off x="5447331" y="2385406"/>
            <a:ext cx="138862" cy="1092736"/>
          </a:xfrm>
          <a:prstGeom prst="rect">
            <a:avLst/>
          </a:prstGeom>
          <a:solidFill>
            <a:srgbClr val="761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41" name="Rechteck 17">
            <a:extLst>
              <a:ext uri="{FF2B5EF4-FFF2-40B4-BE49-F238E27FC236}">
                <a16:creationId xmlns:a16="http://schemas.microsoft.com/office/drawing/2014/main" id="{F511B8EF-8E8B-FDFB-CCED-F5CE335FE4B1}"/>
              </a:ext>
            </a:extLst>
          </p:cNvPr>
          <p:cNvSpPr/>
          <p:nvPr/>
        </p:nvSpPr>
        <p:spPr>
          <a:xfrm>
            <a:off x="5447331" y="3567660"/>
            <a:ext cx="138862" cy="287584"/>
          </a:xfrm>
          <a:prstGeom prst="rect">
            <a:avLst/>
          </a:prstGeom>
          <a:solidFill>
            <a:srgbClr val="EE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42" name="Textfeld 19">
            <a:extLst>
              <a:ext uri="{FF2B5EF4-FFF2-40B4-BE49-F238E27FC236}">
                <a16:creationId xmlns:a16="http://schemas.microsoft.com/office/drawing/2014/main" id="{516F452F-1698-42C1-6741-455573137E69}"/>
              </a:ext>
            </a:extLst>
          </p:cNvPr>
          <p:cNvSpPr txBox="1"/>
          <p:nvPr/>
        </p:nvSpPr>
        <p:spPr>
          <a:xfrm>
            <a:off x="5658999" y="3615838"/>
            <a:ext cx="2780807" cy="191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uniformity</a:t>
            </a:r>
          </a:p>
        </p:txBody>
      </p:sp>
      <p:sp>
        <p:nvSpPr>
          <p:cNvPr id="43" name="Rechteck 18">
            <a:extLst>
              <a:ext uri="{FF2B5EF4-FFF2-40B4-BE49-F238E27FC236}">
                <a16:creationId xmlns:a16="http://schemas.microsoft.com/office/drawing/2014/main" id="{D7F1BEB3-ECB8-D853-5E3D-9C8875A37E6B}"/>
              </a:ext>
            </a:extLst>
          </p:cNvPr>
          <p:cNvSpPr/>
          <p:nvPr/>
        </p:nvSpPr>
        <p:spPr>
          <a:xfrm>
            <a:off x="5447331" y="3944763"/>
            <a:ext cx="138862" cy="287584"/>
          </a:xfrm>
          <a:prstGeom prst="rect">
            <a:avLst/>
          </a:prstGeom>
          <a:solidFill>
            <a:srgbClr val="FBC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/>
            </a:endParaRPr>
          </a:p>
        </p:txBody>
      </p:sp>
      <p:sp>
        <p:nvSpPr>
          <p:cNvPr id="44" name="Textfeld 20">
            <a:extLst>
              <a:ext uri="{FF2B5EF4-FFF2-40B4-BE49-F238E27FC236}">
                <a16:creationId xmlns:a16="http://schemas.microsoft.com/office/drawing/2014/main" id="{EDBECF63-F70E-8B9E-C583-9BD70AB72B2B}"/>
              </a:ext>
            </a:extLst>
          </p:cNvPr>
          <p:cNvSpPr txBox="1"/>
          <p:nvPr/>
        </p:nvSpPr>
        <p:spPr>
          <a:xfrm>
            <a:off x="5658999" y="3992940"/>
            <a:ext cx="2780807" cy="19122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 defTabSz="685800" eaLnBrk="1" fontAlgn="auto" hangingPunct="1">
              <a:spcBef>
                <a:spcPts val="3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Haze</a:t>
            </a:r>
          </a:p>
        </p:txBody>
      </p:sp>
      <p:sp>
        <p:nvSpPr>
          <p:cNvPr id="46" name="Inhaltsplatzhalter 2">
            <a:extLst>
              <a:ext uri="{FF2B5EF4-FFF2-40B4-BE49-F238E27FC236}">
                <a16:creationId xmlns:a16="http://schemas.microsoft.com/office/drawing/2014/main" id="{19055447-959C-CF5E-AF1C-B3DBC3F6F196}"/>
              </a:ext>
            </a:extLst>
          </p:cNvPr>
          <p:cNvSpPr txBox="1">
            <a:spLocks/>
          </p:cNvSpPr>
          <p:nvPr/>
        </p:nvSpPr>
        <p:spPr bwMode="auto">
          <a:xfrm>
            <a:off x="642718" y="1495770"/>
            <a:ext cx="4541271" cy="281851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>
              <a:defRPr sz="1400">
                <a:solidFill>
                  <a:srgbClr val="3C3C3C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sz="13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47" name="Grafik 21">
            <a:extLst>
              <a:ext uri="{FF2B5EF4-FFF2-40B4-BE49-F238E27FC236}">
                <a16:creationId xmlns:a16="http://schemas.microsoft.com/office/drawing/2014/main" id="{3D6E0DBE-C513-4189-3A79-CF119DF1F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0928" y="1615714"/>
            <a:ext cx="1471910" cy="2037218"/>
          </a:xfrm>
          <a:prstGeom prst="rect">
            <a:avLst/>
          </a:prstGeom>
        </p:spPr>
      </p:pic>
      <p:pic>
        <p:nvPicPr>
          <p:cNvPr id="48" name="Grafik 22">
            <a:extLst>
              <a:ext uri="{FF2B5EF4-FFF2-40B4-BE49-F238E27FC236}">
                <a16:creationId xmlns:a16="http://schemas.microsoft.com/office/drawing/2014/main" id="{B203FB6D-2DB6-A06F-9B8D-DA359F0703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54484" y="1925337"/>
            <a:ext cx="2037216" cy="1417973"/>
          </a:xfrm>
          <a:prstGeom prst="rect">
            <a:avLst/>
          </a:prstGeom>
        </p:spPr>
      </p:pic>
      <p:cxnSp>
        <p:nvCxnSpPr>
          <p:cNvPr id="49" name="Verbinder: gewinkelt 23">
            <a:extLst>
              <a:ext uri="{FF2B5EF4-FFF2-40B4-BE49-F238E27FC236}">
                <a16:creationId xmlns:a16="http://schemas.microsoft.com/office/drawing/2014/main" id="{8B426B2A-658D-4BF1-C2D8-F3974BE3C69A}"/>
              </a:ext>
            </a:extLst>
          </p:cNvPr>
          <p:cNvCxnSpPr>
            <a:cxnSpLocks/>
            <a:stCxn id="47" idx="3"/>
            <a:endCxn id="48" idx="0"/>
          </p:cNvCxnSpPr>
          <p:nvPr/>
        </p:nvCxnSpPr>
        <p:spPr>
          <a:xfrm rot="5400000" flipH="1" flipV="1">
            <a:off x="2911503" y="2208689"/>
            <a:ext cx="26968" cy="2296209"/>
          </a:xfrm>
          <a:prstGeom prst="bentConnector3">
            <a:avLst>
              <a:gd name="adj1" fmla="val -1895780"/>
            </a:avLst>
          </a:prstGeom>
          <a:ln w="635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24">
            <a:extLst>
              <a:ext uri="{FF2B5EF4-FFF2-40B4-BE49-F238E27FC236}">
                <a16:creationId xmlns:a16="http://schemas.microsoft.com/office/drawing/2014/main" id="{C231FDA1-6329-700D-4EDE-73C2B78CA6AA}"/>
              </a:ext>
            </a:extLst>
          </p:cNvPr>
          <p:cNvSpPr txBox="1"/>
          <p:nvPr/>
        </p:nvSpPr>
        <p:spPr>
          <a:xfrm>
            <a:off x="2077751" y="3630357"/>
            <a:ext cx="1694475" cy="60199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0" rIns="91440" bIns="0" rtlCol="0">
            <a:noAutofit/>
          </a:bodyPr>
          <a:lstStyle/>
          <a:p>
            <a:pPr marL="228600" indent="-228600" defTabSz="685800" eaLnBrk="1" fontAlgn="auto" hangingPunct="1">
              <a:spcBef>
                <a:spcPts val="0"/>
              </a:spcBef>
              <a:spcAft>
                <a:spcPts val="0"/>
              </a:spcAft>
              <a:buAutoNum type="arabicParenR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</a:t>
            </a:r>
          </a:p>
          <a:p>
            <a:pPr marL="228600" indent="-228600" defTabSz="685800">
              <a:buFontTx/>
              <a:buAutoNum type="arabicParenR"/>
              <a:defRPr/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Extrusion &gt; 200°C                           </a:t>
            </a:r>
          </a:p>
        </p:txBody>
      </p:sp>
      <p:sp>
        <p:nvSpPr>
          <p:cNvPr id="51" name="Textfeld 25">
            <a:extLst>
              <a:ext uri="{FF2B5EF4-FFF2-40B4-BE49-F238E27FC236}">
                <a16:creationId xmlns:a16="http://schemas.microsoft.com/office/drawing/2014/main" id="{5E9E7D8A-AF00-5D57-B8AD-0C395F1A96D0}"/>
              </a:ext>
            </a:extLst>
          </p:cNvPr>
          <p:cNvSpPr txBox="1">
            <a:spLocks/>
          </p:cNvSpPr>
          <p:nvPr/>
        </p:nvSpPr>
        <p:spPr>
          <a:xfrm>
            <a:off x="3054484" y="1660531"/>
            <a:ext cx="2037216" cy="21854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chemeClr val="bg1">
                    <a:lumMod val="10000"/>
                  </a:schemeClr>
                </a:solidFill>
                <a:latin typeface="Arial"/>
              </a:rPr>
              <a:t>PCR</a:t>
            </a:r>
          </a:p>
        </p:txBody>
      </p:sp>
      <p:sp>
        <p:nvSpPr>
          <p:cNvPr id="52" name="Textfeld 26">
            <a:extLst>
              <a:ext uri="{FF2B5EF4-FFF2-40B4-BE49-F238E27FC236}">
                <a16:creationId xmlns:a16="http://schemas.microsoft.com/office/drawing/2014/main" id="{4019ED36-944E-5E24-698A-C2471EA7FD05}"/>
              </a:ext>
            </a:extLst>
          </p:cNvPr>
          <p:cNvSpPr txBox="1">
            <a:spLocks/>
          </p:cNvSpPr>
          <p:nvPr/>
        </p:nvSpPr>
        <p:spPr>
          <a:xfrm>
            <a:off x="758274" y="1660531"/>
            <a:ext cx="2037216" cy="19122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chemeClr val="bg1">
                    <a:lumMod val="10000"/>
                  </a:schemeClr>
                </a:solidFill>
                <a:latin typeface="Arial"/>
              </a:rPr>
              <a:t>Sorted input stream PCW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1482DAE-CF5B-A3C0-8CBF-9E49C70580E4}"/>
              </a:ext>
            </a:extLst>
          </p:cNvPr>
          <p:cNvSpPr txBox="1">
            <a:spLocks/>
          </p:cNvSpPr>
          <p:nvPr/>
        </p:nvSpPr>
        <p:spPr>
          <a:xfrm>
            <a:off x="628650" y="1119741"/>
            <a:ext cx="7886700" cy="364950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</a:rPr>
              <a:t>Recyclates</a:t>
            </a:r>
            <a:r>
              <a:rPr lang="en-US" sz="1400" b="1" dirty="0">
                <a:solidFill>
                  <a:srgbClr val="FFFFFF"/>
                </a:solidFill>
              </a:rPr>
              <a:t> that are not fit for broad use</a:t>
            </a:r>
          </a:p>
        </p:txBody>
      </p:sp>
      <p:sp>
        <p:nvSpPr>
          <p:cNvPr id="55" name="Textplatzhalter 4">
            <a:extLst>
              <a:ext uri="{FF2B5EF4-FFF2-40B4-BE49-F238E27FC236}">
                <a16:creationId xmlns:a16="http://schemas.microsoft.com/office/drawing/2014/main" id="{634AB067-455E-32F6-D1CC-DC32CD78AD33}"/>
              </a:ext>
            </a:extLst>
          </p:cNvPr>
          <p:cNvSpPr txBox="1">
            <a:spLocks/>
          </p:cNvSpPr>
          <p:nvPr/>
        </p:nvSpPr>
        <p:spPr>
          <a:xfrm>
            <a:off x="2007447" y="4444498"/>
            <a:ext cx="5129106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Qualitative assessment, depending on the target application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Recycling of flexible packaging - heat stable inks and deinking  I Dec 2022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FB58B1-62F5-4099-6A43-C4B42EEBB2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26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82EF0-4ACB-3ECC-EFE4-AC203F769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BE9685A-2595-BD4B-65AD-ECEC0EE362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9069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BE9685A-2595-BD4B-65AD-ECEC0EE36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675D20E-58D4-845F-7CA8-24D75C273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AE2FA4-4E2F-8721-15DD-3A3CE51C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041DC93-0626-614E-76CD-EBE14080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7" y="66632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Making packaging de-</a:t>
            </a:r>
            <a:r>
              <a:rPr lang="en-US" dirty="0" err="1"/>
              <a:t>inkable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3DA2AC6E-B932-AF41-243B-213E064984CD}"/>
              </a:ext>
            </a:extLst>
          </p:cNvPr>
          <p:cNvSpPr txBox="1">
            <a:spLocks/>
          </p:cNvSpPr>
          <p:nvPr/>
        </p:nvSpPr>
        <p:spPr>
          <a:xfrm>
            <a:off x="1923628" y="4914557"/>
            <a:ext cx="512910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Recycling of flexible packaging - heat stable inks and deinking  I Jul 202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DAA3CF-0232-8B0E-CDC8-E816A97CD4D0}"/>
              </a:ext>
            </a:extLst>
          </p:cNvPr>
          <p:cNvSpPr txBox="1">
            <a:spLocks/>
          </p:cNvSpPr>
          <p:nvPr/>
        </p:nvSpPr>
        <p:spPr>
          <a:xfrm>
            <a:off x="628650" y="1434859"/>
            <a:ext cx="7223659" cy="2326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spcBef>
                <a:spcPct val="0"/>
              </a:spcBef>
              <a:buNone/>
              <a:defRPr sz="2000" b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Systematic de-inking studies of all relevant print structures on-going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F3EF6-B77C-6950-AFC2-0AADECFE3A3A}"/>
              </a:ext>
            </a:extLst>
          </p:cNvPr>
          <p:cNvSpPr txBox="1"/>
          <p:nvPr/>
        </p:nvSpPr>
        <p:spPr>
          <a:xfrm>
            <a:off x="628650" y="1705315"/>
            <a:ext cx="4173107" cy="2927406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EA42C8-1A09-5552-2191-542758904804}"/>
              </a:ext>
            </a:extLst>
          </p:cNvPr>
          <p:cNvSpPr txBox="1"/>
          <p:nvPr/>
        </p:nvSpPr>
        <p:spPr>
          <a:xfrm>
            <a:off x="4877848" y="1705315"/>
            <a:ext cx="3637502" cy="2927406"/>
          </a:xfrm>
          <a:prstGeom prst="rect">
            <a:avLst/>
          </a:prstGeom>
          <a:noFill/>
          <a:ln>
            <a:solidFill>
              <a:srgbClr val="ED1C24"/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E83BC71-ACD2-268C-AF8B-4F5E059EA0A5}"/>
              </a:ext>
            </a:extLst>
          </p:cNvPr>
          <p:cNvSpPr txBox="1">
            <a:spLocks noChangeArrowheads="1"/>
          </p:cNvSpPr>
          <p:nvPr/>
        </p:nvSpPr>
        <p:spPr>
          <a:xfrm>
            <a:off x="4967246" y="1824034"/>
            <a:ext cx="3458705" cy="26899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54" indent="-18255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 of any structure possible, but can require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harsh conditions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cost-efficient industrial application (time, temperature, chemicals)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54" indent="-18255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1K SB inks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 to be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for de-inking  </a:t>
            </a:r>
          </a:p>
          <a:p>
            <a:pPr marL="182554" indent="-18255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allow for de-inking of most inks </a:t>
            </a:r>
          </a:p>
          <a:p>
            <a:pPr marL="182554" indent="-18255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 primers can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delaminate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extending the range of de-inking possibilities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94171B-D261-DE7E-4BC9-BCEE127BA85B}"/>
              </a:ext>
            </a:extLst>
          </p:cNvPr>
          <p:cNvGrpSpPr/>
          <p:nvPr/>
        </p:nvGrpSpPr>
        <p:grpSpPr>
          <a:xfrm>
            <a:off x="759533" y="1763433"/>
            <a:ext cx="3911342" cy="2801077"/>
            <a:chOff x="623510" y="1551175"/>
            <a:chExt cx="4111010" cy="2853909"/>
          </a:xfrm>
        </p:grpSpPr>
        <p:sp>
          <p:nvSpPr>
            <p:cNvPr id="20" name="Textfeld 100">
              <a:extLst>
                <a:ext uri="{FF2B5EF4-FFF2-40B4-BE49-F238E27FC236}">
                  <a16:creationId xmlns:a16="http://schemas.microsoft.com/office/drawing/2014/main" id="{09C2784E-7B11-D2AE-A4B2-277A75694CEB}"/>
                </a:ext>
              </a:extLst>
            </p:cNvPr>
            <p:cNvSpPr txBox="1"/>
            <p:nvPr/>
          </p:nvSpPr>
          <p:spPr>
            <a:xfrm>
              <a:off x="623510" y="1551175"/>
              <a:ext cx="125608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De-inking resistance                            </a:t>
              </a:r>
            </a:p>
          </p:txBody>
        </p:sp>
        <p:sp>
          <p:nvSpPr>
            <p:cNvPr id="21" name="Textfeld 100">
              <a:extLst>
                <a:ext uri="{FF2B5EF4-FFF2-40B4-BE49-F238E27FC236}">
                  <a16:creationId xmlns:a16="http://schemas.microsoft.com/office/drawing/2014/main" id="{622376FD-C81F-5AF9-BD17-93C977B66D10}"/>
                </a:ext>
              </a:extLst>
            </p:cNvPr>
            <p:cNvSpPr txBox="1"/>
            <p:nvPr/>
          </p:nvSpPr>
          <p:spPr>
            <a:xfrm>
              <a:off x="2201046" y="4256938"/>
              <a:ext cx="2517004" cy="1481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Suitability for alkaline hot-wash de-inking</a:t>
              </a:r>
            </a:p>
          </p:txBody>
        </p:sp>
        <p:cxnSp>
          <p:nvCxnSpPr>
            <p:cNvPr id="22" name="Gerade Verbindung mit Pfeil 101">
              <a:extLst>
                <a:ext uri="{FF2B5EF4-FFF2-40B4-BE49-F238E27FC236}">
                  <a16:creationId xmlns:a16="http://schemas.microsoft.com/office/drawing/2014/main" id="{B443C6B5-F66E-83EA-1C31-4B96E3E1D808}"/>
                </a:ext>
              </a:extLst>
            </p:cNvPr>
            <p:cNvCxnSpPr>
              <a:cxnSpLocks/>
            </p:cNvCxnSpPr>
            <p:nvPr/>
          </p:nvCxnSpPr>
          <p:spPr>
            <a:xfrm>
              <a:off x="645811" y="4198780"/>
              <a:ext cx="40722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72">
              <a:extLst>
                <a:ext uri="{FF2B5EF4-FFF2-40B4-BE49-F238E27FC236}">
                  <a16:creationId xmlns:a16="http://schemas.microsoft.com/office/drawing/2014/main" id="{712A58EE-D255-84CA-4368-3B97A7372F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51" y="1767460"/>
              <a:ext cx="4564" cy="2433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10">
              <a:extLst>
                <a:ext uri="{FF2B5EF4-FFF2-40B4-BE49-F238E27FC236}">
                  <a16:creationId xmlns:a16="http://schemas.microsoft.com/office/drawing/2014/main" id="{79441F7E-A73A-712C-4F83-EA562998F804}"/>
                </a:ext>
              </a:extLst>
            </p:cNvPr>
            <p:cNvSpPr/>
            <p:nvPr/>
          </p:nvSpPr>
          <p:spPr>
            <a:xfrm>
              <a:off x="724811" y="1831118"/>
              <a:ext cx="4009709" cy="1082567"/>
            </a:xfrm>
            <a:prstGeom prst="rect">
              <a:avLst/>
            </a:prstGeom>
            <a:pattFill prst="ltUpDiag">
              <a:fgClr>
                <a:schemeClr val="accent2"/>
              </a:fgClr>
              <a:bgClr>
                <a:srgbClr val="FFFFFF"/>
              </a:bgClr>
            </a:pattFill>
            <a:ln w="19050"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feld 76">
              <a:extLst>
                <a:ext uri="{FF2B5EF4-FFF2-40B4-BE49-F238E27FC236}">
                  <a16:creationId xmlns:a16="http://schemas.microsoft.com/office/drawing/2014/main" id="{2CEDAE03-8FBC-847E-AC52-DC50AE0B1BAE}"/>
                </a:ext>
              </a:extLst>
            </p:cNvPr>
            <p:cNvSpPr txBox="1"/>
            <p:nvPr/>
          </p:nvSpPr>
          <p:spPr>
            <a:xfrm>
              <a:off x="995341" y="1899399"/>
              <a:ext cx="697521" cy="1481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2K coatings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94BA34-7D86-F333-69D9-42D47993172D}"/>
                </a:ext>
              </a:extLst>
            </p:cNvPr>
            <p:cNvCxnSpPr>
              <a:cxnSpLocks/>
            </p:cNvCxnSpPr>
            <p:nvPr/>
          </p:nvCxnSpPr>
          <p:spPr>
            <a:xfrm>
              <a:off x="761895" y="1909433"/>
              <a:ext cx="2738403" cy="1980293"/>
            </a:xfrm>
            <a:prstGeom prst="line">
              <a:avLst/>
            </a:prstGeom>
            <a:ln w="19050">
              <a:solidFill>
                <a:srgbClr val="ED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feld 76">
              <a:extLst>
                <a:ext uri="{FF2B5EF4-FFF2-40B4-BE49-F238E27FC236}">
                  <a16:creationId xmlns:a16="http://schemas.microsoft.com/office/drawing/2014/main" id="{9BBC13A6-8668-819F-0ED6-302ACB442520}"/>
                </a:ext>
              </a:extLst>
            </p:cNvPr>
            <p:cNvSpPr txBox="1"/>
            <p:nvPr/>
          </p:nvSpPr>
          <p:spPr>
            <a:xfrm>
              <a:off x="1314622" y="2121935"/>
              <a:ext cx="1566336" cy="1481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UV- / EB-inks and coatings</a:t>
              </a:r>
            </a:p>
          </p:txBody>
        </p:sp>
        <p:sp>
          <p:nvSpPr>
            <p:cNvPr id="28" name="Raute 46">
              <a:extLst>
                <a:ext uri="{FF2B5EF4-FFF2-40B4-BE49-F238E27FC236}">
                  <a16:creationId xmlns:a16="http://schemas.microsoft.com/office/drawing/2014/main" id="{E53FEFD1-92E3-1347-EBBA-25191B5B5DF5}"/>
                </a:ext>
              </a:extLst>
            </p:cNvPr>
            <p:cNvSpPr/>
            <p:nvPr/>
          </p:nvSpPr>
          <p:spPr>
            <a:xfrm>
              <a:off x="822415" y="1924437"/>
              <a:ext cx="108153" cy="105741"/>
            </a:xfrm>
            <a:prstGeom prst="diamond">
              <a:avLst/>
            </a:prstGeom>
            <a:solidFill>
              <a:srgbClr val="ED1C2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aute 46">
              <a:extLst>
                <a:ext uri="{FF2B5EF4-FFF2-40B4-BE49-F238E27FC236}">
                  <a16:creationId xmlns:a16="http://schemas.microsoft.com/office/drawing/2014/main" id="{6DB8DCA5-F8D6-449C-3D95-224B161BB210}"/>
                </a:ext>
              </a:extLst>
            </p:cNvPr>
            <p:cNvSpPr/>
            <p:nvPr/>
          </p:nvSpPr>
          <p:spPr>
            <a:xfrm>
              <a:off x="1134030" y="2146972"/>
              <a:ext cx="108153" cy="105741"/>
            </a:xfrm>
            <a:prstGeom prst="diamond">
              <a:avLst/>
            </a:prstGeom>
            <a:solidFill>
              <a:srgbClr val="ED1C2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feld 76">
              <a:extLst>
                <a:ext uri="{FF2B5EF4-FFF2-40B4-BE49-F238E27FC236}">
                  <a16:creationId xmlns:a16="http://schemas.microsoft.com/office/drawing/2014/main" id="{3FA42B12-E34F-EE4D-F915-0855934207ED}"/>
                </a:ext>
              </a:extLst>
            </p:cNvPr>
            <p:cNvSpPr txBox="1"/>
            <p:nvPr/>
          </p:nvSpPr>
          <p:spPr>
            <a:xfrm>
              <a:off x="1952395" y="2585443"/>
              <a:ext cx="1297822" cy="1481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2K solvent-based inks</a:t>
              </a:r>
            </a:p>
          </p:txBody>
        </p:sp>
        <p:sp>
          <p:nvSpPr>
            <p:cNvPr id="31" name="Raute 46">
              <a:extLst>
                <a:ext uri="{FF2B5EF4-FFF2-40B4-BE49-F238E27FC236}">
                  <a16:creationId xmlns:a16="http://schemas.microsoft.com/office/drawing/2014/main" id="{2B8009AD-EC1F-CDF8-DDC4-918038A781E6}"/>
                </a:ext>
              </a:extLst>
            </p:cNvPr>
            <p:cNvSpPr/>
            <p:nvPr/>
          </p:nvSpPr>
          <p:spPr>
            <a:xfrm>
              <a:off x="1779468" y="2610480"/>
              <a:ext cx="108153" cy="105741"/>
            </a:xfrm>
            <a:prstGeom prst="diamond">
              <a:avLst/>
            </a:prstGeom>
            <a:solidFill>
              <a:srgbClr val="ED1C2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aute 46">
              <a:extLst>
                <a:ext uri="{FF2B5EF4-FFF2-40B4-BE49-F238E27FC236}">
                  <a16:creationId xmlns:a16="http://schemas.microsoft.com/office/drawing/2014/main" id="{CE5F8309-F7AD-6006-B004-B8B8A2597507}"/>
                </a:ext>
              </a:extLst>
            </p:cNvPr>
            <p:cNvSpPr/>
            <p:nvPr/>
          </p:nvSpPr>
          <p:spPr>
            <a:xfrm>
              <a:off x="3079462" y="3566909"/>
              <a:ext cx="108153" cy="105741"/>
            </a:xfrm>
            <a:prstGeom prst="diamond">
              <a:avLst/>
            </a:prstGeom>
            <a:solidFill>
              <a:srgbClr val="ED1C2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feld 76">
              <a:extLst>
                <a:ext uri="{FF2B5EF4-FFF2-40B4-BE49-F238E27FC236}">
                  <a16:creationId xmlns:a16="http://schemas.microsoft.com/office/drawing/2014/main" id="{79CF11C9-3DFC-39D0-545A-88476C863938}"/>
                </a:ext>
              </a:extLst>
            </p:cNvPr>
            <p:cNvSpPr txBox="1"/>
            <p:nvPr/>
          </p:nvSpPr>
          <p:spPr>
            <a:xfrm>
              <a:off x="3332273" y="3617945"/>
              <a:ext cx="1297822" cy="1481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1K solvent-based inks</a:t>
              </a:r>
            </a:p>
          </p:txBody>
        </p:sp>
        <p:sp>
          <p:nvSpPr>
            <p:cNvPr id="34" name="Textfeld 76">
              <a:extLst>
                <a:ext uri="{FF2B5EF4-FFF2-40B4-BE49-F238E27FC236}">
                  <a16:creationId xmlns:a16="http://schemas.microsoft.com/office/drawing/2014/main" id="{A28B64AE-926B-0B38-4DD4-F88A343DB81C}"/>
                </a:ext>
              </a:extLst>
            </p:cNvPr>
            <p:cNvSpPr txBox="1"/>
            <p:nvPr/>
          </p:nvSpPr>
          <p:spPr>
            <a:xfrm>
              <a:off x="3187616" y="3462128"/>
              <a:ext cx="1013875" cy="14814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Offset (oil-based)</a:t>
              </a:r>
            </a:p>
          </p:txBody>
        </p:sp>
        <p:sp>
          <p:nvSpPr>
            <p:cNvPr id="35" name="Textfeld 12">
              <a:extLst>
                <a:ext uri="{FF2B5EF4-FFF2-40B4-BE49-F238E27FC236}">
                  <a16:creationId xmlns:a16="http://schemas.microsoft.com/office/drawing/2014/main" id="{5F8043A5-B458-23F7-AE8C-D31826C8A7D6}"/>
                </a:ext>
              </a:extLst>
            </p:cNvPr>
            <p:cNvSpPr txBox="1"/>
            <p:nvPr/>
          </p:nvSpPr>
          <p:spPr>
            <a:xfrm>
              <a:off x="2610104" y="2136817"/>
              <a:ext cx="2000203" cy="296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r"/>
              <a:r>
                <a:rPr lang="en-US" sz="9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</a:p>
            <a:p>
              <a:pPr algn="r"/>
              <a:r>
                <a:rPr lang="en-US" sz="900" b="1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Primer 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55AA260B-F97F-A9FB-5FC8-5A21F235F1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029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E4D1A-2898-BCE1-6EE6-77BCB3AD5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36F0C413-3552-0379-9542-8E945541227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613953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F0C413-3552-0379-9542-8E94554122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9B349FF-0FEE-CCE4-78A0-E4B90DF53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93A52F3-EABA-0BBD-BFDF-33BD6052C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3122" y="435539"/>
            <a:ext cx="8229600" cy="707886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Delamination/de-inking primers ensure smooth de-inking </a:t>
            </a:r>
            <a:br>
              <a:rPr lang="en-US" dirty="0"/>
            </a:br>
            <a:r>
              <a:rPr lang="en-US" dirty="0"/>
              <a:t>of reverse-printed structures</a:t>
            </a:r>
            <a:endParaRPr lang="en-GB" dirty="0"/>
          </a:p>
        </p:txBody>
      </p:sp>
      <p:sp>
        <p:nvSpPr>
          <p:cNvPr id="13" name="Textfeld 31">
            <a:extLst>
              <a:ext uri="{FF2B5EF4-FFF2-40B4-BE49-F238E27FC236}">
                <a16:creationId xmlns:a16="http://schemas.microsoft.com/office/drawing/2014/main" id="{33E82474-9C4D-7EAF-AD47-E932720F77E7}"/>
              </a:ext>
            </a:extLst>
          </p:cNvPr>
          <p:cNvSpPr txBox="1"/>
          <p:nvPr/>
        </p:nvSpPr>
        <p:spPr>
          <a:xfrm>
            <a:off x="7697628" y="1005035"/>
            <a:ext cx="877700" cy="296078"/>
          </a:xfrm>
          <a:prstGeom prst="rect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txBody>
          <a:bodyPr vert="horz" lIns="54864" tIns="54864" rIns="54864" bIns="54864" rtlCol="0" anchor="ctr" anchorCtr="0">
            <a:noAutofit/>
          </a:bodyPr>
          <a:lstStyle>
            <a:lvl1pPr>
              <a:spcBef>
                <a:spcPct val="0"/>
              </a:spcBef>
              <a:buNone/>
              <a:defRPr sz="1600" b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</a:rPr>
              <a:t>Option 2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33D9F31D-8A53-AB15-EFCC-C077807C6E37}"/>
              </a:ext>
            </a:extLst>
          </p:cNvPr>
          <p:cNvSpPr txBox="1">
            <a:spLocks/>
          </p:cNvSpPr>
          <p:nvPr/>
        </p:nvSpPr>
        <p:spPr>
          <a:xfrm>
            <a:off x="1923628" y="4914557"/>
            <a:ext cx="512910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Recycling of flexible packaging - heat stable inks and de-inking  I Jul 2023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FF5F086C-8D9D-2B33-4E15-DF74320DB2CF}"/>
              </a:ext>
            </a:extLst>
          </p:cNvPr>
          <p:cNvSpPr/>
          <p:nvPr/>
        </p:nvSpPr>
        <p:spPr>
          <a:xfrm flipH="1" flipV="1">
            <a:off x="628650" y="1840082"/>
            <a:ext cx="109228" cy="135325"/>
          </a:xfrm>
          <a:prstGeom prst="triangle">
            <a:avLst>
              <a:gd name="adj" fmla="val 0"/>
            </a:avLst>
          </a:prstGeom>
          <a:solidFill>
            <a:srgbClr val="B60E1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DC0117-2E4F-56B1-46ED-CA7402E7862B}"/>
              </a:ext>
            </a:extLst>
          </p:cNvPr>
          <p:cNvSpPr txBox="1"/>
          <p:nvPr/>
        </p:nvSpPr>
        <p:spPr>
          <a:xfrm>
            <a:off x="733271" y="1369219"/>
            <a:ext cx="7782079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1" name="Grafik 7">
            <a:extLst>
              <a:ext uri="{FF2B5EF4-FFF2-40B4-BE49-F238E27FC236}">
                <a16:creationId xmlns:a16="http://schemas.microsoft.com/office/drawing/2014/main" id="{DBD56D45-54E2-EC33-2DFB-F4461ADD8549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5508"/>
          <a:stretch/>
        </p:blipFill>
        <p:spPr>
          <a:xfrm>
            <a:off x="5542141" y="2216846"/>
            <a:ext cx="1230455" cy="2035818"/>
          </a:xfrm>
          <a:prstGeom prst="rect">
            <a:avLst/>
          </a:prstGeom>
        </p:spPr>
      </p:pic>
      <p:pic>
        <p:nvPicPr>
          <p:cNvPr id="32" name="Grafik 8">
            <a:extLst>
              <a:ext uri="{FF2B5EF4-FFF2-40B4-BE49-F238E27FC236}">
                <a16:creationId xmlns:a16="http://schemas.microsoft.com/office/drawing/2014/main" id="{389D38D2-D896-4BA7-2646-D9BECE82DF38}"/>
              </a:ext>
            </a:extLst>
          </p:cNvPr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6292"/>
          <a:stretch/>
        </p:blipFill>
        <p:spPr>
          <a:xfrm>
            <a:off x="7064724" y="2216846"/>
            <a:ext cx="1230455" cy="2035818"/>
          </a:xfrm>
          <a:prstGeom prst="rect">
            <a:avLst/>
          </a:prstGeom>
        </p:spPr>
      </p:pic>
      <p:pic>
        <p:nvPicPr>
          <p:cNvPr id="33" name="Grafik 9">
            <a:extLst>
              <a:ext uri="{FF2B5EF4-FFF2-40B4-BE49-F238E27FC236}">
                <a16:creationId xmlns:a16="http://schemas.microsoft.com/office/drawing/2014/main" id="{93DF98A1-15BA-4A14-B77E-7A7CAA0E7226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7" y="2216846"/>
            <a:ext cx="1230455" cy="2035818"/>
          </a:xfrm>
          <a:prstGeom prst="rect">
            <a:avLst/>
          </a:prstGeom>
        </p:spPr>
      </p:pic>
      <p:cxnSp>
        <p:nvCxnSpPr>
          <p:cNvPr id="34" name="Straight Connector 68">
            <a:extLst>
              <a:ext uri="{FF2B5EF4-FFF2-40B4-BE49-F238E27FC236}">
                <a16:creationId xmlns:a16="http://schemas.microsoft.com/office/drawing/2014/main" id="{8C730DD8-3F1B-1AC9-6BD8-B62818E67624}"/>
              </a:ext>
            </a:extLst>
          </p:cNvPr>
          <p:cNvCxnSpPr>
            <a:cxnSpLocks/>
            <a:stCxn id="31" idx="1"/>
            <a:endCxn id="33" idx="3"/>
          </p:cNvCxnSpPr>
          <p:nvPr/>
        </p:nvCxnSpPr>
        <p:spPr>
          <a:xfrm flipH="1">
            <a:off x="5250012" y="3234755"/>
            <a:ext cx="292129" cy="0"/>
          </a:xfrm>
          <a:prstGeom prst="line">
            <a:avLst/>
          </a:prstGeom>
          <a:ln w="9525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68">
            <a:extLst>
              <a:ext uri="{FF2B5EF4-FFF2-40B4-BE49-F238E27FC236}">
                <a16:creationId xmlns:a16="http://schemas.microsoft.com/office/drawing/2014/main" id="{3A15F8FD-6DAB-8BF2-CDBF-610D7B65BE6D}"/>
              </a:ext>
            </a:extLst>
          </p:cNvPr>
          <p:cNvCxnSpPr>
            <a:cxnSpLocks/>
            <a:stCxn id="32" idx="1"/>
            <a:endCxn id="31" idx="3"/>
          </p:cNvCxnSpPr>
          <p:nvPr/>
        </p:nvCxnSpPr>
        <p:spPr>
          <a:xfrm flipH="1">
            <a:off x="6772596" y="3234755"/>
            <a:ext cx="292129" cy="0"/>
          </a:xfrm>
          <a:prstGeom prst="line">
            <a:avLst/>
          </a:prstGeom>
          <a:ln w="9525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Top Corners Rounded 35">
            <a:extLst>
              <a:ext uri="{FF2B5EF4-FFF2-40B4-BE49-F238E27FC236}">
                <a16:creationId xmlns:a16="http://schemas.microsoft.com/office/drawing/2014/main" id="{69FCD4D6-AC0C-3A01-B41A-64AD6848608E}"/>
              </a:ext>
            </a:extLst>
          </p:cNvPr>
          <p:cNvSpPr/>
          <p:nvPr/>
        </p:nvSpPr>
        <p:spPr>
          <a:xfrm rot="5400000">
            <a:off x="4255357" y="-2199740"/>
            <a:ext cx="413115" cy="766652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D1C24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7">
            <a:extLst>
              <a:ext uri="{FF2B5EF4-FFF2-40B4-BE49-F238E27FC236}">
                <a16:creationId xmlns:a16="http://schemas.microsoft.com/office/drawing/2014/main" id="{92A3F81B-304C-00BE-EB0F-2C19CADEAFA2}"/>
              </a:ext>
            </a:extLst>
          </p:cNvPr>
          <p:cNvSpPr txBox="1"/>
          <p:nvPr/>
        </p:nvSpPr>
        <p:spPr>
          <a:xfrm>
            <a:off x="862695" y="1533131"/>
            <a:ext cx="2837777" cy="2007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</a:t>
            </a:r>
            <a:r>
              <a:rPr lang="en-US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inkable</a:t>
            </a: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structure with Primer</a:t>
            </a:r>
          </a:p>
        </p:txBody>
      </p:sp>
      <p:sp>
        <p:nvSpPr>
          <p:cNvPr id="38" name="Textfeld 7">
            <a:extLst>
              <a:ext uri="{FF2B5EF4-FFF2-40B4-BE49-F238E27FC236}">
                <a16:creationId xmlns:a16="http://schemas.microsoft.com/office/drawing/2014/main" id="{E65D2B8C-0320-FF78-E464-F46B22EF09E8}"/>
              </a:ext>
            </a:extLst>
          </p:cNvPr>
          <p:cNvSpPr txBox="1"/>
          <p:nvPr/>
        </p:nvSpPr>
        <p:spPr>
          <a:xfrm>
            <a:off x="4019557" y="1533131"/>
            <a:ext cx="4121192" cy="2007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Delamination/de-inking of OPP/met-OPP structure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DDA5B46-65A6-B329-07A5-67E06B8E5A9D}"/>
              </a:ext>
            </a:extLst>
          </p:cNvPr>
          <p:cNvCxnSpPr>
            <a:cxnSpLocks/>
          </p:cNvCxnSpPr>
          <p:nvPr/>
        </p:nvCxnSpPr>
        <p:spPr>
          <a:xfrm flipV="1">
            <a:off x="3860014" y="1980582"/>
            <a:ext cx="0" cy="2512136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0FE844-A2AB-624A-0EF4-0BAB57087F01}"/>
              </a:ext>
            </a:extLst>
          </p:cNvPr>
          <p:cNvCxnSpPr>
            <a:cxnSpLocks/>
          </p:cNvCxnSpPr>
          <p:nvPr/>
        </p:nvCxnSpPr>
        <p:spPr>
          <a:xfrm flipV="1">
            <a:off x="3860014" y="1490374"/>
            <a:ext cx="0" cy="286301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Grafik 4">
            <a:extLst>
              <a:ext uri="{FF2B5EF4-FFF2-40B4-BE49-F238E27FC236}">
                <a16:creationId xmlns:a16="http://schemas.microsoft.com/office/drawing/2014/main" id="{10216510-FDF7-34A8-834D-3FE3A8C0BA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86" y="1956924"/>
            <a:ext cx="2313925" cy="231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Inhaltsplatzhalter 2">
            <a:extLst>
              <a:ext uri="{FF2B5EF4-FFF2-40B4-BE49-F238E27FC236}">
                <a16:creationId xmlns:a16="http://schemas.microsoft.com/office/drawing/2014/main" id="{F08C5E0A-D526-C933-B81B-57F210D43AA1}"/>
              </a:ext>
            </a:extLst>
          </p:cNvPr>
          <p:cNvSpPr txBox="1">
            <a:spLocks/>
          </p:cNvSpPr>
          <p:nvPr/>
        </p:nvSpPr>
        <p:spPr bwMode="auto">
          <a:xfrm>
            <a:off x="771525" y="2529165"/>
            <a:ext cx="9316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</a:rPr>
              <a:t>OPP</a:t>
            </a:r>
          </a:p>
        </p:txBody>
      </p:sp>
      <p:sp>
        <p:nvSpPr>
          <p:cNvPr id="65" name="Inhaltsplatzhalter 2">
            <a:extLst>
              <a:ext uri="{FF2B5EF4-FFF2-40B4-BE49-F238E27FC236}">
                <a16:creationId xmlns:a16="http://schemas.microsoft.com/office/drawing/2014/main" id="{8C7A3844-033F-0990-8822-4816914AC856}"/>
              </a:ext>
            </a:extLst>
          </p:cNvPr>
          <p:cNvSpPr txBox="1">
            <a:spLocks/>
          </p:cNvSpPr>
          <p:nvPr/>
        </p:nvSpPr>
        <p:spPr bwMode="auto">
          <a:xfrm>
            <a:off x="771525" y="2961803"/>
            <a:ext cx="9316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Colour Ink</a:t>
            </a:r>
          </a:p>
        </p:txBody>
      </p:sp>
      <p:sp>
        <p:nvSpPr>
          <p:cNvPr id="66" name="Inhaltsplatzhalter 2">
            <a:extLst>
              <a:ext uri="{FF2B5EF4-FFF2-40B4-BE49-F238E27FC236}">
                <a16:creationId xmlns:a16="http://schemas.microsoft.com/office/drawing/2014/main" id="{58366F2E-60E0-9464-8F8E-F85830B3DF5C}"/>
              </a:ext>
            </a:extLst>
          </p:cNvPr>
          <p:cNvSpPr txBox="1">
            <a:spLocks/>
          </p:cNvSpPr>
          <p:nvPr/>
        </p:nvSpPr>
        <p:spPr bwMode="auto">
          <a:xfrm>
            <a:off x="771525" y="3182717"/>
            <a:ext cx="9316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</a:rPr>
              <a:t>White </a:t>
            </a:r>
            <a:r>
              <a:rPr lang="en-US" sz="1000" b="1" dirty="0">
                <a:solidFill>
                  <a:schemeClr val="accent3"/>
                </a:solidFill>
              </a:rPr>
              <a:t>Ink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  <p:sp>
        <p:nvSpPr>
          <p:cNvPr id="67" name="Inhaltsplatzhalter 2">
            <a:extLst>
              <a:ext uri="{FF2B5EF4-FFF2-40B4-BE49-F238E27FC236}">
                <a16:creationId xmlns:a16="http://schemas.microsoft.com/office/drawing/2014/main" id="{867CDFD2-E7B0-DAB3-A6F1-5D304DAB1A41}"/>
              </a:ext>
            </a:extLst>
          </p:cNvPr>
          <p:cNvSpPr txBox="1">
            <a:spLocks/>
          </p:cNvSpPr>
          <p:nvPr/>
        </p:nvSpPr>
        <p:spPr bwMode="auto">
          <a:xfrm>
            <a:off x="771525" y="3405751"/>
            <a:ext cx="9316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</a:rPr>
              <a:t>Adhesive</a:t>
            </a:r>
          </a:p>
        </p:txBody>
      </p:sp>
      <p:sp>
        <p:nvSpPr>
          <p:cNvPr id="68" name="Inhaltsplatzhalter 2">
            <a:extLst>
              <a:ext uri="{FF2B5EF4-FFF2-40B4-BE49-F238E27FC236}">
                <a16:creationId xmlns:a16="http://schemas.microsoft.com/office/drawing/2014/main" id="{04324D97-11E4-3306-B822-F77E701142A4}"/>
              </a:ext>
            </a:extLst>
          </p:cNvPr>
          <p:cNvSpPr txBox="1">
            <a:spLocks/>
          </p:cNvSpPr>
          <p:nvPr/>
        </p:nvSpPr>
        <p:spPr bwMode="auto">
          <a:xfrm>
            <a:off x="771525" y="3620049"/>
            <a:ext cx="9316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sz="1000" dirty="0"/>
              <a:t>Metallized OPP</a:t>
            </a:r>
          </a:p>
        </p:txBody>
      </p:sp>
      <p:cxnSp>
        <p:nvCxnSpPr>
          <p:cNvPr id="69" name="Gerade Verbindung 18">
            <a:extLst>
              <a:ext uri="{FF2B5EF4-FFF2-40B4-BE49-F238E27FC236}">
                <a16:creationId xmlns:a16="http://schemas.microsoft.com/office/drawing/2014/main" id="{70D3B85D-87F7-FC3C-DF8F-027A4BBC2167}"/>
              </a:ext>
            </a:extLst>
          </p:cNvPr>
          <p:cNvCxnSpPr>
            <a:cxnSpLocks/>
            <a:endCxn id="64" idx="3"/>
          </p:cNvCxnSpPr>
          <p:nvPr/>
        </p:nvCxnSpPr>
        <p:spPr>
          <a:xfrm flipH="1" flipV="1">
            <a:off x="1703191" y="2606109"/>
            <a:ext cx="1098896" cy="8620"/>
          </a:xfrm>
          <a:prstGeom prst="line">
            <a:avLst/>
          </a:prstGeom>
          <a:noFill/>
          <a:ln w="9525" cap="flat" cmpd="sng" algn="ctr">
            <a:solidFill>
              <a:srgbClr val="C6C6C6"/>
            </a:solidFill>
            <a:prstDash val="solid"/>
          </a:ln>
          <a:effectLst/>
        </p:spPr>
      </p:cxnSp>
      <p:cxnSp>
        <p:nvCxnSpPr>
          <p:cNvPr id="70" name="Gerade Verbindung 19">
            <a:extLst>
              <a:ext uri="{FF2B5EF4-FFF2-40B4-BE49-F238E27FC236}">
                <a16:creationId xmlns:a16="http://schemas.microsoft.com/office/drawing/2014/main" id="{B66B9C1F-687B-A8F8-9BE9-CD2D4B094842}"/>
              </a:ext>
            </a:extLst>
          </p:cNvPr>
          <p:cNvCxnSpPr>
            <a:cxnSpLocks/>
          </p:cNvCxnSpPr>
          <p:nvPr/>
        </p:nvCxnSpPr>
        <p:spPr>
          <a:xfrm flipH="1" flipV="1">
            <a:off x="1667091" y="3038747"/>
            <a:ext cx="1137217" cy="12091"/>
          </a:xfrm>
          <a:prstGeom prst="line">
            <a:avLst/>
          </a:prstGeom>
          <a:noFill/>
          <a:ln w="9525" cap="flat" cmpd="sng" algn="ctr">
            <a:solidFill>
              <a:srgbClr val="C6C6C6"/>
            </a:solidFill>
            <a:prstDash val="solid"/>
          </a:ln>
          <a:effectLst/>
        </p:spPr>
      </p:cxnSp>
      <p:cxnSp>
        <p:nvCxnSpPr>
          <p:cNvPr id="71" name="Gerade Verbindung 18">
            <a:extLst>
              <a:ext uri="{FF2B5EF4-FFF2-40B4-BE49-F238E27FC236}">
                <a16:creationId xmlns:a16="http://schemas.microsoft.com/office/drawing/2014/main" id="{9258ACE3-553C-6B84-DC47-B9DF391D1AE9}"/>
              </a:ext>
            </a:extLst>
          </p:cNvPr>
          <p:cNvCxnSpPr>
            <a:cxnSpLocks/>
            <a:endCxn id="66" idx="3"/>
          </p:cNvCxnSpPr>
          <p:nvPr/>
        </p:nvCxnSpPr>
        <p:spPr>
          <a:xfrm flipH="1" flipV="1">
            <a:off x="1703191" y="3259661"/>
            <a:ext cx="1098897" cy="11898"/>
          </a:xfrm>
          <a:prstGeom prst="line">
            <a:avLst/>
          </a:prstGeom>
          <a:noFill/>
          <a:ln w="9525" cap="flat" cmpd="sng" algn="ctr">
            <a:solidFill>
              <a:srgbClr val="C6C6C6"/>
            </a:solidFill>
            <a:prstDash val="solid"/>
          </a:ln>
          <a:effectLst/>
        </p:spPr>
      </p:cxnSp>
      <p:cxnSp>
        <p:nvCxnSpPr>
          <p:cNvPr id="72" name="Gerade Verbindung 18">
            <a:extLst>
              <a:ext uri="{FF2B5EF4-FFF2-40B4-BE49-F238E27FC236}">
                <a16:creationId xmlns:a16="http://schemas.microsoft.com/office/drawing/2014/main" id="{B39C258F-4AA4-BF6C-7344-8E820813978C}"/>
              </a:ext>
            </a:extLst>
          </p:cNvPr>
          <p:cNvCxnSpPr>
            <a:cxnSpLocks/>
            <a:endCxn id="67" idx="3"/>
          </p:cNvCxnSpPr>
          <p:nvPr/>
        </p:nvCxnSpPr>
        <p:spPr>
          <a:xfrm flipH="1" flipV="1">
            <a:off x="1703191" y="3482695"/>
            <a:ext cx="1065858" cy="9585"/>
          </a:xfrm>
          <a:prstGeom prst="line">
            <a:avLst/>
          </a:prstGeom>
          <a:noFill/>
          <a:ln w="9525" cap="flat" cmpd="sng" algn="ctr">
            <a:solidFill>
              <a:srgbClr val="C6C6C6"/>
            </a:solidFill>
            <a:prstDash val="solid"/>
          </a:ln>
          <a:effectLst/>
        </p:spPr>
      </p:cxnSp>
      <p:cxnSp>
        <p:nvCxnSpPr>
          <p:cNvPr id="73" name="Gerade Verbindung 18">
            <a:extLst>
              <a:ext uri="{FF2B5EF4-FFF2-40B4-BE49-F238E27FC236}">
                <a16:creationId xmlns:a16="http://schemas.microsoft.com/office/drawing/2014/main" id="{C0E016FB-D18F-5E4F-8D67-A9149B12B7FC}"/>
              </a:ext>
            </a:extLst>
          </p:cNvPr>
          <p:cNvCxnSpPr>
            <a:cxnSpLocks/>
          </p:cNvCxnSpPr>
          <p:nvPr/>
        </p:nvCxnSpPr>
        <p:spPr>
          <a:xfrm flipH="1">
            <a:off x="1692639" y="3709926"/>
            <a:ext cx="1047815" cy="0"/>
          </a:xfrm>
          <a:prstGeom prst="line">
            <a:avLst/>
          </a:prstGeom>
          <a:noFill/>
          <a:ln w="9525" cap="flat" cmpd="sng" algn="ctr">
            <a:solidFill>
              <a:srgbClr val="C6C6C6"/>
            </a:solidFill>
            <a:prstDash val="solid"/>
          </a:ln>
          <a:effectLst/>
        </p:spPr>
      </p:cxnSp>
      <p:cxnSp>
        <p:nvCxnSpPr>
          <p:cNvPr id="74" name="Gerade Verbindung 18">
            <a:extLst>
              <a:ext uri="{FF2B5EF4-FFF2-40B4-BE49-F238E27FC236}">
                <a16:creationId xmlns:a16="http://schemas.microsoft.com/office/drawing/2014/main" id="{35B425E0-19D3-1EEB-F58F-A7A350199C21}"/>
              </a:ext>
            </a:extLst>
          </p:cNvPr>
          <p:cNvCxnSpPr>
            <a:cxnSpLocks/>
            <a:endCxn id="75" idx="3"/>
          </p:cNvCxnSpPr>
          <p:nvPr/>
        </p:nvCxnSpPr>
        <p:spPr>
          <a:xfrm flipH="1" flipV="1">
            <a:off x="1703191" y="2822975"/>
            <a:ext cx="1098897" cy="7828"/>
          </a:xfrm>
          <a:prstGeom prst="line">
            <a:avLst/>
          </a:prstGeom>
          <a:noFill/>
          <a:ln w="9525" cap="flat" cmpd="sng" algn="ctr">
            <a:solidFill>
              <a:srgbClr val="C6C6C6"/>
            </a:solidFill>
            <a:prstDash val="solid"/>
          </a:ln>
          <a:effectLst/>
        </p:spPr>
      </p:cxnSp>
      <p:sp>
        <p:nvSpPr>
          <p:cNvPr id="75" name="Inhaltsplatzhalter 2">
            <a:extLst>
              <a:ext uri="{FF2B5EF4-FFF2-40B4-BE49-F238E27FC236}">
                <a16:creationId xmlns:a16="http://schemas.microsoft.com/office/drawing/2014/main" id="{2FA4ADE0-A5FC-8196-49F4-8B4B1F997CBD}"/>
              </a:ext>
            </a:extLst>
          </p:cNvPr>
          <p:cNvSpPr txBox="1">
            <a:spLocks/>
          </p:cNvSpPr>
          <p:nvPr/>
        </p:nvSpPr>
        <p:spPr bwMode="auto">
          <a:xfrm>
            <a:off x="771525" y="2746031"/>
            <a:ext cx="93166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Primer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7FC78C-5680-E202-1629-A4365A231B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22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7644D-5913-348D-C0C3-8D303DB7D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AB1DDADE-0A78-75AE-54E4-4B0AA0BEBE3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B1DDADE-0A78-75AE-54E4-4B0AA0BEB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DC68964B-FB40-3C17-DFA2-301F0E322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AD3D0-16C0-883E-BDB8-0584083C2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6ED72CE-D3F7-42ED-9F0C-F7BA1EAF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661"/>
            <a:ext cx="6924368" cy="707886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dirty="0"/>
              <a:t>De-inking/de-</a:t>
            </a:r>
            <a:r>
              <a:rPr lang="en-US" dirty="0" err="1"/>
              <a:t>laminatio</a:t>
            </a:r>
            <a:r>
              <a:rPr lang="en-US" dirty="0"/>
              <a:t> can be combined with printed coatings for barrier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6EE6C-9736-FBF1-3723-14C16611AF91}"/>
              </a:ext>
            </a:extLst>
          </p:cNvPr>
          <p:cNvSpPr txBox="1"/>
          <p:nvPr/>
        </p:nvSpPr>
        <p:spPr>
          <a:xfrm>
            <a:off x="733270" y="1369219"/>
            <a:ext cx="7782080" cy="3231818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C728C51B-E114-CB76-FA77-F105BDC89E9C}"/>
              </a:ext>
            </a:extLst>
          </p:cNvPr>
          <p:cNvSpPr/>
          <p:nvPr/>
        </p:nvSpPr>
        <p:spPr>
          <a:xfrm flipH="1" flipV="1">
            <a:off x="628650" y="1897865"/>
            <a:ext cx="109228" cy="107521"/>
          </a:xfrm>
          <a:prstGeom prst="triangle">
            <a:avLst>
              <a:gd name="adj" fmla="val 0"/>
            </a:avLst>
          </a:prstGeom>
          <a:solidFill>
            <a:srgbClr val="B60E1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aute 26">
            <a:extLst>
              <a:ext uri="{FF2B5EF4-FFF2-40B4-BE49-F238E27FC236}">
                <a16:creationId xmlns:a16="http://schemas.microsoft.com/office/drawing/2014/main" id="{6AB77164-06EA-B3FA-2545-569E56E128CD}"/>
              </a:ext>
            </a:extLst>
          </p:cNvPr>
          <p:cNvSpPr/>
          <p:nvPr/>
        </p:nvSpPr>
        <p:spPr>
          <a:xfrm>
            <a:off x="914588" y="3368535"/>
            <a:ext cx="1193555" cy="1176807"/>
          </a:xfrm>
          <a:prstGeom prst="diamond">
            <a:avLst/>
          </a:prstGeom>
          <a:solidFill>
            <a:schemeClr val="accent2">
              <a:alpha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690631" lon="0" rev="0"/>
            </a:camera>
            <a:lightRig rig="threePt" dir="t"/>
          </a:scene3d>
          <a:sp3d extrusionH="44450">
            <a:bevelB w="0" h="355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788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aute 27">
            <a:extLst>
              <a:ext uri="{FF2B5EF4-FFF2-40B4-BE49-F238E27FC236}">
                <a16:creationId xmlns:a16="http://schemas.microsoft.com/office/drawing/2014/main" id="{E89F92D2-0FD6-6643-DC83-8AC24200C827}"/>
              </a:ext>
            </a:extLst>
          </p:cNvPr>
          <p:cNvSpPr/>
          <p:nvPr/>
        </p:nvSpPr>
        <p:spPr>
          <a:xfrm>
            <a:off x="893487" y="3154718"/>
            <a:ext cx="1193555" cy="1176807"/>
          </a:xfrm>
          <a:prstGeom prst="diamond">
            <a:avLst/>
          </a:prstGeom>
          <a:solidFill>
            <a:schemeClr val="accent2">
              <a:alpha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690631" lon="0" rev="0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788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aute 29">
            <a:extLst>
              <a:ext uri="{FF2B5EF4-FFF2-40B4-BE49-F238E27FC236}">
                <a16:creationId xmlns:a16="http://schemas.microsoft.com/office/drawing/2014/main" id="{EB6297E6-87AA-7467-C5FB-8784BE3F6EE1}"/>
              </a:ext>
            </a:extLst>
          </p:cNvPr>
          <p:cNvSpPr/>
          <p:nvPr/>
        </p:nvSpPr>
        <p:spPr>
          <a:xfrm>
            <a:off x="914654" y="2858755"/>
            <a:ext cx="1193555" cy="1176806"/>
          </a:xfrm>
          <a:prstGeom prst="diamond">
            <a:avLst/>
          </a:prstGeom>
          <a:solidFill>
            <a:srgbClr val="FBCD0F">
              <a:alpha val="56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690631" lon="0" rev="0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en-US" sz="788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r Verbinder 32">
            <a:extLst>
              <a:ext uri="{FF2B5EF4-FFF2-40B4-BE49-F238E27FC236}">
                <a16:creationId xmlns:a16="http://schemas.microsoft.com/office/drawing/2014/main" id="{71D88F92-24E3-EDE3-904E-B910D590C6F9}"/>
              </a:ext>
            </a:extLst>
          </p:cNvPr>
          <p:cNvCxnSpPr>
            <a:cxnSpLocks/>
            <a:stCxn id="17" idx="3"/>
            <a:endCxn id="26" idx="1"/>
          </p:cNvCxnSpPr>
          <p:nvPr/>
        </p:nvCxnSpPr>
        <p:spPr>
          <a:xfrm>
            <a:off x="2108209" y="3447158"/>
            <a:ext cx="679473" cy="15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aute 33">
            <a:extLst>
              <a:ext uri="{FF2B5EF4-FFF2-40B4-BE49-F238E27FC236}">
                <a16:creationId xmlns:a16="http://schemas.microsoft.com/office/drawing/2014/main" id="{94C03B0B-8888-9303-30F4-FF0C08FB4F05}"/>
              </a:ext>
            </a:extLst>
          </p:cNvPr>
          <p:cNvSpPr/>
          <p:nvPr/>
        </p:nvSpPr>
        <p:spPr>
          <a:xfrm>
            <a:off x="914654" y="2482352"/>
            <a:ext cx="1193555" cy="1176807"/>
          </a:xfrm>
          <a:prstGeom prst="diamond">
            <a:avLst/>
          </a:prstGeom>
          <a:solidFill>
            <a:srgbClr val="761E8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690631" lon="0" rev="0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788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r Verbinder 35">
            <a:extLst>
              <a:ext uri="{FF2B5EF4-FFF2-40B4-BE49-F238E27FC236}">
                <a16:creationId xmlns:a16="http://schemas.microsoft.com/office/drawing/2014/main" id="{77C83F29-87F2-99CE-3128-D6273228DCE6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>
            <a:off x="2108209" y="3070756"/>
            <a:ext cx="679473" cy="1366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7">
            <a:extLst>
              <a:ext uri="{FF2B5EF4-FFF2-40B4-BE49-F238E27FC236}">
                <a16:creationId xmlns:a16="http://schemas.microsoft.com/office/drawing/2014/main" id="{B102A93F-30B4-5FF3-B659-320363B2F414}"/>
              </a:ext>
            </a:extLst>
          </p:cNvPr>
          <p:cNvCxnSpPr>
            <a:cxnSpLocks/>
            <a:stCxn id="15" idx="3"/>
            <a:endCxn id="28" idx="1"/>
          </p:cNvCxnSpPr>
          <p:nvPr/>
        </p:nvCxnSpPr>
        <p:spPr>
          <a:xfrm>
            <a:off x="2108143" y="3956939"/>
            <a:ext cx="679539" cy="423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!!Raute 115">
            <a:extLst>
              <a:ext uri="{FF2B5EF4-FFF2-40B4-BE49-F238E27FC236}">
                <a16:creationId xmlns:a16="http://schemas.microsoft.com/office/drawing/2014/main" id="{4B9C6436-73E7-399C-FD3B-96FDF7E28326}"/>
              </a:ext>
            </a:extLst>
          </p:cNvPr>
          <p:cNvSpPr/>
          <p:nvPr/>
        </p:nvSpPr>
        <p:spPr>
          <a:xfrm>
            <a:off x="914654" y="2075518"/>
            <a:ext cx="1193555" cy="1176806"/>
          </a:xfrm>
          <a:prstGeom prst="diamond">
            <a:avLst/>
          </a:prstGeom>
          <a:solidFill>
            <a:schemeClr val="accent3">
              <a:alpha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690631" lon="0" rev="0"/>
            </a:camera>
            <a:lightRig rig="threePt" dir="t"/>
          </a:scene3d>
          <a:sp3d extrusionH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788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Gerader Verbinder 40">
            <a:extLst>
              <a:ext uri="{FF2B5EF4-FFF2-40B4-BE49-F238E27FC236}">
                <a16:creationId xmlns:a16="http://schemas.microsoft.com/office/drawing/2014/main" id="{FAF13C15-7564-5367-F704-67886B8C2430}"/>
              </a:ext>
            </a:extLst>
          </p:cNvPr>
          <p:cNvCxnSpPr>
            <a:cxnSpLocks/>
            <a:stCxn id="22" idx="3"/>
            <a:endCxn id="29" idx="1"/>
          </p:cNvCxnSpPr>
          <p:nvPr/>
        </p:nvCxnSpPr>
        <p:spPr>
          <a:xfrm flipV="1">
            <a:off x="2108209" y="2662613"/>
            <a:ext cx="679473" cy="130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42">
            <a:extLst>
              <a:ext uri="{FF2B5EF4-FFF2-40B4-BE49-F238E27FC236}">
                <a16:creationId xmlns:a16="http://schemas.microsoft.com/office/drawing/2014/main" id="{DB338F0D-F0B4-0603-EA88-E8DA442F005A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>
            <a:off x="2108078" y="2223556"/>
            <a:ext cx="679604" cy="179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 extrusionH="336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!Raute 119">
            <a:extLst>
              <a:ext uri="{FF2B5EF4-FFF2-40B4-BE49-F238E27FC236}">
                <a16:creationId xmlns:a16="http://schemas.microsoft.com/office/drawing/2014/main" id="{0FB65FF1-72DA-15CC-4737-150AD46D0B53}"/>
              </a:ext>
            </a:extLst>
          </p:cNvPr>
          <p:cNvSpPr/>
          <p:nvPr/>
        </p:nvSpPr>
        <p:spPr>
          <a:xfrm>
            <a:off x="914654" y="1634881"/>
            <a:ext cx="1193424" cy="1177349"/>
          </a:xfrm>
          <a:prstGeom prst="diamond">
            <a:avLst/>
          </a:prstGeom>
          <a:solidFill>
            <a:schemeClr val="accent2">
              <a:alpha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690631" lon="0" rev="0"/>
            </a:camera>
            <a:lightRig rig="threePt" dir="t"/>
          </a:scene3d>
          <a:sp3d extrusionH="44450">
            <a:bevelB w="0" h="355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en-US" sz="788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FD10CA83-6136-D8B9-59F3-CE8965AD9D27}"/>
              </a:ext>
            </a:extLst>
          </p:cNvPr>
          <p:cNvSpPr txBox="1"/>
          <p:nvPr/>
        </p:nvSpPr>
        <p:spPr>
          <a:xfrm>
            <a:off x="2787682" y="3289143"/>
            <a:ext cx="2309766" cy="319067"/>
          </a:xfrm>
          <a:prstGeom prst="rect">
            <a:avLst/>
          </a:prstGeom>
          <a:noFill/>
        </p:spPr>
        <p:txBody>
          <a:bodyPr wrap="square" lIns="28800" tIns="0" rIns="0" bIns="0" rtlCol="0" anchor="ctr" anchorCtr="0">
            <a:no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370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Printed oxygen barrier</a:t>
            </a:r>
          </a:p>
          <a:p>
            <a:pPr defTabSz="685749"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Oxygen barrier coating</a:t>
            </a:r>
          </a:p>
        </p:txBody>
      </p:sp>
      <p:sp>
        <p:nvSpPr>
          <p:cNvPr id="27" name="!!TextBox 9">
            <a:extLst>
              <a:ext uri="{FF2B5EF4-FFF2-40B4-BE49-F238E27FC236}">
                <a16:creationId xmlns:a16="http://schemas.microsoft.com/office/drawing/2014/main" id="{1A0E00C8-1F07-291A-ED68-AF3E32E41725}"/>
              </a:ext>
            </a:extLst>
          </p:cNvPr>
          <p:cNvSpPr txBox="1"/>
          <p:nvPr/>
        </p:nvSpPr>
        <p:spPr>
          <a:xfrm>
            <a:off x="2787682" y="2912588"/>
            <a:ext cx="2309766" cy="319067"/>
          </a:xfrm>
          <a:prstGeom prst="rect">
            <a:avLst/>
          </a:prstGeom>
          <a:noFill/>
        </p:spPr>
        <p:txBody>
          <a:bodyPr wrap="square" lIns="28800" tIns="0" rIns="0" bIns="0" rtlCol="0" anchor="ctr" anchorCtr="0">
            <a:noAutofit/>
          </a:bodyPr>
          <a:lstStyle/>
          <a:p>
            <a:pPr defTabSz="685749">
              <a:defRPr/>
            </a:pPr>
            <a:r>
              <a:rPr lang="en-US" sz="1200" b="1" kern="0" dirty="0">
                <a:solidFill>
                  <a:srgbClr val="761E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/ White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0DDCBABB-4656-BDB8-6E61-6DE6F64F016F}"/>
              </a:ext>
            </a:extLst>
          </p:cNvPr>
          <p:cNvSpPr txBox="1"/>
          <p:nvPr/>
        </p:nvSpPr>
        <p:spPr>
          <a:xfrm>
            <a:off x="2787682" y="3881403"/>
            <a:ext cx="2309766" cy="159534"/>
          </a:xfrm>
          <a:prstGeom prst="rect">
            <a:avLst/>
          </a:prstGeom>
          <a:noFill/>
        </p:spPr>
        <p:txBody>
          <a:bodyPr wrap="square" lIns="28800" tIns="0" rIns="0" bIns="0" rtlCol="0" anchor="ctr" anchorCtr="0">
            <a:noAutofit/>
          </a:bodyPr>
          <a:lstStyle/>
          <a:p>
            <a:pPr defTabSz="685749">
              <a:defRPr/>
            </a:pP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7FC80885-82AB-1849-B524-1C72486FF4EA}"/>
              </a:ext>
            </a:extLst>
          </p:cNvPr>
          <p:cNvSpPr txBox="1"/>
          <p:nvPr/>
        </p:nvSpPr>
        <p:spPr>
          <a:xfrm>
            <a:off x="2787682" y="2503079"/>
            <a:ext cx="2309766" cy="319067"/>
          </a:xfrm>
          <a:prstGeom prst="rect">
            <a:avLst/>
          </a:prstGeom>
          <a:noFill/>
        </p:spPr>
        <p:txBody>
          <a:bodyPr wrap="square" lIns="28800" tIns="0" rIns="0" bIns="0" rtlCol="0" anchor="ctr" anchorCtr="0">
            <a:no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370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</a:t>
            </a:r>
          </a:p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Delamination / de-inking primer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6E897EF-BC0A-F769-45DF-A9FD64C0C962}"/>
              </a:ext>
            </a:extLst>
          </p:cNvPr>
          <p:cNvSpPr txBox="1"/>
          <p:nvPr/>
        </p:nvSpPr>
        <p:spPr>
          <a:xfrm>
            <a:off x="2787682" y="2145581"/>
            <a:ext cx="2309766" cy="1595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336550"/>
        </p:spPr>
        <p:txBody>
          <a:bodyPr wrap="square" lIns="28800" tIns="0" rIns="0" bIns="0" rtlCol="0" anchor="ctr" anchorCtr="0">
            <a:noAutofit/>
          </a:bodyPr>
          <a:lstStyle/>
          <a:p>
            <a:pPr defTabSz="685749">
              <a:defRPr/>
            </a:pP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MDO-PE</a:t>
            </a: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ADCE5DC8-45D9-F3CC-2EB6-00163BDAF62B}"/>
              </a:ext>
            </a:extLst>
          </p:cNvPr>
          <p:cNvSpPr txBox="1"/>
          <p:nvPr/>
        </p:nvSpPr>
        <p:spPr>
          <a:xfrm>
            <a:off x="2787682" y="3664089"/>
            <a:ext cx="2309766" cy="159534"/>
          </a:xfrm>
          <a:prstGeom prst="rect">
            <a:avLst/>
          </a:prstGeom>
          <a:noFill/>
        </p:spPr>
        <p:txBody>
          <a:bodyPr wrap="square" lIns="28800" tIns="0" rIns="0" bIns="0" rtlCol="0" anchor="ctr" anchorCtr="0">
            <a:noAutofit/>
          </a:bodyPr>
          <a:lstStyle/>
          <a:p>
            <a:pPr defTabSz="685749">
              <a:defRPr/>
            </a:pP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</a:rPr>
              <a:t>Adhesive</a:t>
            </a:r>
          </a:p>
        </p:txBody>
      </p:sp>
      <p:cxnSp>
        <p:nvCxnSpPr>
          <p:cNvPr id="32" name="Gerader Verbinder 45">
            <a:extLst>
              <a:ext uri="{FF2B5EF4-FFF2-40B4-BE49-F238E27FC236}">
                <a16:creationId xmlns:a16="http://schemas.microsoft.com/office/drawing/2014/main" id="{F20A74CC-8846-31FB-0639-BE8B05BB2DFA}"/>
              </a:ext>
            </a:extLst>
          </p:cNvPr>
          <p:cNvCxnSpPr>
            <a:cxnSpLocks/>
            <a:stCxn id="16" idx="3"/>
            <a:endCxn id="31" idx="1"/>
          </p:cNvCxnSpPr>
          <p:nvPr/>
        </p:nvCxnSpPr>
        <p:spPr>
          <a:xfrm>
            <a:off x="2087042" y="3743122"/>
            <a:ext cx="700640" cy="73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picture containing text, dog, baby, indoor&#10;&#10;Description automatically generated">
            <a:extLst>
              <a:ext uri="{FF2B5EF4-FFF2-40B4-BE49-F238E27FC236}">
                <a16:creationId xmlns:a16="http://schemas.microsoft.com/office/drawing/2014/main" id="{A3E9D830-3F11-6C94-E82B-AFB4910431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" b="3212"/>
          <a:stretch/>
        </p:blipFill>
        <p:spPr>
          <a:xfrm>
            <a:off x="5487681" y="1425897"/>
            <a:ext cx="1476565" cy="1757588"/>
          </a:xfrm>
          <a:prstGeom prst="rect">
            <a:avLst/>
          </a:prstGeom>
        </p:spPr>
      </p:pic>
      <p:sp>
        <p:nvSpPr>
          <p:cNvPr id="34" name="Rectangle: Top Corners Rounded 33">
            <a:extLst>
              <a:ext uri="{FF2B5EF4-FFF2-40B4-BE49-F238E27FC236}">
                <a16:creationId xmlns:a16="http://schemas.microsoft.com/office/drawing/2014/main" id="{7968747F-0538-C104-F379-DA69D04171A6}"/>
              </a:ext>
            </a:extLst>
          </p:cNvPr>
          <p:cNvSpPr/>
          <p:nvPr/>
        </p:nvSpPr>
        <p:spPr>
          <a:xfrm rot="5400000">
            <a:off x="2645381" y="-554204"/>
            <a:ext cx="435338" cy="446879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D1C24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7">
            <a:extLst>
              <a:ext uri="{FF2B5EF4-FFF2-40B4-BE49-F238E27FC236}">
                <a16:creationId xmlns:a16="http://schemas.microsoft.com/office/drawing/2014/main" id="{C604A990-6457-A9C8-EBD7-91383166DD17}"/>
              </a:ext>
            </a:extLst>
          </p:cNvPr>
          <p:cNvSpPr txBox="1"/>
          <p:nvPr/>
        </p:nvSpPr>
        <p:spPr>
          <a:xfrm>
            <a:off x="837993" y="1573840"/>
            <a:ext cx="4138044" cy="2127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Enabled by functional coatings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70079D3-8019-4362-20E2-B3BCD33FF3F5}"/>
              </a:ext>
            </a:extLst>
          </p:cNvPr>
          <p:cNvCxnSpPr>
            <a:cxnSpLocks/>
          </p:cNvCxnSpPr>
          <p:nvPr/>
        </p:nvCxnSpPr>
        <p:spPr>
          <a:xfrm>
            <a:off x="5454675" y="1446754"/>
            <a:ext cx="0" cy="3185967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>
            <a:extLst>
              <a:ext uri="{FF2B5EF4-FFF2-40B4-BE49-F238E27FC236}">
                <a16:creationId xmlns:a16="http://schemas.microsoft.com/office/drawing/2014/main" id="{9214F463-1F52-25DE-F918-1EDC7F5FF2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pic>
        <p:nvPicPr>
          <p:cNvPr id="45" name="Grafik 22">
            <a:extLst>
              <a:ext uri="{FF2B5EF4-FFF2-40B4-BE49-F238E27FC236}">
                <a16:creationId xmlns:a16="http://schemas.microsoft.com/office/drawing/2014/main" id="{438057BF-5278-9087-5007-1A152A0A81F2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7" b="7913"/>
          <a:stretch/>
        </p:blipFill>
        <p:spPr>
          <a:xfrm>
            <a:off x="7011999" y="2802881"/>
            <a:ext cx="1476000" cy="1756800"/>
          </a:xfrm>
          <a:prstGeom prst="rect">
            <a:avLst/>
          </a:prstGeom>
        </p:spPr>
      </p:pic>
      <p:sp>
        <p:nvSpPr>
          <p:cNvPr id="46" name="Textfeld 1">
            <a:extLst>
              <a:ext uri="{FF2B5EF4-FFF2-40B4-BE49-F238E27FC236}">
                <a16:creationId xmlns:a16="http://schemas.microsoft.com/office/drawing/2014/main" id="{DED78B5D-8447-5B49-CA2B-E251291879A8}"/>
              </a:ext>
            </a:extLst>
          </p:cNvPr>
          <p:cNvSpPr txBox="1">
            <a:spLocks/>
          </p:cNvSpPr>
          <p:nvPr/>
        </p:nvSpPr>
        <p:spPr>
          <a:xfrm>
            <a:off x="7074171" y="1471660"/>
            <a:ext cx="1155175" cy="4254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Stand-</a:t>
            </a:r>
            <a:r>
              <a:rPr lang="de-DE" sz="1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pouch</a:t>
            </a:r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</a:t>
            </a:r>
            <a:r>
              <a:rPr lang="de-DE" sz="1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0" name="Textfeld 1">
            <a:extLst>
              <a:ext uri="{FF2B5EF4-FFF2-40B4-BE49-F238E27FC236}">
                <a16:creationId xmlns:a16="http://schemas.microsoft.com/office/drawing/2014/main" id="{654529C7-EBBE-5B58-5DCE-EEC3ECCE0C4A}"/>
              </a:ext>
            </a:extLst>
          </p:cNvPr>
          <p:cNvSpPr txBox="1">
            <a:spLocks/>
          </p:cNvSpPr>
          <p:nvPr/>
        </p:nvSpPr>
        <p:spPr>
          <a:xfrm>
            <a:off x="5559296" y="4175614"/>
            <a:ext cx="1303680" cy="4254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de-DE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Flakes after de-</a:t>
            </a:r>
            <a:r>
              <a:rPr lang="de-DE" sz="1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inking</a:t>
            </a:r>
            <a:endParaRPr lang="de-DE" sz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310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DDFF-EE54-C8E7-B1FD-0351E934E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7D4D6C5-CFA0-57D3-E1DD-E826718FE4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0757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7D4D6C5-CFA0-57D3-E1DD-E826718FE4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0E8FB86-EF7D-5B79-29A5-B9A2C9DC7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BB036-3BB6-F879-FEE6-7EA972C89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1FDF018-DF7B-1BE0-F530-B738611B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661"/>
            <a:ext cx="8229600" cy="707886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De-inking is emerging in the market, but needs </a:t>
            </a:r>
            <a:br>
              <a:rPr lang="en-US" dirty="0"/>
            </a:br>
            <a:r>
              <a:rPr lang="en-US" dirty="0"/>
              <a:t>application at scale</a:t>
            </a:r>
            <a:endParaRPr lang="en-GB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88F81588-D22B-B872-6BE9-FB1D05F5FC0B}"/>
              </a:ext>
            </a:extLst>
          </p:cNvPr>
          <p:cNvSpPr txBox="1">
            <a:spLocks/>
          </p:cNvSpPr>
          <p:nvPr/>
        </p:nvSpPr>
        <p:spPr>
          <a:xfrm>
            <a:off x="1808599" y="4996934"/>
            <a:ext cx="5129106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Link to CEFELX: 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CEFLEX ‘Quality Recycling Process’ - CEFLEX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Link to C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veris PR: 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Coveris opens new </a:t>
            </a:r>
            <a:r>
              <a:rPr lang="en-US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ReCover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recycling facility with pioneering technology | Coveris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3: </a:t>
            </a:r>
            <a:r>
              <a:rPr lang="en-US" sz="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Huthamaki</a:t>
            </a:r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 Report, 2022, p. 165; 4: Siegwerk</a:t>
            </a:r>
          </a:p>
          <a:p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E7BD5175-4C91-DF01-E7FB-29458E68A634}"/>
              </a:ext>
            </a:extLst>
          </p:cNvPr>
          <p:cNvSpPr/>
          <p:nvPr/>
        </p:nvSpPr>
        <p:spPr>
          <a:xfrm>
            <a:off x="703484" y="1369219"/>
            <a:ext cx="2034983" cy="446204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 algn="ctr">
              <a:lnSpc>
                <a:spcPts val="1400"/>
              </a:lnSpc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initiatives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F8E4C34C-6E6B-A399-B5B5-AF71A6E72F6B}"/>
              </a:ext>
            </a:extLst>
          </p:cNvPr>
          <p:cNvSpPr/>
          <p:nvPr/>
        </p:nvSpPr>
        <p:spPr>
          <a:xfrm>
            <a:off x="2824631" y="1369219"/>
            <a:ext cx="3477895" cy="446204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 algn="ctr">
              <a:lnSpc>
                <a:spcPts val="1400"/>
              </a:lnSpc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converters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B13D1D09-4F99-8A72-0743-A1C96A93B53E}"/>
              </a:ext>
            </a:extLst>
          </p:cNvPr>
          <p:cNvSpPr/>
          <p:nvPr/>
        </p:nvSpPr>
        <p:spPr>
          <a:xfrm>
            <a:off x="6388691" y="1369219"/>
            <a:ext cx="2051826" cy="446204"/>
          </a:xfrm>
          <a:prstGeom prst="round2SameRect">
            <a:avLst/>
          </a:prstGeom>
          <a:solidFill>
            <a:srgbClr val="ED1C24"/>
          </a:solidFill>
          <a:ln>
            <a:noFill/>
          </a:ln>
        </p:spPr>
        <p:txBody>
          <a:bodyPr wrap="square" lIns="73152" tIns="73152" rIns="73152" bIns="73152" anchor="ctr" anchorCtr="0">
            <a:noAutofit/>
          </a:bodyPr>
          <a:lstStyle/>
          <a:p>
            <a:pPr algn="ctr">
              <a:lnSpc>
                <a:spcPts val="1400"/>
              </a:lnSpc>
              <a:spcAft>
                <a:spcPts val="1200"/>
              </a:spcAft>
              <a:buClr>
                <a:srgbClr val="FF0000"/>
              </a:buClr>
            </a:pP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</a:t>
            </a:r>
            <a:r>
              <a:rPr lang="en-IN" sz="14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inkable</a:t>
            </a:r>
            <a:r>
              <a:rPr lang="en-IN" sz="1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market / ready for market</a:t>
            </a:r>
            <a:r>
              <a:rPr lang="en-IN" sz="1400" b="1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2B371-CEF2-4037-2124-FAEF4D8D73E2}"/>
              </a:ext>
            </a:extLst>
          </p:cNvPr>
          <p:cNvSpPr txBox="1"/>
          <p:nvPr/>
        </p:nvSpPr>
        <p:spPr>
          <a:xfrm>
            <a:off x="628650" y="1815422"/>
            <a:ext cx="7886700" cy="2817299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AF405D-5F73-5528-1107-F667174BB798}"/>
              </a:ext>
            </a:extLst>
          </p:cNvPr>
          <p:cNvCxnSpPr>
            <a:cxnSpLocks/>
          </p:cNvCxnSpPr>
          <p:nvPr/>
        </p:nvCxnSpPr>
        <p:spPr>
          <a:xfrm>
            <a:off x="2781549" y="1865851"/>
            <a:ext cx="0" cy="2692577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B3A344-C8AA-E45B-8D07-E54865B09CDD}"/>
              </a:ext>
            </a:extLst>
          </p:cNvPr>
          <p:cNvCxnSpPr>
            <a:cxnSpLocks/>
          </p:cNvCxnSpPr>
          <p:nvPr/>
        </p:nvCxnSpPr>
        <p:spPr>
          <a:xfrm>
            <a:off x="6345609" y="1865851"/>
            <a:ext cx="0" cy="2692577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el 1">
            <a:extLst>
              <a:ext uri="{FF2B5EF4-FFF2-40B4-BE49-F238E27FC236}">
                <a16:creationId xmlns:a16="http://schemas.microsoft.com/office/drawing/2014/main" id="{00086CDE-1DDC-B6B9-2EE5-9C592C93050F}"/>
              </a:ext>
            </a:extLst>
          </p:cNvPr>
          <p:cNvSpPr txBox="1">
            <a:spLocks/>
          </p:cNvSpPr>
          <p:nvPr/>
        </p:nvSpPr>
        <p:spPr>
          <a:xfrm>
            <a:off x="771943" y="1893252"/>
            <a:ext cx="1898066" cy="34466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CEFLEX Quality Recycling Process (QRP)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23">
            <a:extLst>
              <a:ext uri="{FF2B5EF4-FFF2-40B4-BE49-F238E27FC236}">
                <a16:creationId xmlns:a16="http://schemas.microsoft.com/office/drawing/2014/main" id="{DAFE7A2A-2670-B239-76F6-1AE8F829F0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1958" r="2934"/>
          <a:stretch/>
        </p:blipFill>
        <p:spPr>
          <a:xfrm>
            <a:off x="662377" y="2387707"/>
            <a:ext cx="2073516" cy="986052"/>
          </a:xfrm>
          <a:prstGeom prst="rect">
            <a:avLst/>
          </a:prstGeom>
        </p:spPr>
      </p:pic>
      <p:pic>
        <p:nvPicPr>
          <p:cNvPr id="24" name="Grafik 42" descr="Ein Bild, das Maschine, Bautechnik, Stahl, Industrie enthält.&amp;#xA;&amp;#xA;Automatisch generierte Beschreibung">
            <a:extLst>
              <a:ext uri="{FF2B5EF4-FFF2-40B4-BE49-F238E27FC236}">
                <a16:creationId xmlns:a16="http://schemas.microsoft.com/office/drawing/2014/main" id="{E97874E1-E049-C0AF-748A-78DDF6A2A3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8430" y="1893252"/>
            <a:ext cx="1663693" cy="1122927"/>
          </a:xfrm>
          <a:prstGeom prst="rect">
            <a:avLst/>
          </a:prstGeom>
        </p:spPr>
      </p:pic>
      <p:sp>
        <p:nvSpPr>
          <p:cNvPr id="25" name="Textfeld 43">
            <a:extLst>
              <a:ext uri="{FF2B5EF4-FFF2-40B4-BE49-F238E27FC236}">
                <a16:creationId xmlns:a16="http://schemas.microsoft.com/office/drawing/2014/main" id="{C5BDAF6D-5FDC-48BA-885C-9B759BD1BC26}"/>
              </a:ext>
            </a:extLst>
          </p:cNvPr>
          <p:cNvSpPr txBox="1">
            <a:spLocks/>
          </p:cNvSpPr>
          <p:nvPr/>
        </p:nvSpPr>
        <p:spPr>
          <a:xfrm>
            <a:off x="2958430" y="3141373"/>
            <a:ext cx="1663692" cy="40210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Coveris – UK</a:t>
            </a:r>
            <a:b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(PE films)</a:t>
            </a:r>
          </a:p>
        </p:txBody>
      </p:sp>
      <p:sp>
        <p:nvSpPr>
          <p:cNvPr id="26" name="Textfeld 45">
            <a:extLst>
              <a:ext uri="{FF2B5EF4-FFF2-40B4-BE49-F238E27FC236}">
                <a16:creationId xmlns:a16="http://schemas.microsoft.com/office/drawing/2014/main" id="{9AC52086-1E68-1295-8EB1-9ACB2E646567}"/>
              </a:ext>
            </a:extLst>
          </p:cNvPr>
          <p:cNvSpPr txBox="1">
            <a:spLocks/>
          </p:cNvSpPr>
          <p:nvPr/>
        </p:nvSpPr>
        <p:spPr>
          <a:xfrm>
            <a:off x="3030333" y="3635663"/>
            <a:ext cx="1519887" cy="369332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ReCover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recycling facility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7" name="Grafik 3">
            <a:extLst>
              <a:ext uri="{FF2B5EF4-FFF2-40B4-BE49-F238E27FC236}">
                <a16:creationId xmlns:a16="http://schemas.microsoft.com/office/drawing/2014/main" id="{F24329AD-6A64-FF6F-E7BE-EC7D9706C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2070" r="1730" b="52168"/>
          <a:stretch/>
        </p:blipFill>
        <p:spPr bwMode="auto">
          <a:xfrm>
            <a:off x="4820493" y="1893252"/>
            <a:ext cx="1275311" cy="11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48">
            <a:extLst>
              <a:ext uri="{FF2B5EF4-FFF2-40B4-BE49-F238E27FC236}">
                <a16:creationId xmlns:a16="http://schemas.microsoft.com/office/drawing/2014/main" id="{EFD918DF-BFDF-3D76-6760-2AE99997CD91}"/>
              </a:ext>
            </a:extLst>
          </p:cNvPr>
          <p:cNvSpPr txBox="1"/>
          <p:nvPr/>
        </p:nvSpPr>
        <p:spPr>
          <a:xfrm>
            <a:off x="4768134" y="3116249"/>
            <a:ext cx="1461521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Huthamaki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– Turkey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5" descr="&quot;Design4Circularity&quot; wins 2022 Sustainable Packaging Award.">
            <a:extLst>
              <a:ext uri="{FF2B5EF4-FFF2-40B4-BE49-F238E27FC236}">
                <a16:creationId xmlns:a16="http://schemas.microsoft.com/office/drawing/2014/main" id="{C67A41DE-3CA7-A8A2-0E0B-DB0A15573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83" y="3302187"/>
            <a:ext cx="1397300" cy="12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89A7596-D57A-65B2-120A-219110823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828505"/>
              </p:ext>
            </p:extLst>
          </p:nvPr>
        </p:nvGraphicFramePr>
        <p:xfrm>
          <a:off x="6543980" y="1981735"/>
          <a:ext cx="804936" cy="1253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3022200" imgH="4647600" progId="">
                  <p:embed/>
                </p:oleObj>
              </mc:Choice>
              <mc:Fallback>
                <p:oleObj r:id="rId14" imgW="3022200" imgH="4647600" progId="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89A7596-D57A-65B2-120A-2191108239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43980" y="1981735"/>
                        <a:ext cx="804936" cy="1253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0902443B-AA6B-9110-0A23-8CDA1A50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710" y="1915798"/>
            <a:ext cx="835480" cy="13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86C0255-AC99-7E75-25A6-8998BA94B5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76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F68E9-B7DE-9938-8D17-BA8D5A44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D574CE7-5926-16E6-88AA-645DEEC2A89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574CE7-5926-16E6-88AA-645DEEC2A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738B420A-4214-A5CC-3CB7-37F71DDAD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00B88B-43CB-611D-C37F-CFBA3094A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13C0E8A-CFC6-EAF3-1CD4-6DEC573E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GB" dirty="0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4236A8EA-DD5F-0199-9115-28AE1D039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274" y="1797512"/>
            <a:ext cx="4750094" cy="1544566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CF448021-B266-23B7-BB6B-F0736732B2FC}"/>
              </a:ext>
            </a:extLst>
          </p:cNvPr>
          <p:cNvSpPr txBox="1">
            <a:spLocks/>
          </p:cNvSpPr>
          <p:nvPr/>
        </p:nvSpPr>
        <p:spPr>
          <a:xfrm>
            <a:off x="1264793" y="2274332"/>
            <a:ext cx="3645056" cy="59093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forces of a circular economy</a:t>
            </a:r>
          </a:p>
        </p:txBody>
      </p:sp>
      <p:pic>
        <p:nvPicPr>
          <p:cNvPr id="3" name="Grafik 17">
            <a:extLst>
              <a:ext uri="{FF2B5EF4-FFF2-40B4-BE49-F238E27FC236}">
                <a16:creationId xmlns:a16="http://schemas.microsoft.com/office/drawing/2014/main" id="{6C5E7E78-B163-77B8-236F-5AF5DA759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9788" y="1362480"/>
            <a:ext cx="2666792" cy="2585884"/>
          </a:xfrm>
          <a:custGeom>
            <a:avLst/>
            <a:gdLst>
              <a:gd name="connsiteX0" fmla="*/ 552450 w 1104900"/>
              <a:gd name="connsiteY0" fmla="*/ 0 h 1104900"/>
              <a:gd name="connsiteX1" fmla="*/ 1104900 w 1104900"/>
              <a:gd name="connsiteY1" fmla="*/ 552450 h 1104900"/>
              <a:gd name="connsiteX2" fmla="*/ 552450 w 1104900"/>
              <a:gd name="connsiteY2" fmla="*/ 1104900 h 1104900"/>
              <a:gd name="connsiteX3" fmla="*/ 0 w 1104900"/>
              <a:gd name="connsiteY3" fmla="*/ 552450 h 1104900"/>
              <a:gd name="connsiteX4" fmla="*/ 552450 w 1104900"/>
              <a:gd name="connsiteY4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900" h="1104900">
                <a:moveTo>
                  <a:pt x="552450" y="0"/>
                </a:moveTo>
                <a:cubicBezTo>
                  <a:pt x="857560" y="0"/>
                  <a:pt x="1104900" y="247340"/>
                  <a:pt x="1104900" y="552450"/>
                </a:cubicBezTo>
                <a:cubicBezTo>
                  <a:pt x="1104900" y="857560"/>
                  <a:pt x="857560" y="1104900"/>
                  <a:pt x="552450" y="1104900"/>
                </a:cubicBezTo>
                <a:cubicBezTo>
                  <a:pt x="247340" y="1104900"/>
                  <a:pt x="0" y="857560"/>
                  <a:pt x="0" y="552450"/>
                </a:cubicBezTo>
                <a:cubicBezTo>
                  <a:pt x="0" y="247340"/>
                  <a:pt x="247340" y="0"/>
                  <a:pt x="552450" y="0"/>
                </a:cubicBezTo>
                <a:close/>
              </a:path>
            </a:pathLst>
          </a:cu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21EF608-F1B3-367F-FDB6-61AFFB8526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19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22F7-F2EA-BA23-7581-79A0EC117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E71EBCA-8EEC-27C3-1F4C-0C3932C538E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780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71EBCA-8EEC-27C3-1F4C-0C3932C538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C073CA09-57A5-6DB9-2CE0-EAA805004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B22CECE-FA90-77B8-43B8-9E2B7B1C8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B69A7D-F281-24C8-0E7F-04C08C33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Key Success Factors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97448C-91F6-FB9C-ED2A-813A90C33393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218E2E-2ABE-85F4-4D99-911CDBD3AA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84" t="10786" r="13814" b="9506"/>
          <a:stretch/>
        </p:blipFill>
        <p:spPr>
          <a:xfrm>
            <a:off x="687187" y="1541946"/>
            <a:ext cx="2852192" cy="2913506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280EF78-44F4-2385-A16A-011B9D21C44E}"/>
              </a:ext>
            </a:extLst>
          </p:cNvPr>
          <p:cNvSpPr/>
          <p:nvPr/>
        </p:nvSpPr>
        <p:spPr>
          <a:xfrm>
            <a:off x="5549095" y="1733208"/>
            <a:ext cx="960678" cy="960741"/>
          </a:xfrm>
          <a:custGeom>
            <a:avLst/>
            <a:gdLst>
              <a:gd name="connsiteX0" fmla="*/ 843896 w 1687770"/>
              <a:gd name="connsiteY0" fmla="*/ 0 h 1687881"/>
              <a:gd name="connsiteX1" fmla="*/ 1687770 w 1687770"/>
              <a:gd name="connsiteY1" fmla="*/ 843837 h 1687881"/>
              <a:gd name="connsiteX2" fmla="*/ 1298640 w 1687770"/>
              <a:gd name="connsiteY2" fmla="*/ 1554110 h 1687881"/>
              <a:gd name="connsiteX3" fmla="*/ 1131190 w 1687770"/>
              <a:gd name="connsiteY3" fmla="*/ 1637976 h 1687881"/>
              <a:gd name="connsiteX4" fmla="*/ 841826 w 1687770"/>
              <a:gd name="connsiteY4" fmla="*/ 1687881 h 1687881"/>
              <a:gd name="connsiteX5" fmla="*/ 560534 w 1687770"/>
              <a:gd name="connsiteY5" fmla="*/ 1639840 h 1687881"/>
              <a:gd name="connsiteX6" fmla="*/ 393084 w 1687770"/>
              <a:gd name="connsiteY6" fmla="*/ 1558044 h 1687881"/>
              <a:gd name="connsiteX7" fmla="*/ 21 w 1687770"/>
              <a:gd name="connsiteY7" fmla="*/ 843837 h 1687881"/>
              <a:gd name="connsiteX8" fmla="*/ 843896 w 1687770"/>
              <a:gd name="connsiteY8" fmla="*/ 0 h 1687881"/>
              <a:gd name="connsiteX9" fmla="*/ 843896 w 1687770"/>
              <a:gd name="connsiteY9" fmla="*/ 1374574 h 1687881"/>
              <a:gd name="connsiteX10" fmla="*/ 744129 w 1687770"/>
              <a:gd name="connsiteY10" fmla="*/ 1426344 h 1687881"/>
              <a:gd name="connsiteX11" fmla="*/ 722189 w 1687770"/>
              <a:gd name="connsiteY11" fmla="*/ 1496336 h 1687881"/>
              <a:gd name="connsiteX12" fmla="*/ 756134 w 1687770"/>
              <a:gd name="connsiteY12" fmla="*/ 1579994 h 1687881"/>
              <a:gd name="connsiteX13" fmla="*/ 843896 w 1687770"/>
              <a:gd name="connsiteY13" fmla="*/ 1617889 h 1687881"/>
              <a:gd name="connsiteX14" fmla="*/ 931657 w 1687770"/>
              <a:gd name="connsiteY14" fmla="*/ 1579994 h 1687881"/>
              <a:gd name="connsiteX15" fmla="*/ 941592 w 1687770"/>
              <a:gd name="connsiteY15" fmla="*/ 1424480 h 1687881"/>
              <a:gd name="connsiteX16" fmla="*/ 843896 w 1687770"/>
              <a:gd name="connsiteY16" fmla="*/ 1374574 h 168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7770" h="1687881">
                <a:moveTo>
                  <a:pt x="843896" y="0"/>
                </a:moveTo>
                <a:cubicBezTo>
                  <a:pt x="1310645" y="0"/>
                  <a:pt x="1687770" y="377087"/>
                  <a:pt x="1687770" y="843837"/>
                </a:cubicBezTo>
                <a:cubicBezTo>
                  <a:pt x="1687770" y="1143063"/>
                  <a:pt x="1532118" y="1404601"/>
                  <a:pt x="1298640" y="1554110"/>
                </a:cubicBezTo>
                <a:cubicBezTo>
                  <a:pt x="1205877" y="1686467"/>
                  <a:pt x="1207326" y="1615681"/>
                  <a:pt x="1131190" y="1637976"/>
                </a:cubicBezTo>
                <a:cubicBezTo>
                  <a:pt x="1041358" y="1669866"/>
                  <a:pt x="943662" y="1687881"/>
                  <a:pt x="841826" y="1687881"/>
                </a:cubicBezTo>
                <a:cubicBezTo>
                  <a:pt x="742059" y="1687881"/>
                  <a:pt x="648296" y="1671729"/>
                  <a:pt x="560534" y="1639840"/>
                </a:cubicBezTo>
                <a:cubicBezTo>
                  <a:pt x="500716" y="1617889"/>
                  <a:pt x="444830" y="1592005"/>
                  <a:pt x="393084" y="1558044"/>
                </a:cubicBezTo>
                <a:cubicBezTo>
                  <a:pt x="155673" y="1408535"/>
                  <a:pt x="-2048" y="1145134"/>
                  <a:pt x="21" y="843837"/>
                </a:cubicBezTo>
                <a:cubicBezTo>
                  <a:pt x="21" y="377087"/>
                  <a:pt x="376939" y="0"/>
                  <a:pt x="843896" y="0"/>
                </a:cubicBezTo>
                <a:close/>
                <a:moveTo>
                  <a:pt x="843896" y="1374574"/>
                </a:moveTo>
                <a:cubicBezTo>
                  <a:pt x="801878" y="1374574"/>
                  <a:pt x="766070" y="1394454"/>
                  <a:pt x="744129" y="1426344"/>
                </a:cubicBezTo>
                <a:cubicBezTo>
                  <a:pt x="730054" y="1446430"/>
                  <a:pt x="722189" y="1470244"/>
                  <a:pt x="722189" y="1496336"/>
                </a:cubicBezTo>
                <a:cubicBezTo>
                  <a:pt x="722189" y="1528225"/>
                  <a:pt x="734194" y="1558044"/>
                  <a:pt x="756134" y="1579994"/>
                </a:cubicBezTo>
                <a:cubicBezTo>
                  <a:pt x="778075" y="1604015"/>
                  <a:pt x="809950" y="1617889"/>
                  <a:pt x="843896" y="1617889"/>
                </a:cubicBezTo>
                <a:cubicBezTo>
                  <a:pt x="877841" y="1617889"/>
                  <a:pt x="909716" y="1604015"/>
                  <a:pt x="931657" y="1579994"/>
                </a:cubicBezTo>
                <a:lnTo>
                  <a:pt x="941592" y="1424480"/>
                </a:lnTo>
                <a:cubicBezTo>
                  <a:pt x="919652" y="1394454"/>
                  <a:pt x="883843" y="1374574"/>
                  <a:pt x="843896" y="1374574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B662D6A-D107-6620-F9F8-0D59208A79CE}"/>
              </a:ext>
            </a:extLst>
          </p:cNvPr>
          <p:cNvSpPr/>
          <p:nvPr/>
        </p:nvSpPr>
        <p:spPr>
          <a:xfrm>
            <a:off x="4756446" y="2525868"/>
            <a:ext cx="960666" cy="960622"/>
          </a:xfrm>
          <a:custGeom>
            <a:avLst/>
            <a:gdLst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601140 w 1687749"/>
              <a:gd name="connsiteY9" fmla="*/ 695737 h 1687674"/>
              <a:gd name="connsiteX10" fmla="*/ 1546525 w 1687749"/>
              <a:gd name="connsiteY10" fmla="*/ 695737 h 1687674"/>
              <a:gd name="connsiteX11" fmla="*/ 1546525 w 1687749"/>
              <a:gd name="connsiteY11" fmla="*/ 646193 h 1687674"/>
              <a:gd name="connsiteX12" fmla="*/ 1613505 w 1687749"/>
              <a:gd name="connsiteY12" fmla="*/ 646193 h 1687674"/>
              <a:gd name="connsiteX13" fmla="*/ 1642005 w 1687749"/>
              <a:gd name="connsiteY13" fmla="*/ 568425 h 1687674"/>
              <a:gd name="connsiteX14" fmla="*/ 1687749 w 1687749"/>
              <a:gd name="connsiteY14" fmla="*/ 843837 h 1687674"/>
              <a:gd name="connsiteX15" fmla="*/ 1642005 w 1687749"/>
              <a:gd name="connsiteY15" fmla="*/ 1115107 h 1687674"/>
              <a:gd name="connsiteX16" fmla="*/ 1560040 w 1687749"/>
              <a:gd name="connsiteY16" fmla="*/ 1286774 h 1687674"/>
              <a:gd name="connsiteX17" fmla="*/ 843874 w 1687749"/>
              <a:gd name="connsiteY17" fmla="*/ 1687674 h 1687674"/>
              <a:gd name="connsiteX18" fmla="*/ 0 w 1687749"/>
              <a:gd name="connsiteY18" fmla="*/ 843837 h 1687674"/>
              <a:gd name="connsiteX19" fmla="*/ 843874 w 1687749"/>
              <a:gd name="connsiteY19" fmla="*/ 0 h 1687674"/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546525 w 1687749"/>
              <a:gd name="connsiteY9" fmla="*/ 695737 h 1687674"/>
              <a:gd name="connsiteX10" fmla="*/ 1546525 w 1687749"/>
              <a:gd name="connsiteY10" fmla="*/ 646193 h 1687674"/>
              <a:gd name="connsiteX11" fmla="*/ 1613505 w 1687749"/>
              <a:gd name="connsiteY11" fmla="*/ 646193 h 1687674"/>
              <a:gd name="connsiteX12" fmla="*/ 1642005 w 1687749"/>
              <a:gd name="connsiteY12" fmla="*/ 568425 h 1687674"/>
              <a:gd name="connsiteX13" fmla="*/ 1687749 w 1687749"/>
              <a:gd name="connsiteY13" fmla="*/ 843837 h 1687674"/>
              <a:gd name="connsiteX14" fmla="*/ 1642005 w 1687749"/>
              <a:gd name="connsiteY14" fmla="*/ 1115107 h 1687674"/>
              <a:gd name="connsiteX15" fmla="*/ 1560040 w 1687749"/>
              <a:gd name="connsiteY15" fmla="*/ 1286774 h 1687674"/>
              <a:gd name="connsiteX16" fmla="*/ 843874 w 1687749"/>
              <a:gd name="connsiteY16" fmla="*/ 1687674 h 1687674"/>
              <a:gd name="connsiteX17" fmla="*/ 0 w 1687749"/>
              <a:gd name="connsiteY17" fmla="*/ 843837 h 1687674"/>
              <a:gd name="connsiteX18" fmla="*/ 843874 w 1687749"/>
              <a:gd name="connsiteY18" fmla="*/ 0 h 1687674"/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546525 w 1687749"/>
              <a:gd name="connsiteY9" fmla="*/ 695737 h 1687674"/>
              <a:gd name="connsiteX10" fmla="*/ 1546525 w 1687749"/>
              <a:gd name="connsiteY10" fmla="*/ 646193 h 1687674"/>
              <a:gd name="connsiteX11" fmla="*/ 1642005 w 1687749"/>
              <a:gd name="connsiteY11" fmla="*/ 568425 h 1687674"/>
              <a:gd name="connsiteX12" fmla="*/ 1687749 w 1687749"/>
              <a:gd name="connsiteY12" fmla="*/ 843837 h 1687674"/>
              <a:gd name="connsiteX13" fmla="*/ 1642005 w 1687749"/>
              <a:gd name="connsiteY13" fmla="*/ 1115107 h 1687674"/>
              <a:gd name="connsiteX14" fmla="*/ 1560040 w 1687749"/>
              <a:gd name="connsiteY14" fmla="*/ 1286774 h 1687674"/>
              <a:gd name="connsiteX15" fmla="*/ 843874 w 1687749"/>
              <a:gd name="connsiteY15" fmla="*/ 1687674 h 1687674"/>
              <a:gd name="connsiteX16" fmla="*/ 0 w 1687749"/>
              <a:gd name="connsiteY16" fmla="*/ 843837 h 1687674"/>
              <a:gd name="connsiteX17" fmla="*/ 843874 w 1687749"/>
              <a:gd name="connsiteY17" fmla="*/ 0 h 168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7749" h="1687674">
                <a:moveTo>
                  <a:pt x="843874" y="0"/>
                </a:moveTo>
                <a:cubicBezTo>
                  <a:pt x="1145243" y="0"/>
                  <a:pt x="1410390" y="157585"/>
                  <a:pt x="1560040" y="396966"/>
                </a:cubicBezTo>
                <a:cubicBezTo>
                  <a:pt x="1494219" y="496777"/>
                  <a:pt x="1450338" y="614396"/>
                  <a:pt x="1434400" y="738021"/>
                </a:cubicBezTo>
                <a:cubicBezTo>
                  <a:pt x="1398592" y="759971"/>
                  <a:pt x="1374582" y="799937"/>
                  <a:pt x="1374582" y="843837"/>
                </a:cubicBezTo>
                <a:cubicBezTo>
                  <a:pt x="1374582" y="889808"/>
                  <a:pt x="1400455" y="929567"/>
                  <a:pt x="1436470" y="949653"/>
                </a:cubicBezTo>
                <a:cubicBezTo>
                  <a:pt x="1454271" y="959593"/>
                  <a:pt x="1474348" y="965598"/>
                  <a:pt x="1496288" y="965598"/>
                </a:cubicBezTo>
                <a:cubicBezTo>
                  <a:pt x="1532097" y="965598"/>
                  <a:pt x="1566042" y="949653"/>
                  <a:pt x="1587982" y="923562"/>
                </a:cubicBezTo>
                <a:cubicBezTo>
                  <a:pt x="1605990" y="901611"/>
                  <a:pt x="1617995" y="873656"/>
                  <a:pt x="1617995" y="843837"/>
                </a:cubicBezTo>
                <a:cubicBezTo>
                  <a:pt x="1617995" y="813811"/>
                  <a:pt x="1605990" y="786063"/>
                  <a:pt x="1587982" y="764113"/>
                </a:cubicBezTo>
                <a:lnTo>
                  <a:pt x="1546525" y="695737"/>
                </a:lnTo>
                <a:lnTo>
                  <a:pt x="1546525" y="646193"/>
                </a:lnTo>
                <a:lnTo>
                  <a:pt x="1642005" y="568425"/>
                </a:lnTo>
                <a:cubicBezTo>
                  <a:pt x="1671811" y="656226"/>
                  <a:pt x="1687749" y="748168"/>
                  <a:pt x="1687749" y="843837"/>
                </a:cubicBezTo>
                <a:cubicBezTo>
                  <a:pt x="1687749" y="939507"/>
                  <a:pt x="1671811" y="1029378"/>
                  <a:pt x="1642005" y="1115107"/>
                </a:cubicBezTo>
                <a:cubicBezTo>
                  <a:pt x="1619858" y="1174953"/>
                  <a:pt x="1593985" y="1232934"/>
                  <a:pt x="1560040" y="1286774"/>
                </a:cubicBezTo>
                <a:cubicBezTo>
                  <a:pt x="1410390" y="1528225"/>
                  <a:pt x="1145243" y="1687674"/>
                  <a:pt x="843874" y="1687674"/>
                </a:cubicBezTo>
                <a:cubicBezTo>
                  <a:pt x="377125" y="1687674"/>
                  <a:pt x="0" y="1310588"/>
                  <a:pt x="0" y="843837"/>
                </a:cubicBezTo>
                <a:cubicBezTo>
                  <a:pt x="0" y="377087"/>
                  <a:pt x="377125" y="0"/>
                  <a:pt x="84387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E2E3A1DC-781E-876D-4226-9B314DD27B63}"/>
              </a:ext>
            </a:extLst>
          </p:cNvPr>
          <p:cNvSpPr/>
          <p:nvPr/>
        </p:nvSpPr>
        <p:spPr>
          <a:xfrm>
            <a:off x="6340590" y="2526926"/>
            <a:ext cx="960666" cy="959566"/>
          </a:xfrm>
          <a:custGeom>
            <a:avLst/>
            <a:gdLst>
              <a:gd name="connsiteX0" fmla="*/ 843874 w 1687748"/>
              <a:gd name="connsiteY0" fmla="*/ 7 h 1685817"/>
              <a:gd name="connsiteX1" fmla="*/ 1687748 w 1687748"/>
              <a:gd name="connsiteY1" fmla="*/ 841980 h 1685817"/>
              <a:gd name="connsiteX2" fmla="*/ 843874 w 1687748"/>
              <a:gd name="connsiteY2" fmla="*/ 1685817 h 1685817"/>
              <a:gd name="connsiteX3" fmla="*/ 133711 w 1687748"/>
              <a:gd name="connsiteY3" fmla="*/ 1296927 h 1685817"/>
              <a:gd name="connsiteX4" fmla="*/ 267216 w 1687748"/>
              <a:gd name="connsiteY4" fmla="*/ 937650 h 1685817"/>
              <a:gd name="connsiteX5" fmla="*/ 313167 w 1687748"/>
              <a:gd name="connsiteY5" fmla="*/ 841980 h 1685817"/>
              <a:gd name="connsiteX6" fmla="*/ 267216 w 1687748"/>
              <a:gd name="connsiteY6" fmla="*/ 748174 h 1685817"/>
              <a:gd name="connsiteX7" fmla="*/ 191460 w 1687748"/>
              <a:gd name="connsiteY7" fmla="*/ 722290 h 1685817"/>
              <a:gd name="connsiteX8" fmla="*/ 111771 w 1687748"/>
              <a:gd name="connsiteY8" fmla="*/ 752109 h 1685817"/>
              <a:gd name="connsiteX9" fmla="*/ 69753 w 1687748"/>
              <a:gd name="connsiteY9" fmla="*/ 844051 h 1685817"/>
              <a:gd name="connsiteX10" fmla="*/ 111771 w 1687748"/>
              <a:gd name="connsiteY10" fmla="*/ 935786 h 1685817"/>
              <a:gd name="connsiteX11" fmla="*/ 138119 w 1687748"/>
              <a:gd name="connsiteY11" fmla="*/ 964444 h 1685817"/>
              <a:gd name="connsiteX12" fmla="*/ 138119 w 1687748"/>
              <a:gd name="connsiteY12" fmla="*/ 1077547 h 1685817"/>
              <a:gd name="connsiteX13" fmla="*/ 49883 w 1687748"/>
              <a:gd name="connsiteY13" fmla="*/ 1133337 h 1685817"/>
              <a:gd name="connsiteX14" fmla="*/ 0 w 1687748"/>
              <a:gd name="connsiteY14" fmla="*/ 844051 h 1685817"/>
              <a:gd name="connsiteX15" fmla="*/ 51746 w 1687748"/>
              <a:gd name="connsiteY15" fmla="*/ 552694 h 1685817"/>
              <a:gd name="connsiteX16" fmla="*/ 133711 w 1687748"/>
              <a:gd name="connsiteY16" fmla="*/ 387033 h 1685817"/>
              <a:gd name="connsiteX17" fmla="*/ 843874 w 1687748"/>
              <a:gd name="connsiteY17" fmla="*/ 7 h 168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7748" h="1685817">
                <a:moveTo>
                  <a:pt x="843874" y="7"/>
                </a:moveTo>
                <a:cubicBezTo>
                  <a:pt x="1310623" y="-1857"/>
                  <a:pt x="1687748" y="375230"/>
                  <a:pt x="1687748" y="841980"/>
                </a:cubicBezTo>
                <a:cubicBezTo>
                  <a:pt x="1687748" y="1308731"/>
                  <a:pt x="1310623" y="1685817"/>
                  <a:pt x="843874" y="1685817"/>
                </a:cubicBezTo>
                <a:cubicBezTo>
                  <a:pt x="544575" y="1685817"/>
                  <a:pt x="283154" y="1530303"/>
                  <a:pt x="133711" y="1296927"/>
                </a:cubicBezTo>
                <a:cubicBezTo>
                  <a:pt x="205535" y="1191111"/>
                  <a:pt x="251278" y="1069350"/>
                  <a:pt x="267216" y="937650"/>
                </a:cubicBezTo>
                <a:cubicBezTo>
                  <a:pt x="295159" y="915699"/>
                  <a:pt x="313167" y="881946"/>
                  <a:pt x="313167" y="841980"/>
                </a:cubicBezTo>
                <a:cubicBezTo>
                  <a:pt x="313167" y="804085"/>
                  <a:pt x="295159" y="770125"/>
                  <a:pt x="267216" y="748174"/>
                </a:cubicBezTo>
                <a:cubicBezTo>
                  <a:pt x="247346" y="732230"/>
                  <a:pt x="219403" y="722290"/>
                  <a:pt x="191460" y="722290"/>
                </a:cubicBezTo>
                <a:cubicBezTo>
                  <a:pt x="161447" y="722290"/>
                  <a:pt x="133711" y="734300"/>
                  <a:pt x="111771" y="752109"/>
                </a:cubicBezTo>
                <a:cubicBezTo>
                  <a:pt x="85691" y="774059"/>
                  <a:pt x="69753" y="808020"/>
                  <a:pt x="69753" y="844051"/>
                </a:cubicBezTo>
                <a:cubicBezTo>
                  <a:pt x="69753" y="879875"/>
                  <a:pt x="85691" y="913836"/>
                  <a:pt x="111771" y="935786"/>
                </a:cubicBezTo>
                <a:lnTo>
                  <a:pt x="138119" y="964444"/>
                </a:lnTo>
                <a:lnTo>
                  <a:pt x="138119" y="1077547"/>
                </a:lnTo>
                <a:lnTo>
                  <a:pt x="49883" y="1133337"/>
                </a:lnTo>
                <a:cubicBezTo>
                  <a:pt x="17800" y="1043466"/>
                  <a:pt x="0" y="945725"/>
                  <a:pt x="0" y="844051"/>
                </a:cubicBezTo>
                <a:cubicBezTo>
                  <a:pt x="0" y="742169"/>
                  <a:pt x="17800" y="642565"/>
                  <a:pt x="51746" y="552694"/>
                </a:cubicBezTo>
                <a:cubicBezTo>
                  <a:pt x="73686" y="494920"/>
                  <a:pt x="101629" y="439009"/>
                  <a:pt x="133711" y="387033"/>
                </a:cubicBezTo>
                <a:cubicBezTo>
                  <a:pt x="283154" y="153658"/>
                  <a:pt x="544575" y="7"/>
                  <a:pt x="843874" y="7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5AB4580-A373-3634-869C-0D50B3C56ADE}"/>
              </a:ext>
            </a:extLst>
          </p:cNvPr>
          <p:cNvSpPr/>
          <p:nvPr/>
        </p:nvSpPr>
        <p:spPr>
          <a:xfrm>
            <a:off x="5546751" y="3319591"/>
            <a:ext cx="960793" cy="959561"/>
          </a:xfrm>
          <a:custGeom>
            <a:avLst/>
            <a:gdLst>
              <a:gd name="connsiteX0" fmla="*/ 845944 w 1687971"/>
              <a:gd name="connsiteY0" fmla="*/ 0 h 1685810"/>
              <a:gd name="connsiteX1" fmla="*/ 1129305 w 1687971"/>
              <a:gd name="connsiteY1" fmla="*/ 47834 h 1685810"/>
              <a:gd name="connsiteX2" fmla="*/ 1298825 w 1687971"/>
              <a:gd name="connsiteY2" fmla="*/ 129630 h 1685810"/>
              <a:gd name="connsiteX3" fmla="*/ 1687955 w 1687971"/>
              <a:gd name="connsiteY3" fmla="*/ 841973 h 1685810"/>
              <a:gd name="connsiteX4" fmla="*/ 844081 w 1687971"/>
              <a:gd name="connsiteY4" fmla="*/ 1685810 h 1685810"/>
              <a:gd name="connsiteX5" fmla="*/ 0 w 1687971"/>
              <a:gd name="connsiteY5" fmla="*/ 841973 h 1685810"/>
              <a:gd name="connsiteX6" fmla="*/ 399065 w 1687971"/>
              <a:gd name="connsiteY6" fmla="*/ 125695 h 1685810"/>
              <a:gd name="connsiteX7" fmla="*/ 655852 w 1687971"/>
              <a:gd name="connsiteY7" fmla="*/ 175041 h 1685810"/>
              <a:gd name="connsiteX8" fmla="*/ 740175 w 1687971"/>
              <a:gd name="connsiteY8" fmla="*/ 255325 h 1685810"/>
              <a:gd name="connsiteX9" fmla="*/ 844081 w 1687971"/>
              <a:gd name="connsiteY9" fmla="*/ 313307 h 1685810"/>
              <a:gd name="connsiteX10" fmla="*/ 945710 w 1687971"/>
              <a:gd name="connsiteY10" fmla="*/ 257396 h 1685810"/>
              <a:gd name="connsiteX11" fmla="*/ 965581 w 1687971"/>
              <a:gd name="connsiteY11" fmla="*/ 191546 h 1685810"/>
              <a:gd name="connsiteX12" fmla="*/ 927702 w 1687971"/>
              <a:gd name="connsiteY12" fmla="*/ 103745 h 1685810"/>
              <a:gd name="connsiteX13" fmla="*/ 844081 w 1687971"/>
              <a:gd name="connsiteY13" fmla="*/ 69785 h 1685810"/>
              <a:gd name="connsiteX14" fmla="*/ 762115 w 1687971"/>
              <a:gd name="connsiteY14" fmla="*/ 101674 h 1685810"/>
              <a:gd name="connsiteX15" fmla="*/ 570655 w 1687971"/>
              <a:gd name="connsiteY15" fmla="*/ 45971 h 1685810"/>
              <a:gd name="connsiteX16" fmla="*/ 845944 w 1687971"/>
              <a:gd name="connsiteY16" fmla="*/ 0 h 168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7971" h="1685810">
                <a:moveTo>
                  <a:pt x="845944" y="0"/>
                </a:moveTo>
                <a:cubicBezTo>
                  <a:pt x="945710" y="0"/>
                  <a:pt x="1041544" y="15945"/>
                  <a:pt x="1129305" y="47834"/>
                </a:cubicBezTo>
                <a:cubicBezTo>
                  <a:pt x="1189123" y="67921"/>
                  <a:pt x="1247079" y="95669"/>
                  <a:pt x="1298825" y="129630"/>
                </a:cubicBezTo>
                <a:cubicBezTo>
                  <a:pt x="1534166" y="279346"/>
                  <a:pt x="1689818" y="542747"/>
                  <a:pt x="1687955" y="841973"/>
                </a:cubicBezTo>
                <a:cubicBezTo>
                  <a:pt x="1687955" y="1308724"/>
                  <a:pt x="1310830" y="1685810"/>
                  <a:pt x="844081" y="1685810"/>
                </a:cubicBezTo>
                <a:cubicBezTo>
                  <a:pt x="377125" y="1685810"/>
                  <a:pt x="0" y="1308724"/>
                  <a:pt x="0" y="841973"/>
                </a:cubicBezTo>
                <a:cubicBezTo>
                  <a:pt x="0" y="540677"/>
                  <a:pt x="159791" y="275412"/>
                  <a:pt x="399065" y="125695"/>
                </a:cubicBezTo>
                <a:cubicBezTo>
                  <a:pt x="508374" y="14540"/>
                  <a:pt x="613054" y="156091"/>
                  <a:pt x="655852" y="175041"/>
                </a:cubicBezTo>
                <a:lnTo>
                  <a:pt x="740175" y="255325"/>
                </a:lnTo>
                <a:cubicBezTo>
                  <a:pt x="762115" y="289286"/>
                  <a:pt x="799993" y="313307"/>
                  <a:pt x="844081" y="313307"/>
                </a:cubicBezTo>
                <a:cubicBezTo>
                  <a:pt x="885892" y="313307"/>
                  <a:pt x="923770" y="291356"/>
                  <a:pt x="945710" y="257396"/>
                </a:cubicBezTo>
                <a:cubicBezTo>
                  <a:pt x="957715" y="239380"/>
                  <a:pt x="965581" y="215566"/>
                  <a:pt x="965581" y="191546"/>
                </a:cubicBezTo>
                <a:cubicBezTo>
                  <a:pt x="965581" y="157585"/>
                  <a:pt x="951713" y="125695"/>
                  <a:pt x="927702" y="103745"/>
                </a:cubicBezTo>
                <a:cubicBezTo>
                  <a:pt x="905762" y="81795"/>
                  <a:pt x="875956" y="69785"/>
                  <a:pt x="844081" y="69785"/>
                </a:cubicBezTo>
                <a:cubicBezTo>
                  <a:pt x="811998" y="69785"/>
                  <a:pt x="784055" y="81795"/>
                  <a:pt x="762115" y="101674"/>
                </a:cubicBezTo>
                <a:cubicBezTo>
                  <a:pt x="694431" y="93805"/>
                  <a:pt x="630473" y="73926"/>
                  <a:pt x="570655" y="45971"/>
                </a:cubicBezTo>
                <a:cubicBezTo>
                  <a:pt x="658416" y="15945"/>
                  <a:pt x="750317" y="0"/>
                  <a:pt x="8459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Shape">
            <a:extLst>
              <a:ext uri="{FF2B5EF4-FFF2-40B4-BE49-F238E27FC236}">
                <a16:creationId xmlns:a16="http://schemas.microsoft.com/office/drawing/2014/main" id="{35A919F6-81FF-E34C-33A3-4A6A3A326967}"/>
              </a:ext>
            </a:extLst>
          </p:cNvPr>
          <p:cNvSpPr/>
          <p:nvPr/>
        </p:nvSpPr>
        <p:spPr>
          <a:xfrm>
            <a:off x="6592402" y="2553616"/>
            <a:ext cx="681263" cy="906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extrusionOk="0">
                <a:moveTo>
                  <a:pt x="7115" y="0"/>
                </a:moveTo>
                <a:cubicBezTo>
                  <a:pt x="4920" y="0"/>
                  <a:pt x="2830" y="379"/>
                  <a:pt x="954" y="1083"/>
                </a:cubicBezTo>
                <a:cubicBezTo>
                  <a:pt x="-73" y="1462"/>
                  <a:pt x="-321" y="2490"/>
                  <a:pt x="458" y="3113"/>
                </a:cubicBezTo>
                <a:cubicBezTo>
                  <a:pt x="2866" y="5143"/>
                  <a:pt x="4353" y="7850"/>
                  <a:pt x="4353" y="10800"/>
                </a:cubicBezTo>
                <a:cubicBezTo>
                  <a:pt x="4353" y="13750"/>
                  <a:pt x="2901" y="16457"/>
                  <a:pt x="458" y="18487"/>
                </a:cubicBezTo>
                <a:cubicBezTo>
                  <a:pt x="-321" y="19137"/>
                  <a:pt x="-73" y="20138"/>
                  <a:pt x="954" y="20517"/>
                </a:cubicBezTo>
                <a:cubicBezTo>
                  <a:pt x="2831" y="21221"/>
                  <a:pt x="4920" y="21600"/>
                  <a:pt x="7115" y="21600"/>
                </a:cubicBezTo>
                <a:cubicBezTo>
                  <a:pt x="14941" y="21600"/>
                  <a:pt x="21244" y="16755"/>
                  <a:pt x="21244" y="10800"/>
                </a:cubicBezTo>
                <a:cubicBezTo>
                  <a:pt x="21279" y="4872"/>
                  <a:pt x="14905" y="0"/>
                  <a:pt x="7115" y="0"/>
                </a:cubicBez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80B9E790-3975-E1FF-0485-BF588A56E6A6}"/>
              </a:ext>
            </a:extLst>
          </p:cNvPr>
          <p:cNvSpPr/>
          <p:nvPr/>
        </p:nvSpPr>
        <p:spPr>
          <a:xfrm>
            <a:off x="4786486" y="2553088"/>
            <a:ext cx="682394" cy="906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600" extrusionOk="0">
                <a:moveTo>
                  <a:pt x="16926" y="10827"/>
                </a:moveTo>
                <a:cubicBezTo>
                  <a:pt x="16926" y="7877"/>
                  <a:pt x="18378" y="5170"/>
                  <a:pt x="20821" y="3140"/>
                </a:cubicBezTo>
                <a:cubicBezTo>
                  <a:pt x="21600" y="2490"/>
                  <a:pt x="21352" y="1489"/>
                  <a:pt x="20325" y="1083"/>
                </a:cubicBezTo>
                <a:cubicBezTo>
                  <a:pt x="18449" y="379"/>
                  <a:pt x="16359" y="0"/>
                  <a:pt x="14164" y="0"/>
                </a:cubicBezTo>
                <a:cubicBezTo>
                  <a:pt x="6374" y="0"/>
                  <a:pt x="0" y="4845"/>
                  <a:pt x="0" y="10800"/>
                </a:cubicBezTo>
                <a:cubicBezTo>
                  <a:pt x="0" y="16782"/>
                  <a:pt x="6338" y="21600"/>
                  <a:pt x="14129" y="21600"/>
                </a:cubicBezTo>
                <a:cubicBezTo>
                  <a:pt x="16359" y="21600"/>
                  <a:pt x="18449" y="21221"/>
                  <a:pt x="20290" y="20517"/>
                </a:cubicBezTo>
                <a:cubicBezTo>
                  <a:pt x="21317" y="20138"/>
                  <a:pt x="21565" y="19110"/>
                  <a:pt x="20786" y="18487"/>
                </a:cubicBezTo>
                <a:cubicBezTo>
                  <a:pt x="18378" y="16484"/>
                  <a:pt x="16926" y="13777"/>
                  <a:pt x="16926" y="10827"/>
                </a:cubicBez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">
            <a:extLst>
              <a:ext uri="{FF2B5EF4-FFF2-40B4-BE49-F238E27FC236}">
                <a16:creationId xmlns:a16="http://schemas.microsoft.com/office/drawing/2014/main" id="{2CD52CDD-B3CF-50EF-C61D-D148BA65AFD4}"/>
              </a:ext>
            </a:extLst>
          </p:cNvPr>
          <p:cNvSpPr/>
          <p:nvPr/>
        </p:nvSpPr>
        <p:spPr>
          <a:xfrm>
            <a:off x="5576343" y="1763250"/>
            <a:ext cx="906182" cy="682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9" extrusionOk="0">
                <a:moveTo>
                  <a:pt x="10773" y="16926"/>
                </a:moveTo>
                <a:cubicBezTo>
                  <a:pt x="13723" y="16926"/>
                  <a:pt x="16430" y="18378"/>
                  <a:pt x="18460" y="20821"/>
                </a:cubicBezTo>
                <a:cubicBezTo>
                  <a:pt x="19110" y="21600"/>
                  <a:pt x="20111" y="21352"/>
                  <a:pt x="20517" y="20325"/>
                </a:cubicBezTo>
                <a:cubicBezTo>
                  <a:pt x="21221" y="18449"/>
                  <a:pt x="21600" y="16359"/>
                  <a:pt x="21600" y="14164"/>
                </a:cubicBezTo>
                <a:cubicBezTo>
                  <a:pt x="21600" y="6374"/>
                  <a:pt x="16755" y="0"/>
                  <a:pt x="10800" y="0"/>
                </a:cubicBezTo>
                <a:cubicBezTo>
                  <a:pt x="4818" y="0"/>
                  <a:pt x="0" y="6338"/>
                  <a:pt x="0" y="14129"/>
                </a:cubicBezTo>
                <a:cubicBezTo>
                  <a:pt x="0" y="16359"/>
                  <a:pt x="379" y="18449"/>
                  <a:pt x="1083" y="20290"/>
                </a:cubicBezTo>
                <a:cubicBezTo>
                  <a:pt x="1462" y="21317"/>
                  <a:pt x="2490" y="21565"/>
                  <a:pt x="3113" y="20786"/>
                </a:cubicBezTo>
                <a:cubicBezTo>
                  <a:pt x="5116" y="18378"/>
                  <a:pt x="7823" y="16926"/>
                  <a:pt x="10773" y="16926"/>
                </a:cubicBez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Shape">
            <a:extLst>
              <a:ext uri="{FF2B5EF4-FFF2-40B4-BE49-F238E27FC236}">
                <a16:creationId xmlns:a16="http://schemas.microsoft.com/office/drawing/2014/main" id="{77A8ABB3-FCE0-4D3F-CB47-C636CAF439BA}"/>
              </a:ext>
            </a:extLst>
          </p:cNvPr>
          <p:cNvSpPr/>
          <p:nvPr/>
        </p:nvSpPr>
        <p:spPr>
          <a:xfrm>
            <a:off x="5574056" y="3569163"/>
            <a:ext cx="906182" cy="682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9" extrusionOk="0">
                <a:moveTo>
                  <a:pt x="10827" y="4353"/>
                </a:moveTo>
                <a:cubicBezTo>
                  <a:pt x="7877" y="4353"/>
                  <a:pt x="5170" y="2901"/>
                  <a:pt x="3140" y="458"/>
                </a:cubicBezTo>
                <a:cubicBezTo>
                  <a:pt x="2490" y="-321"/>
                  <a:pt x="1489" y="-73"/>
                  <a:pt x="1083" y="954"/>
                </a:cubicBezTo>
                <a:cubicBezTo>
                  <a:pt x="379" y="2830"/>
                  <a:pt x="0" y="4920"/>
                  <a:pt x="0" y="7115"/>
                </a:cubicBezTo>
                <a:cubicBezTo>
                  <a:pt x="0" y="14905"/>
                  <a:pt x="4845" y="21279"/>
                  <a:pt x="10800" y="21279"/>
                </a:cubicBezTo>
                <a:cubicBezTo>
                  <a:pt x="16782" y="21279"/>
                  <a:pt x="21600" y="14941"/>
                  <a:pt x="21600" y="7150"/>
                </a:cubicBezTo>
                <a:cubicBezTo>
                  <a:pt x="21600" y="4920"/>
                  <a:pt x="21221" y="2830"/>
                  <a:pt x="20517" y="989"/>
                </a:cubicBezTo>
                <a:cubicBezTo>
                  <a:pt x="20138" y="-38"/>
                  <a:pt x="19110" y="-286"/>
                  <a:pt x="18487" y="493"/>
                </a:cubicBezTo>
                <a:cubicBezTo>
                  <a:pt x="16484" y="2901"/>
                  <a:pt x="13805" y="4353"/>
                  <a:pt x="10827" y="4353"/>
                </a:cubicBez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FE41CA53-3980-6F19-3910-05D2356C672C}"/>
              </a:ext>
            </a:extLst>
          </p:cNvPr>
          <p:cNvSpPr/>
          <p:nvPr/>
        </p:nvSpPr>
        <p:spPr>
          <a:xfrm>
            <a:off x="5567449" y="2540817"/>
            <a:ext cx="930033" cy="928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15" y="19488"/>
                </a:moveTo>
                <a:cubicBezTo>
                  <a:pt x="12132" y="19778"/>
                  <a:pt x="12316" y="20200"/>
                  <a:pt x="12316" y="20649"/>
                </a:cubicBezTo>
                <a:cubicBezTo>
                  <a:pt x="12316" y="20966"/>
                  <a:pt x="12211" y="21283"/>
                  <a:pt x="12053" y="21521"/>
                </a:cubicBezTo>
                <a:cubicBezTo>
                  <a:pt x="11631" y="21574"/>
                  <a:pt x="11209" y="21600"/>
                  <a:pt x="10787" y="21600"/>
                </a:cubicBezTo>
                <a:cubicBezTo>
                  <a:pt x="10286" y="21600"/>
                  <a:pt x="9811" y="21574"/>
                  <a:pt x="9336" y="21494"/>
                </a:cubicBezTo>
                <a:cubicBezTo>
                  <a:pt x="7675" y="21283"/>
                  <a:pt x="6145" y="20676"/>
                  <a:pt x="4826" y="19778"/>
                </a:cubicBezTo>
                <a:cubicBezTo>
                  <a:pt x="3613" y="18959"/>
                  <a:pt x="2585" y="17930"/>
                  <a:pt x="1767" y="16689"/>
                </a:cubicBezTo>
                <a:cubicBezTo>
                  <a:pt x="2215" y="15976"/>
                  <a:pt x="2558" y="15210"/>
                  <a:pt x="2848" y="14418"/>
                </a:cubicBezTo>
                <a:cubicBezTo>
                  <a:pt x="3719" y="16292"/>
                  <a:pt x="5222" y="17824"/>
                  <a:pt x="7068" y="18695"/>
                </a:cubicBezTo>
                <a:cubicBezTo>
                  <a:pt x="7859" y="19065"/>
                  <a:pt x="8703" y="19329"/>
                  <a:pt x="9600" y="19435"/>
                </a:cubicBezTo>
                <a:cubicBezTo>
                  <a:pt x="9996" y="19488"/>
                  <a:pt x="10391" y="19514"/>
                  <a:pt x="10787" y="19514"/>
                </a:cubicBezTo>
                <a:cubicBezTo>
                  <a:pt x="11156" y="19540"/>
                  <a:pt x="11499" y="19514"/>
                  <a:pt x="11815" y="19488"/>
                </a:cubicBezTo>
                <a:close/>
                <a:moveTo>
                  <a:pt x="10813" y="2033"/>
                </a:moveTo>
                <a:cubicBezTo>
                  <a:pt x="11182" y="2033"/>
                  <a:pt x="11552" y="2060"/>
                  <a:pt x="11895" y="2112"/>
                </a:cubicBezTo>
                <a:cubicBezTo>
                  <a:pt x="12844" y="2218"/>
                  <a:pt x="13714" y="2482"/>
                  <a:pt x="14532" y="2878"/>
                </a:cubicBezTo>
                <a:cubicBezTo>
                  <a:pt x="16325" y="3723"/>
                  <a:pt x="17776" y="5176"/>
                  <a:pt x="18646" y="6971"/>
                </a:cubicBezTo>
                <a:cubicBezTo>
                  <a:pt x="18936" y="6205"/>
                  <a:pt x="19306" y="5466"/>
                  <a:pt x="19728" y="4779"/>
                </a:cubicBezTo>
                <a:cubicBezTo>
                  <a:pt x="18936" y="3591"/>
                  <a:pt x="17908" y="2588"/>
                  <a:pt x="16721" y="1796"/>
                </a:cubicBezTo>
                <a:cubicBezTo>
                  <a:pt x="15323" y="871"/>
                  <a:pt x="13714" y="264"/>
                  <a:pt x="12000" y="79"/>
                </a:cubicBezTo>
                <a:cubicBezTo>
                  <a:pt x="11605" y="26"/>
                  <a:pt x="11209" y="0"/>
                  <a:pt x="10787" y="0"/>
                </a:cubicBezTo>
                <a:cubicBezTo>
                  <a:pt x="10312" y="0"/>
                  <a:pt x="9837" y="26"/>
                  <a:pt x="9389" y="106"/>
                </a:cubicBezTo>
                <a:cubicBezTo>
                  <a:pt x="9204" y="370"/>
                  <a:pt x="9099" y="687"/>
                  <a:pt x="9099" y="1030"/>
                </a:cubicBezTo>
                <a:cubicBezTo>
                  <a:pt x="9099" y="1452"/>
                  <a:pt x="9284" y="1848"/>
                  <a:pt x="9547" y="2139"/>
                </a:cubicBezTo>
                <a:cubicBezTo>
                  <a:pt x="9969" y="2086"/>
                  <a:pt x="10391" y="2033"/>
                  <a:pt x="10813" y="2033"/>
                </a:cubicBezTo>
                <a:close/>
                <a:moveTo>
                  <a:pt x="21521" y="9559"/>
                </a:moveTo>
                <a:cubicBezTo>
                  <a:pt x="21257" y="9348"/>
                  <a:pt x="20888" y="9216"/>
                  <a:pt x="20519" y="9216"/>
                </a:cubicBezTo>
                <a:cubicBezTo>
                  <a:pt x="20123" y="9216"/>
                  <a:pt x="19754" y="9374"/>
                  <a:pt x="19464" y="9612"/>
                </a:cubicBezTo>
                <a:cubicBezTo>
                  <a:pt x="19516" y="10008"/>
                  <a:pt x="19543" y="10377"/>
                  <a:pt x="19543" y="10800"/>
                </a:cubicBezTo>
                <a:cubicBezTo>
                  <a:pt x="19543" y="11222"/>
                  <a:pt x="19516" y="11645"/>
                  <a:pt x="19464" y="12041"/>
                </a:cubicBezTo>
                <a:cubicBezTo>
                  <a:pt x="19332" y="12965"/>
                  <a:pt x="19068" y="13837"/>
                  <a:pt x="18646" y="14655"/>
                </a:cubicBezTo>
                <a:cubicBezTo>
                  <a:pt x="17749" y="16451"/>
                  <a:pt x="16272" y="17903"/>
                  <a:pt x="14453" y="18748"/>
                </a:cubicBezTo>
                <a:cubicBezTo>
                  <a:pt x="15244" y="19039"/>
                  <a:pt x="15982" y="19408"/>
                  <a:pt x="16694" y="19831"/>
                </a:cubicBezTo>
                <a:cubicBezTo>
                  <a:pt x="17908" y="19039"/>
                  <a:pt x="18936" y="18035"/>
                  <a:pt x="19754" y="16847"/>
                </a:cubicBezTo>
                <a:cubicBezTo>
                  <a:pt x="20703" y="15447"/>
                  <a:pt x="21310" y="13837"/>
                  <a:pt x="21521" y="12094"/>
                </a:cubicBezTo>
                <a:cubicBezTo>
                  <a:pt x="21574" y="11671"/>
                  <a:pt x="21600" y="11249"/>
                  <a:pt x="21600" y="10800"/>
                </a:cubicBezTo>
                <a:cubicBezTo>
                  <a:pt x="21574" y="10378"/>
                  <a:pt x="21547" y="9981"/>
                  <a:pt x="21521" y="9559"/>
                </a:cubicBezTo>
                <a:close/>
                <a:moveTo>
                  <a:pt x="2136" y="11856"/>
                </a:moveTo>
                <a:cubicBezTo>
                  <a:pt x="2084" y="11513"/>
                  <a:pt x="2057" y="11143"/>
                  <a:pt x="2057" y="10774"/>
                </a:cubicBezTo>
                <a:cubicBezTo>
                  <a:pt x="2057" y="10430"/>
                  <a:pt x="2084" y="10087"/>
                  <a:pt x="2110" y="9744"/>
                </a:cubicBezTo>
                <a:cubicBezTo>
                  <a:pt x="2215" y="8846"/>
                  <a:pt x="2453" y="7975"/>
                  <a:pt x="2822" y="7156"/>
                </a:cubicBezTo>
                <a:cubicBezTo>
                  <a:pt x="3666" y="5281"/>
                  <a:pt x="5143" y="3776"/>
                  <a:pt x="6963" y="2878"/>
                </a:cubicBezTo>
                <a:cubicBezTo>
                  <a:pt x="6171" y="2614"/>
                  <a:pt x="5433" y="2245"/>
                  <a:pt x="4747" y="1796"/>
                </a:cubicBezTo>
                <a:cubicBezTo>
                  <a:pt x="3560" y="2614"/>
                  <a:pt x="2532" y="3644"/>
                  <a:pt x="1741" y="4885"/>
                </a:cubicBezTo>
                <a:cubicBezTo>
                  <a:pt x="870" y="6205"/>
                  <a:pt x="290" y="7763"/>
                  <a:pt x="79" y="9400"/>
                </a:cubicBezTo>
                <a:cubicBezTo>
                  <a:pt x="26" y="9849"/>
                  <a:pt x="0" y="10298"/>
                  <a:pt x="0" y="10747"/>
                </a:cubicBezTo>
                <a:cubicBezTo>
                  <a:pt x="0" y="11222"/>
                  <a:pt x="26" y="11698"/>
                  <a:pt x="105" y="12173"/>
                </a:cubicBezTo>
                <a:cubicBezTo>
                  <a:pt x="343" y="12305"/>
                  <a:pt x="607" y="12384"/>
                  <a:pt x="897" y="12384"/>
                </a:cubicBezTo>
                <a:cubicBezTo>
                  <a:pt x="1398" y="12437"/>
                  <a:pt x="1846" y="12226"/>
                  <a:pt x="2136" y="118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AD813361-9557-D830-E94C-062417BEF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3805" y="1866734"/>
            <a:ext cx="391258" cy="39125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646496C5-F9B9-2B3B-940A-C2006F58E9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91380" y="2811081"/>
            <a:ext cx="391258" cy="39125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6849AF54-C1A8-A6D3-56FD-E11D2B3ED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1519" y="3714731"/>
            <a:ext cx="391258" cy="39125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1FA2B42-1958-9893-44E0-4D977FE746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66844" y="2810552"/>
            <a:ext cx="391258" cy="391258"/>
          </a:xfrm>
          <a:prstGeom prst="rect">
            <a:avLst/>
          </a:prstGeom>
        </p:spPr>
      </p:pic>
      <p:sp>
        <p:nvSpPr>
          <p:cNvPr id="53" name="Titel 1">
            <a:extLst>
              <a:ext uri="{FF2B5EF4-FFF2-40B4-BE49-F238E27FC236}">
                <a16:creationId xmlns:a16="http://schemas.microsoft.com/office/drawing/2014/main" id="{6C1C3007-7D14-38F6-22FF-E246F2B9DACD}"/>
              </a:ext>
            </a:extLst>
          </p:cNvPr>
          <p:cNvSpPr txBox="1">
            <a:spLocks/>
          </p:cNvSpPr>
          <p:nvPr/>
        </p:nvSpPr>
        <p:spPr>
          <a:xfrm>
            <a:off x="5340713" y="1486310"/>
            <a:ext cx="1372866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Circular Design</a:t>
            </a:r>
          </a:p>
        </p:txBody>
      </p:sp>
      <p:sp>
        <p:nvSpPr>
          <p:cNvPr id="54" name="Titel 1">
            <a:extLst>
              <a:ext uri="{FF2B5EF4-FFF2-40B4-BE49-F238E27FC236}">
                <a16:creationId xmlns:a16="http://schemas.microsoft.com/office/drawing/2014/main" id="{40882BAA-18D5-CB5B-F4A7-5A8A0965F4E6}"/>
              </a:ext>
            </a:extLst>
          </p:cNvPr>
          <p:cNvSpPr txBox="1">
            <a:spLocks/>
          </p:cNvSpPr>
          <p:nvPr/>
        </p:nvSpPr>
        <p:spPr>
          <a:xfrm>
            <a:off x="7362136" y="2852878"/>
            <a:ext cx="1062791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Produce &amp;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Manufacture</a:t>
            </a:r>
          </a:p>
        </p:txBody>
      </p:sp>
      <p:sp>
        <p:nvSpPr>
          <p:cNvPr id="55" name="Titel 1">
            <a:extLst>
              <a:ext uri="{FF2B5EF4-FFF2-40B4-BE49-F238E27FC236}">
                <a16:creationId xmlns:a16="http://schemas.microsoft.com/office/drawing/2014/main" id="{67A7C5A9-CDAD-52A7-C656-36B258D0989A}"/>
              </a:ext>
            </a:extLst>
          </p:cNvPr>
          <p:cNvSpPr txBox="1">
            <a:spLocks/>
          </p:cNvSpPr>
          <p:nvPr/>
        </p:nvSpPr>
        <p:spPr>
          <a:xfrm>
            <a:off x="5620885" y="4320474"/>
            <a:ext cx="815929" cy="21544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Consume</a:t>
            </a:r>
          </a:p>
        </p:txBody>
      </p:sp>
      <p:sp>
        <p:nvSpPr>
          <p:cNvPr id="56" name="Titel 1">
            <a:extLst>
              <a:ext uri="{FF2B5EF4-FFF2-40B4-BE49-F238E27FC236}">
                <a16:creationId xmlns:a16="http://schemas.microsoft.com/office/drawing/2014/main" id="{417F3CAA-045B-B5FB-F86C-FE130952B70C}"/>
              </a:ext>
            </a:extLst>
          </p:cNvPr>
          <p:cNvSpPr txBox="1">
            <a:spLocks/>
          </p:cNvSpPr>
          <p:nvPr/>
        </p:nvSpPr>
        <p:spPr>
          <a:xfrm>
            <a:off x="3632218" y="2851961"/>
            <a:ext cx="1054777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Collect, Sort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&amp; Recycle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62F38A-94B8-2082-5E74-4EAA5B42F3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86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9ABDE-57FF-B8E0-56A8-BD3545CE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460568B-CF2F-E807-415C-BC5BC18D122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1548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460568B-CF2F-E807-415C-BC5BC18D12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8ECDA50B-911F-6648-8CE2-BD046D406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3ED52E1-17AB-8F0A-C4DC-E7418C9AD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103BA4-F0E0-AB06-DE95-097F4D90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Circular Design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16FA2F-7210-BAD9-BC8C-F618B4D093A9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7" name="Textfeld 6">
            <a:extLst>
              <a:ext uri="{FF2B5EF4-FFF2-40B4-BE49-F238E27FC236}">
                <a16:creationId xmlns:a16="http://schemas.microsoft.com/office/drawing/2014/main" id="{78CB4422-060F-CA5E-BC07-40D615C82B29}"/>
              </a:ext>
            </a:extLst>
          </p:cNvPr>
          <p:cNvSpPr txBox="1"/>
          <p:nvPr/>
        </p:nvSpPr>
        <p:spPr>
          <a:xfrm>
            <a:off x="6000005" y="1492865"/>
            <a:ext cx="2430281" cy="28007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harmonized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design 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e-DE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multi-material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mono-material</a:t>
            </a:r>
          </a:p>
          <a:p>
            <a:pPr algn="l"/>
            <a:endParaRPr lang="de-DE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unnecessary</a:t>
            </a:r>
            <a:r>
              <a:rPr lang="de-DE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</a:t>
            </a:r>
            <a:endParaRPr lang="de-DE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Inks, primers and OPVs have a key role in Circular Design: barrier, heat-stable inks, de-inking etc.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71B849-5F24-5271-9098-AFCE8645B581}"/>
              </a:ext>
            </a:extLst>
          </p:cNvPr>
          <p:cNvCxnSpPr>
            <a:cxnSpLocks/>
          </p:cNvCxnSpPr>
          <p:nvPr/>
        </p:nvCxnSpPr>
        <p:spPr>
          <a:xfrm>
            <a:off x="5647921" y="1459595"/>
            <a:ext cx="0" cy="304948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31AF51B-D82A-8257-2195-B6F6DCEB2463}"/>
              </a:ext>
            </a:extLst>
          </p:cNvPr>
          <p:cNvGrpSpPr/>
          <p:nvPr/>
        </p:nvGrpSpPr>
        <p:grpSpPr>
          <a:xfrm>
            <a:off x="689610" y="1478121"/>
            <a:ext cx="4807171" cy="3064931"/>
            <a:chOff x="534493" y="1478121"/>
            <a:chExt cx="4807171" cy="3064931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89A94F-8152-DCB8-1364-E3E3B35F0D83}"/>
                </a:ext>
              </a:extLst>
            </p:cNvPr>
            <p:cNvSpPr/>
            <p:nvPr/>
          </p:nvSpPr>
          <p:spPr>
            <a:xfrm>
              <a:off x="2456030" y="1726354"/>
              <a:ext cx="965872" cy="965935"/>
            </a:xfrm>
            <a:custGeom>
              <a:avLst/>
              <a:gdLst>
                <a:gd name="connsiteX0" fmla="*/ 843896 w 1687770"/>
                <a:gd name="connsiteY0" fmla="*/ 0 h 1687881"/>
                <a:gd name="connsiteX1" fmla="*/ 1687770 w 1687770"/>
                <a:gd name="connsiteY1" fmla="*/ 843837 h 1687881"/>
                <a:gd name="connsiteX2" fmla="*/ 1298640 w 1687770"/>
                <a:gd name="connsiteY2" fmla="*/ 1554110 h 1687881"/>
                <a:gd name="connsiteX3" fmla="*/ 1131190 w 1687770"/>
                <a:gd name="connsiteY3" fmla="*/ 1637976 h 1687881"/>
                <a:gd name="connsiteX4" fmla="*/ 841826 w 1687770"/>
                <a:gd name="connsiteY4" fmla="*/ 1687881 h 1687881"/>
                <a:gd name="connsiteX5" fmla="*/ 560534 w 1687770"/>
                <a:gd name="connsiteY5" fmla="*/ 1639840 h 1687881"/>
                <a:gd name="connsiteX6" fmla="*/ 393084 w 1687770"/>
                <a:gd name="connsiteY6" fmla="*/ 1558044 h 1687881"/>
                <a:gd name="connsiteX7" fmla="*/ 21 w 1687770"/>
                <a:gd name="connsiteY7" fmla="*/ 843837 h 1687881"/>
                <a:gd name="connsiteX8" fmla="*/ 843896 w 1687770"/>
                <a:gd name="connsiteY8" fmla="*/ 0 h 1687881"/>
                <a:gd name="connsiteX9" fmla="*/ 843896 w 1687770"/>
                <a:gd name="connsiteY9" fmla="*/ 1374574 h 1687881"/>
                <a:gd name="connsiteX10" fmla="*/ 744129 w 1687770"/>
                <a:gd name="connsiteY10" fmla="*/ 1426344 h 1687881"/>
                <a:gd name="connsiteX11" fmla="*/ 722189 w 1687770"/>
                <a:gd name="connsiteY11" fmla="*/ 1496336 h 1687881"/>
                <a:gd name="connsiteX12" fmla="*/ 756134 w 1687770"/>
                <a:gd name="connsiteY12" fmla="*/ 1579994 h 1687881"/>
                <a:gd name="connsiteX13" fmla="*/ 843896 w 1687770"/>
                <a:gd name="connsiteY13" fmla="*/ 1617889 h 1687881"/>
                <a:gd name="connsiteX14" fmla="*/ 931657 w 1687770"/>
                <a:gd name="connsiteY14" fmla="*/ 1579994 h 1687881"/>
                <a:gd name="connsiteX15" fmla="*/ 941592 w 1687770"/>
                <a:gd name="connsiteY15" fmla="*/ 1424480 h 1687881"/>
                <a:gd name="connsiteX16" fmla="*/ 843896 w 1687770"/>
                <a:gd name="connsiteY16" fmla="*/ 1374574 h 16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770" h="1687881">
                  <a:moveTo>
                    <a:pt x="843896" y="0"/>
                  </a:moveTo>
                  <a:cubicBezTo>
                    <a:pt x="1310645" y="0"/>
                    <a:pt x="1687770" y="377087"/>
                    <a:pt x="1687770" y="843837"/>
                  </a:cubicBezTo>
                  <a:cubicBezTo>
                    <a:pt x="1687770" y="1143063"/>
                    <a:pt x="1532118" y="1404601"/>
                    <a:pt x="1298640" y="1554110"/>
                  </a:cubicBezTo>
                  <a:cubicBezTo>
                    <a:pt x="1205877" y="1686467"/>
                    <a:pt x="1207326" y="1615681"/>
                    <a:pt x="1131190" y="1637976"/>
                  </a:cubicBezTo>
                  <a:cubicBezTo>
                    <a:pt x="1041358" y="1669866"/>
                    <a:pt x="943662" y="1687881"/>
                    <a:pt x="841826" y="1687881"/>
                  </a:cubicBezTo>
                  <a:cubicBezTo>
                    <a:pt x="742059" y="1687881"/>
                    <a:pt x="648296" y="1671729"/>
                    <a:pt x="560534" y="1639840"/>
                  </a:cubicBezTo>
                  <a:cubicBezTo>
                    <a:pt x="500716" y="1617889"/>
                    <a:pt x="444830" y="1592005"/>
                    <a:pt x="393084" y="1558044"/>
                  </a:cubicBezTo>
                  <a:cubicBezTo>
                    <a:pt x="155673" y="1408535"/>
                    <a:pt x="-2048" y="1145134"/>
                    <a:pt x="21" y="843837"/>
                  </a:cubicBezTo>
                  <a:cubicBezTo>
                    <a:pt x="21" y="377087"/>
                    <a:pt x="376939" y="0"/>
                    <a:pt x="843896" y="0"/>
                  </a:cubicBezTo>
                  <a:close/>
                  <a:moveTo>
                    <a:pt x="843896" y="1374574"/>
                  </a:moveTo>
                  <a:cubicBezTo>
                    <a:pt x="801878" y="1374574"/>
                    <a:pt x="766070" y="1394454"/>
                    <a:pt x="744129" y="1426344"/>
                  </a:cubicBezTo>
                  <a:cubicBezTo>
                    <a:pt x="730054" y="1446430"/>
                    <a:pt x="722189" y="1470244"/>
                    <a:pt x="722189" y="1496336"/>
                  </a:cubicBezTo>
                  <a:cubicBezTo>
                    <a:pt x="722189" y="1528225"/>
                    <a:pt x="734194" y="1558044"/>
                    <a:pt x="756134" y="1579994"/>
                  </a:cubicBezTo>
                  <a:cubicBezTo>
                    <a:pt x="778075" y="1604015"/>
                    <a:pt x="809950" y="1617889"/>
                    <a:pt x="843896" y="1617889"/>
                  </a:cubicBezTo>
                  <a:cubicBezTo>
                    <a:pt x="877841" y="1617889"/>
                    <a:pt x="909716" y="1604015"/>
                    <a:pt x="931657" y="1579994"/>
                  </a:cubicBezTo>
                  <a:lnTo>
                    <a:pt x="941592" y="1424480"/>
                  </a:lnTo>
                  <a:cubicBezTo>
                    <a:pt x="919652" y="1394454"/>
                    <a:pt x="883843" y="1374574"/>
                    <a:pt x="843896" y="137457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985C56A-8864-2608-E54F-22D9CA86339B}"/>
                </a:ext>
              </a:extLst>
            </p:cNvPr>
            <p:cNvSpPr/>
            <p:nvPr/>
          </p:nvSpPr>
          <p:spPr>
            <a:xfrm>
              <a:off x="1659096" y="2523300"/>
              <a:ext cx="965859" cy="965816"/>
            </a:xfrm>
            <a:custGeom>
              <a:avLst/>
              <a:gdLst>
                <a:gd name="connsiteX0" fmla="*/ 843874 w 1687749"/>
                <a:gd name="connsiteY0" fmla="*/ 0 h 1687674"/>
                <a:gd name="connsiteX1" fmla="*/ 1560040 w 1687749"/>
                <a:gd name="connsiteY1" fmla="*/ 396966 h 1687674"/>
                <a:gd name="connsiteX2" fmla="*/ 1434400 w 1687749"/>
                <a:gd name="connsiteY2" fmla="*/ 738021 h 1687674"/>
                <a:gd name="connsiteX3" fmla="*/ 1374582 w 1687749"/>
                <a:gd name="connsiteY3" fmla="*/ 843837 h 1687674"/>
                <a:gd name="connsiteX4" fmla="*/ 1436470 w 1687749"/>
                <a:gd name="connsiteY4" fmla="*/ 949653 h 1687674"/>
                <a:gd name="connsiteX5" fmla="*/ 1496288 w 1687749"/>
                <a:gd name="connsiteY5" fmla="*/ 965598 h 1687674"/>
                <a:gd name="connsiteX6" fmla="*/ 1587982 w 1687749"/>
                <a:gd name="connsiteY6" fmla="*/ 923562 h 1687674"/>
                <a:gd name="connsiteX7" fmla="*/ 1617995 w 1687749"/>
                <a:gd name="connsiteY7" fmla="*/ 843837 h 1687674"/>
                <a:gd name="connsiteX8" fmla="*/ 1587982 w 1687749"/>
                <a:gd name="connsiteY8" fmla="*/ 764113 h 1687674"/>
                <a:gd name="connsiteX9" fmla="*/ 1601140 w 1687749"/>
                <a:gd name="connsiteY9" fmla="*/ 695737 h 1687674"/>
                <a:gd name="connsiteX10" fmla="*/ 1546525 w 1687749"/>
                <a:gd name="connsiteY10" fmla="*/ 695737 h 1687674"/>
                <a:gd name="connsiteX11" fmla="*/ 1546525 w 1687749"/>
                <a:gd name="connsiteY11" fmla="*/ 646193 h 1687674"/>
                <a:gd name="connsiteX12" fmla="*/ 1613505 w 1687749"/>
                <a:gd name="connsiteY12" fmla="*/ 646193 h 1687674"/>
                <a:gd name="connsiteX13" fmla="*/ 1642005 w 1687749"/>
                <a:gd name="connsiteY13" fmla="*/ 568425 h 1687674"/>
                <a:gd name="connsiteX14" fmla="*/ 1687749 w 1687749"/>
                <a:gd name="connsiteY14" fmla="*/ 843837 h 1687674"/>
                <a:gd name="connsiteX15" fmla="*/ 1642005 w 1687749"/>
                <a:gd name="connsiteY15" fmla="*/ 1115107 h 1687674"/>
                <a:gd name="connsiteX16" fmla="*/ 1560040 w 1687749"/>
                <a:gd name="connsiteY16" fmla="*/ 1286774 h 1687674"/>
                <a:gd name="connsiteX17" fmla="*/ 843874 w 1687749"/>
                <a:gd name="connsiteY17" fmla="*/ 1687674 h 1687674"/>
                <a:gd name="connsiteX18" fmla="*/ 0 w 1687749"/>
                <a:gd name="connsiteY18" fmla="*/ 843837 h 1687674"/>
                <a:gd name="connsiteX19" fmla="*/ 843874 w 1687749"/>
                <a:gd name="connsiteY19" fmla="*/ 0 h 1687674"/>
                <a:gd name="connsiteX0" fmla="*/ 843874 w 1687749"/>
                <a:gd name="connsiteY0" fmla="*/ 0 h 1687674"/>
                <a:gd name="connsiteX1" fmla="*/ 1560040 w 1687749"/>
                <a:gd name="connsiteY1" fmla="*/ 396966 h 1687674"/>
                <a:gd name="connsiteX2" fmla="*/ 1434400 w 1687749"/>
                <a:gd name="connsiteY2" fmla="*/ 738021 h 1687674"/>
                <a:gd name="connsiteX3" fmla="*/ 1374582 w 1687749"/>
                <a:gd name="connsiteY3" fmla="*/ 843837 h 1687674"/>
                <a:gd name="connsiteX4" fmla="*/ 1436470 w 1687749"/>
                <a:gd name="connsiteY4" fmla="*/ 949653 h 1687674"/>
                <a:gd name="connsiteX5" fmla="*/ 1496288 w 1687749"/>
                <a:gd name="connsiteY5" fmla="*/ 965598 h 1687674"/>
                <a:gd name="connsiteX6" fmla="*/ 1587982 w 1687749"/>
                <a:gd name="connsiteY6" fmla="*/ 923562 h 1687674"/>
                <a:gd name="connsiteX7" fmla="*/ 1617995 w 1687749"/>
                <a:gd name="connsiteY7" fmla="*/ 843837 h 1687674"/>
                <a:gd name="connsiteX8" fmla="*/ 1587982 w 1687749"/>
                <a:gd name="connsiteY8" fmla="*/ 764113 h 1687674"/>
                <a:gd name="connsiteX9" fmla="*/ 1546525 w 1687749"/>
                <a:gd name="connsiteY9" fmla="*/ 695737 h 1687674"/>
                <a:gd name="connsiteX10" fmla="*/ 1546525 w 1687749"/>
                <a:gd name="connsiteY10" fmla="*/ 646193 h 1687674"/>
                <a:gd name="connsiteX11" fmla="*/ 1613505 w 1687749"/>
                <a:gd name="connsiteY11" fmla="*/ 646193 h 1687674"/>
                <a:gd name="connsiteX12" fmla="*/ 1642005 w 1687749"/>
                <a:gd name="connsiteY12" fmla="*/ 568425 h 1687674"/>
                <a:gd name="connsiteX13" fmla="*/ 1687749 w 1687749"/>
                <a:gd name="connsiteY13" fmla="*/ 843837 h 1687674"/>
                <a:gd name="connsiteX14" fmla="*/ 1642005 w 1687749"/>
                <a:gd name="connsiteY14" fmla="*/ 1115107 h 1687674"/>
                <a:gd name="connsiteX15" fmla="*/ 1560040 w 1687749"/>
                <a:gd name="connsiteY15" fmla="*/ 1286774 h 1687674"/>
                <a:gd name="connsiteX16" fmla="*/ 843874 w 1687749"/>
                <a:gd name="connsiteY16" fmla="*/ 1687674 h 1687674"/>
                <a:gd name="connsiteX17" fmla="*/ 0 w 1687749"/>
                <a:gd name="connsiteY17" fmla="*/ 843837 h 1687674"/>
                <a:gd name="connsiteX18" fmla="*/ 843874 w 1687749"/>
                <a:gd name="connsiteY18" fmla="*/ 0 h 1687674"/>
                <a:gd name="connsiteX0" fmla="*/ 843874 w 1687749"/>
                <a:gd name="connsiteY0" fmla="*/ 0 h 1687674"/>
                <a:gd name="connsiteX1" fmla="*/ 1560040 w 1687749"/>
                <a:gd name="connsiteY1" fmla="*/ 396966 h 1687674"/>
                <a:gd name="connsiteX2" fmla="*/ 1434400 w 1687749"/>
                <a:gd name="connsiteY2" fmla="*/ 738021 h 1687674"/>
                <a:gd name="connsiteX3" fmla="*/ 1374582 w 1687749"/>
                <a:gd name="connsiteY3" fmla="*/ 843837 h 1687674"/>
                <a:gd name="connsiteX4" fmla="*/ 1436470 w 1687749"/>
                <a:gd name="connsiteY4" fmla="*/ 949653 h 1687674"/>
                <a:gd name="connsiteX5" fmla="*/ 1496288 w 1687749"/>
                <a:gd name="connsiteY5" fmla="*/ 965598 h 1687674"/>
                <a:gd name="connsiteX6" fmla="*/ 1587982 w 1687749"/>
                <a:gd name="connsiteY6" fmla="*/ 923562 h 1687674"/>
                <a:gd name="connsiteX7" fmla="*/ 1617995 w 1687749"/>
                <a:gd name="connsiteY7" fmla="*/ 843837 h 1687674"/>
                <a:gd name="connsiteX8" fmla="*/ 1587982 w 1687749"/>
                <a:gd name="connsiteY8" fmla="*/ 764113 h 1687674"/>
                <a:gd name="connsiteX9" fmla="*/ 1546525 w 1687749"/>
                <a:gd name="connsiteY9" fmla="*/ 695737 h 1687674"/>
                <a:gd name="connsiteX10" fmla="*/ 1546525 w 1687749"/>
                <a:gd name="connsiteY10" fmla="*/ 646193 h 1687674"/>
                <a:gd name="connsiteX11" fmla="*/ 1642005 w 1687749"/>
                <a:gd name="connsiteY11" fmla="*/ 568425 h 1687674"/>
                <a:gd name="connsiteX12" fmla="*/ 1687749 w 1687749"/>
                <a:gd name="connsiteY12" fmla="*/ 843837 h 1687674"/>
                <a:gd name="connsiteX13" fmla="*/ 1642005 w 1687749"/>
                <a:gd name="connsiteY13" fmla="*/ 1115107 h 1687674"/>
                <a:gd name="connsiteX14" fmla="*/ 1560040 w 1687749"/>
                <a:gd name="connsiteY14" fmla="*/ 1286774 h 1687674"/>
                <a:gd name="connsiteX15" fmla="*/ 843874 w 1687749"/>
                <a:gd name="connsiteY15" fmla="*/ 1687674 h 1687674"/>
                <a:gd name="connsiteX16" fmla="*/ 0 w 1687749"/>
                <a:gd name="connsiteY16" fmla="*/ 843837 h 1687674"/>
                <a:gd name="connsiteX17" fmla="*/ 843874 w 1687749"/>
                <a:gd name="connsiteY17" fmla="*/ 0 h 168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87749" h="1687674">
                  <a:moveTo>
                    <a:pt x="843874" y="0"/>
                  </a:moveTo>
                  <a:cubicBezTo>
                    <a:pt x="1145243" y="0"/>
                    <a:pt x="1410390" y="157585"/>
                    <a:pt x="1560040" y="396966"/>
                  </a:cubicBezTo>
                  <a:cubicBezTo>
                    <a:pt x="1494219" y="496777"/>
                    <a:pt x="1450338" y="614396"/>
                    <a:pt x="1434400" y="738021"/>
                  </a:cubicBezTo>
                  <a:cubicBezTo>
                    <a:pt x="1398592" y="759971"/>
                    <a:pt x="1374582" y="799937"/>
                    <a:pt x="1374582" y="843837"/>
                  </a:cubicBezTo>
                  <a:cubicBezTo>
                    <a:pt x="1374582" y="889808"/>
                    <a:pt x="1400455" y="929567"/>
                    <a:pt x="1436470" y="949653"/>
                  </a:cubicBezTo>
                  <a:cubicBezTo>
                    <a:pt x="1454271" y="959593"/>
                    <a:pt x="1474348" y="965598"/>
                    <a:pt x="1496288" y="965598"/>
                  </a:cubicBezTo>
                  <a:cubicBezTo>
                    <a:pt x="1532097" y="965598"/>
                    <a:pt x="1566042" y="949653"/>
                    <a:pt x="1587982" y="923562"/>
                  </a:cubicBezTo>
                  <a:cubicBezTo>
                    <a:pt x="1605990" y="901611"/>
                    <a:pt x="1617995" y="873656"/>
                    <a:pt x="1617995" y="843837"/>
                  </a:cubicBezTo>
                  <a:cubicBezTo>
                    <a:pt x="1617995" y="813811"/>
                    <a:pt x="1605990" y="786063"/>
                    <a:pt x="1587982" y="764113"/>
                  </a:cubicBezTo>
                  <a:lnTo>
                    <a:pt x="1546525" y="695737"/>
                  </a:lnTo>
                  <a:lnTo>
                    <a:pt x="1546525" y="646193"/>
                  </a:lnTo>
                  <a:lnTo>
                    <a:pt x="1642005" y="568425"/>
                  </a:lnTo>
                  <a:cubicBezTo>
                    <a:pt x="1671811" y="656226"/>
                    <a:pt x="1687749" y="748168"/>
                    <a:pt x="1687749" y="843837"/>
                  </a:cubicBezTo>
                  <a:cubicBezTo>
                    <a:pt x="1687749" y="939507"/>
                    <a:pt x="1671811" y="1029378"/>
                    <a:pt x="1642005" y="1115107"/>
                  </a:cubicBezTo>
                  <a:cubicBezTo>
                    <a:pt x="1619858" y="1174953"/>
                    <a:pt x="1593985" y="1232934"/>
                    <a:pt x="1560040" y="1286774"/>
                  </a:cubicBezTo>
                  <a:cubicBezTo>
                    <a:pt x="1410390" y="1528225"/>
                    <a:pt x="1145243" y="1687674"/>
                    <a:pt x="843874" y="1687674"/>
                  </a:cubicBezTo>
                  <a:cubicBezTo>
                    <a:pt x="377125" y="1687674"/>
                    <a:pt x="0" y="1310588"/>
                    <a:pt x="0" y="843837"/>
                  </a:cubicBezTo>
                  <a:cubicBezTo>
                    <a:pt x="0" y="377087"/>
                    <a:pt x="377125" y="0"/>
                    <a:pt x="84387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57160C4-6DE8-5B75-D205-0E8BE11F74B9}"/>
                </a:ext>
              </a:extLst>
            </p:cNvPr>
            <p:cNvSpPr/>
            <p:nvPr/>
          </p:nvSpPr>
          <p:spPr>
            <a:xfrm>
              <a:off x="3251805" y="2524364"/>
              <a:ext cx="965859" cy="964754"/>
            </a:xfrm>
            <a:custGeom>
              <a:avLst/>
              <a:gdLst>
                <a:gd name="connsiteX0" fmla="*/ 843874 w 1687748"/>
                <a:gd name="connsiteY0" fmla="*/ 7 h 1685817"/>
                <a:gd name="connsiteX1" fmla="*/ 1687748 w 1687748"/>
                <a:gd name="connsiteY1" fmla="*/ 841980 h 1685817"/>
                <a:gd name="connsiteX2" fmla="*/ 843874 w 1687748"/>
                <a:gd name="connsiteY2" fmla="*/ 1685817 h 1685817"/>
                <a:gd name="connsiteX3" fmla="*/ 133711 w 1687748"/>
                <a:gd name="connsiteY3" fmla="*/ 1296927 h 1685817"/>
                <a:gd name="connsiteX4" fmla="*/ 267216 w 1687748"/>
                <a:gd name="connsiteY4" fmla="*/ 937650 h 1685817"/>
                <a:gd name="connsiteX5" fmla="*/ 313167 w 1687748"/>
                <a:gd name="connsiteY5" fmla="*/ 841980 h 1685817"/>
                <a:gd name="connsiteX6" fmla="*/ 267216 w 1687748"/>
                <a:gd name="connsiteY6" fmla="*/ 748174 h 1685817"/>
                <a:gd name="connsiteX7" fmla="*/ 191460 w 1687748"/>
                <a:gd name="connsiteY7" fmla="*/ 722290 h 1685817"/>
                <a:gd name="connsiteX8" fmla="*/ 111771 w 1687748"/>
                <a:gd name="connsiteY8" fmla="*/ 752109 h 1685817"/>
                <a:gd name="connsiteX9" fmla="*/ 69753 w 1687748"/>
                <a:gd name="connsiteY9" fmla="*/ 844051 h 1685817"/>
                <a:gd name="connsiteX10" fmla="*/ 111771 w 1687748"/>
                <a:gd name="connsiteY10" fmla="*/ 935786 h 1685817"/>
                <a:gd name="connsiteX11" fmla="*/ 138119 w 1687748"/>
                <a:gd name="connsiteY11" fmla="*/ 964444 h 1685817"/>
                <a:gd name="connsiteX12" fmla="*/ 138119 w 1687748"/>
                <a:gd name="connsiteY12" fmla="*/ 1077547 h 1685817"/>
                <a:gd name="connsiteX13" fmla="*/ 49883 w 1687748"/>
                <a:gd name="connsiteY13" fmla="*/ 1133337 h 1685817"/>
                <a:gd name="connsiteX14" fmla="*/ 0 w 1687748"/>
                <a:gd name="connsiteY14" fmla="*/ 844051 h 1685817"/>
                <a:gd name="connsiteX15" fmla="*/ 51746 w 1687748"/>
                <a:gd name="connsiteY15" fmla="*/ 552694 h 1685817"/>
                <a:gd name="connsiteX16" fmla="*/ 133711 w 1687748"/>
                <a:gd name="connsiteY16" fmla="*/ 387033 h 1685817"/>
                <a:gd name="connsiteX17" fmla="*/ 843874 w 1687748"/>
                <a:gd name="connsiteY17" fmla="*/ 7 h 168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87748" h="1685817">
                  <a:moveTo>
                    <a:pt x="843874" y="7"/>
                  </a:moveTo>
                  <a:cubicBezTo>
                    <a:pt x="1310623" y="-1857"/>
                    <a:pt x="1687748" y="375230"/>
                    <a:pt x="1687748" y="841980"/>
                  </a:cubicBezTo>
                  <a:cubicBezTo>
                    <a:pt x="1687748" y="1308731"/>
                    <a:pt x="1310623" y="1685817"/>
                    <a:pt x="843874" y="1685817"/>
                  </a:cubicBezTo>
                  <a:cubicBezTo>
                    <a:pt x="544575" y="1685817"/>
                    <a:pt x="283154" y="1530303"/>
                    <a:pt x="133711" y="1296927"/>
                  </a:cubicBezTo>
                  <a:cubicBezTo>
                    <a:pt x="205535" y="1191111"/>
                    <a:pt x="251278" y="1069350"/>
                    <a:pt x="267216" y="937650"/>
                  </a:cubicBezTo>
                  <a:cubicBezTo>
                    <a:pt x="295159" y="915699"/>
                    <a:pt x="313167" y="881946"/>
                    <a:pt x="313167" y="841980"/>
                  </a:cubicBezTo>
                  <a:cubicBezTo>
                    <a:pt x="313167" y="804085"/>
                    <a:pt x="295159" y="770125"/>
                    <a:pt x="267216" y="748174"/>
                  </a:cubicBezTo>
                  <a:cubicBezTo>
                    <a:pt x="247346" y="732230"/>
                    <a:pt x="219403" y="722290"/>
                    <a:pt x="191460" y="722290"/>
                  </a:cubicBezTo>
                  <a:cubicBezTo>
                    <a:pt x="161447" y="722290"/>
                    <a:pt x="133711" y="734300"/>
                    <a:pt x="111771" y="752109"/>
                  </a:cubicBezTo>
                  <a:cubicBezTo>
                    <a:pt x="85691" y="774059"/>
                    <a:pt x="69753" y="808020"/>
                    <a:pt x="69753" y="844051"/>
                  </a:cubicBezTo>
                  <a:cubicBezTo>
                    <a:pt x="69753" y="879875"/>
                    <a:pt x="85691" y="913836"/>
                    <a:pt x="111771" y="935786"/>
                  </a:cubicBezTo>
                  <a:lnTo>
                    <a:pt x="138119" y="964444"/>
                  </a:lnTo>
                  <a:lnTo>
                    <a:pt x="138119" y="1077547"/>
                  </a:lnTo>
                  <a:lnTo>
                    <a:pt x="49883" y="1133337"/>
                  </a:lnTo>
                  <a:cubicBezTo>
                    <a:pt x="17800" y="1043466"/>
                    <a:pt x="0" y="945725"/>
                    <a:pt x="0" y="844051"/>
                  </a:cubicBezTo>
                  <a:cubicBezTo>
                    <a:pt x="0" y="742169"/>
                    <a:pt x="17800" y="642565"/>
                    <a:pt x="51746" y="552694"/>
                  </a:cubicBezTo>
                  <a:cubicBezTo>
                    <a:pt x="73686" y="494920"/>
                    <a:pt x="101629" y="439009"/>
                    <a:pt x="133711" y="387033"/>
                  </a:cubicBezTo>
                  <a:cubicBezTo>
                    <a:pt x="283154" y="153658"/>
                    <a:pt x="544575" y="7"/>
                    <a:pt x="843874" y="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A17EC32-2723-9A14-5E43-FF48274822DD}"/>
                </a:ext>
              </a:extLst>
            </p:cNvPr>
            <p:cNvSpPr/>
            <p:nvPr/>
          </p:nvSpPr>
          <p:spPr>
            <a:xfrm>
              <a:off x="2453674" y="3321314"/>
              <a:ext cx="965987" cy="964749"/>
            </a:xfrm>
            <a:custGeom>
              <a:avLst/>
              <a:gdLst>
                <a:gd name="connsiteX0" fmla="*/ 845944 w 1687971"/>
                <a:gd name="connsiteY0" fmla="*/ 0 h 1685810"/>
                <a:gd name="connsiteX1" fmla="*/ 1129305 w 1687971"/>
                <a:gd name="connsiteY1" fmla="*/ 47834 h 1685810"/>
                <a:gd name="connsiteX2" fmla="*/ 1298825 w 1687971"/>
                <a:gd name="connsiteY2" fmla="*/ 129630 h 1685810"/>
                <a:gd name="connsiteX3" fmla="*/ 1687955 w 1687971"/>
                <a:gd name="connsiteY3" fmla="*/ 841973 h 1685810"/>
                <a:gd name="connsiteX4" fmla="*/ 844081 w 1687971"/>
                <a:gd name="connsiteY4" fmla="*/ 1685810 h 1685810"/>
                <a:gd name="connsiteX5" fmla="*/ 0 w 1687971"/>
                <a:gd name="connsiteY5" fmla="*/ 841973 h 1685810"/>
                <a:gd name="connsiteX6" fmla="*/ 399065 w 1687971"/>
                <a:gd name="connsiteY6" fmla="*/ 125695 h 1685810"/>
                <a:gd name="connsiteX7" fmla="*/ 655852 w 1687971"/>
                <a:gd name="connsiteY7" fmla="*/ 175041 h 1685810"/>
                <a:gd name="connsiteX8" fmla="*/ 740175 w 1687971"/>
                <a:gd name="connsiteY8" fmla="*/ 255325 h 1685810"/>
                <a:gd name="connsiteX9" fmla="*/ 844081 w 1687971"/>
                <a:gd name="connsiteY9" fmla="*/ 313307 h 1685810"/>
                <a:gd name="connsiteX10" fmla="*/ 945710 w 1687971"/>
                <a:gd name="connsiteY10" fmla="*/ 257396 h 1685810"/>
                <a:gd name="connsiteX11" fmla="*/ 965581 w 1687971"/>
                <a:gd name="connsiteY11" fmla="*/ 191546 h 1685810"/>
                <a:gd name="connsiteX12" fmla="*/ 927702 w 1687971"/>
                <a:gd name="connsiteY12" fmla="*/ 103745 h 1685810"/>
                <a:gd name="connsiteX13" fmla="*/ 844081 w 1687971"/>
                <a:gd name="connsiteY13" fmla="*/ 69785 h 1685810"/>
                <a:gd name="connsiteX14" fmla="*/ 762115 w 1687971"/>
                <a:gd name="connsiteY14" fmla="*/ 101674 h 1685810"/>
                <a:gd name="connsiteX15" fmla="*/ 570655 w 1687971"/>
                <a:gd name="connsiteY15" fmla="*/ 45971 h 1685810"/>
                <a:gd name="connsiteX16" fmla="*/ 845944 w 1687971"/>
                <a:gd name="connsiteY16" fmla="*/ 0 h 168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971" h="1685810">
                  <a:moveTo>
                    <a:pt x="845944" y="0"/>
                  </a:moveTo>
                  <a:cubicBezTo>
                    <a:pt x="945710" y="0"/>
                    <a:pt x="1041544" y="15945"/>
                    <a:pt x="1129305" y="47834"/>
                  </a:cubicBezTo>
                  <a:cubicBezTo>
                    <a:pt x="1189123" y="67921"/>
                    <a:pt x="1247079" y="95669"/>
                    <a:pt x="1298825" y="129630"/>
                  </a:cubicBezTo>
                  <a:cubicBezTo>
                    <a:pt x="1534166" y="279346"/>
                    <a:pt x="1689818" y="542747"/>
                    <a:pt x="1687955" y="841973"/>
                  </a:cubicBezTo>
                  <a:cubicBezTo>
                    <a:pt x="1687955" y="1308724"/>
                    <a:pt x="1310830" y="1685810"/>
                    <a:pt x="844081" y="1685810"/>
                  </a:cubicBezTo>
                  <a:cubicBezTo>
                    <a:pt x="377125" y="1685810"/>
                    <a:pt x="0" y="1308724"/>
                    <a:pt x="0" y="841973"/>
                  </a:cubicBezTo>
                  <a:cubicBezTo>
                    <a:pt x="0" y="540677"/>
                    <a:pt x="159791" y="275412"/>
                    <a:pt x="399065" y="125695"/>
                  </a:cubicBezTo>
                  <a:cubicBezTo>
                    <a:pt x="508374" y="14540"/>
                    <a:pt x="613054" y="156091"/>
                    <a:pt x="655852" y="175041"/>
                  </a:cubicBezTo>
                  <a:lnTo>
                    <a:pt x="740175" y="255325"/>
                  </a:lnTo>
                  <a:cubicBezTo>
                    <a:pt x="762115" y="289286"/>
                    <a:pt x="799993" y="313307"/>
                    <a:pt x="844081" y="313307"/>
                  </a:cubicBezTo>
                  <a:cubicBezTo>
                    <a:pt x="885892" y="313307"/>
                    <a:pt x="923770" y="291356"/>
                    <a:pt x="945710" y="257396"/>
                  </a:cubicBezTo>
                  <a:cubicBezTo>
                    <a:pt x="957715" y="239380"/>
                    <a:pt x="965581" y="215566"/>
                    <a:pt x="965581" y="191546"/>
                  </a:cubicBezTo>
                  <a:cubicBezTo>
                    <a:pt x="965581" y="157585"/>
                    <a:pt x="951713" y="125695"/>
                    <a:pt x="927702" y="103745"/>
                  </a:cubicBezTo>
                  <a:cubicBezTo>
                    <a:pt x="905762" y="81795"/>
                    <a:pt x="875956" y="69785"/>
                    <a:pt x="844081" y="69785"/>
                  </a:cubicBezTo>
                  <a:cubicBezTo>
                    <a:pt x="811998" y="69785"/>
                    <a:pt x="784055" y="81795"/>
                    <a:pt x="762115" y="101674"/>
                  </a:cubicBezTo>
                  <a:cubicBezTo>
                    <a:pt x="694431" y="93805"/>
                    <a:pt x="630473" y="73926"/>
                    <a:pt x="570655" y="45971"/>
                  </a:cubicBezTo>
                  <a:cubicBezTo>
                    <a:pt x="658416" y="15945"/>
                    <a:pt x="750317" y="0"/>
                    <a:pt x="84594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B1B41B4F-A3AC-EDF8-B90C-80E87647DD32}"/>
                </a:ext>
              </a:extLst>
            </p:cNvPr>
            <p:cNvSpPr/>
            <p:nvPr/>
          </p:nvSpPr>
          <p:spPr>
            <a:xfrm>
              <a:off x="3504977" y="2551197"/>
              <a:ext cx="684946" cy="9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extrusionOk="0">
                  <a:moveTo>
                    <a:pt x="7115" y="0"/>
                  </a:moveTo>
                  <a:cubicBezTo>
                    <a:pt x="4920" y="0"/>
                    <a:pt x="2830" y="379"/>
                    <a:pt x="954" y="1083"/>
                  </a:cubicBezTo>
                  <a:cubicBezTo>
                    <a:pt x="-73" y="1462"/>
                    <a:pt x="-321" y="2490"/>
                    <a:pt x="458" y="3113"/>
                  </a:cubicBezTo>
                  <a:cubicBezTo>
                    <a:pt x="2866" y="5143"/>
                    <a:pt x="4353" y="7850"/>
                    <a:pt x="4353" y="10800"/>
                  </a:cubicBezTo>
                  <a:cubicBezTo>
                    <a:pt x="4353" y="13750"/>
                    <a:pt x="2901" y="16457"/>
                    <a:pt x="458" y="18487"/>
                  </a:cubicBezTo>
                  <a:cubicBezTo>
                    <a:pt x="-321" y="19137"/>
                    <a:pt x="-73" y="20138"/>
                    <a:pt x="954" y="20517"/>
                  </a:cubicBezTo>
                  <a:cubicBezTo>
                    <a:pt x="2831" y="21221"/>
                    <a:pt x="4920" y="21600"/>
                    <a:pt x="7115" y="21600"/>
                  </a:cubicBezTo>
                  <a:cubicBezTo>
                    <a:pt x="14941" y="21600"/>
                    <a:pt x="21244" y="16755"/>
                    <a:pt x="21244" y="10800"/>
                  </a:cubicBezTo>
                  <a:cubicBezTo>
                    <a:pt x="21279" y="4872"/>
                    <a:pt x="14905" y="0"/>
                    <a:pt x="7115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6283A642-6DE1-FC8A-B9F6-4A9E5CB6E8BB}"/>
                </a:ext>
              </a:extLst>
            </p:cNvPr>
            <p:cNvSpPr/>
            <p:nvPr/>
          </p:nvSpPr>
          <p:spPr>
            <a:xfrm>
              <a:off x="1689299" y="2550666"/>
              <a:ext cx="686083" cy="9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extrusionOk="0">
                  <a:moveTo>
                    <a:pt x="16926" y="10827"/>
                  </a:moveTo>
                  <a:cubicBezTo>
                    <a:pt x="16926" y="7877"/>
                    <a:pt x="18378" y="5170"/>
                    <a:pt x="20821" y="3140"/>
                  </a:cubicBezTo>
                  <a:cubicBezTo>
                    <a:pt x="21600" y="2490"/>
                    <a:pt x="21352" y="1489"/>
                    <a:pt x="20325" y="1083"/>
                  </a:cubicBezTo>
                  <a:cubicBezTo>
                    <a:pt x="18449" y="379"/>
                    <a:pt x="16359" y="0"/>
                    <a:pt x="14164" y="0"/>
                  </a:cubicBezTo>
                  <a:cubicBezTo>
                    <a:pt x="6374" y="0"/>
                    <a:pt x="0" y="4845"/>
                    <a:pt x="0" y="10800"/>
                  </a:cubicBezTo>
                  <a:cubicBezTo>
                    <a:pt x="0" y="16782"/>
                    <a:pt x="6338" y="21600"/>
                    <a:pt x="14129" y="21600"/>
                  </a:cubicBezTo>
                  <a:cubicBezTo>
                    <a:pt x="16359" y="21600"/>
                    <a:pt x="18449" y="21221"/>
                    <a:pt x="20290" y="20517"/>
                  </a:cubicBezTo>
                  <a:cubicBezTo>
                    <a:pt x="21317" y="20138"/>
                    <a:pt x="21565" y="19110"/>
                    <a:pt x="20786" y="18487"/>
                  </a:cubicBezTo>
                  <a:cubicBezTo>
                    <a:pt x="18378" y="16484"/>
                    <a:pt x="16926" y="13777"/>
                    <a:pt x="16926" y="10827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367C1612-CDD1-4C47-94AC-182E0E99FB07}"/>
                </a:ext>
              </a:extLst>
            </p:cNvPr>
            <p:cNvSpPr/>
            <p:nvPr/>
          </p:nvSpPr>
          <p:spPr>
            <a:xfrm>
              <a:off x="2483426" y="1756558"/>
              <a:ext cx="911082" cy="68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773" y="16926"/>
                  </a:moveTo>
                  <a:cubicBezTo>
                    <a:pt x="13723" y="16926"/>
                    <a:pt x="16430" y="18378"/>
                    <a:pt x="18460" y="20821"/>
                  </a:cubicBezTo>
                  <a:cubicBezTo>
                    <a:pt x="19110" y="21600"/>
                    <a:pt x="20111" y="21352"/>
                    <a:pt x="20517" y="20325"/>
                  </a:cubicBezTo>
                  <a:cubicBezTo>
                    <a:pt x="21221" y="18449"/>
                    <a:pt x="21600" y="16359"/>
                    <a:pt x="21600" y="14164"/>
                  </a:cubicBezTo>
                  <a:cubicBezTo>
                    <a:pt x="21600" y="6374"/>
                    <a:pt x="16755" y="0"/>
                    <a:pt x="10800" y="0"/>
                  </a:cubicBezTo>
                  <a:cubicBezTo>
                    <a:pt x="4818" y="0"/>
                    <a:pt x="0" y="6338"/>
                    <a:pt x="0" y="14129"/>
                  </a:cubicBezTo>
                  <a:cubicBezTo>
                    <a:pt x="0" y="16359"/>
                    <a:pt x="379" y="18449"/>
                    <a:pt x="1083" y="20290"/>
                  </a:cubicBezTo>
                  <a:cubicBezTo>
                    <a:pt x="1462" y="21317"/>
                    <a:pt x="2490" y="21565"/>
                    <a:pt x="3113" y="20786"/>
                  </a:cubicBezTo>
                  <a:cubicBezTo>
                    <a:pt x="5116" y="18378"/>
                    <a:pt x="7823" y="16926"/>
                    <a:pt x="10773" y="16926"/>
                  </a:cubicBezTo>
                  <a:close/>
                </a:path>
              </a:pathLst>
            </a:custGeom>
            <a:solidFill>
              <a:srgbClr val="ED1C24"/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C8CF3E63-DD06-4AFE-6E85-C70204C3D872}"/>
                </a:ext>
              </a:extLst>
            </p:cNvPr>
            <p:cNvSpPr/>
            <p:nvPr/>
          </p:nvSpPr>
          <p:spPr>
            <a:xfrm>
              <a:off x="2481126" y="3572234"/>
              <a:ext cx="911082" cy="68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827" y="4353"/>
                  </a:moveTo>
                  <a:cubicBezTo>
                    <a:pt x="7877" y="4353"/>
                    <a:pt x="5170" y="2901"/>
                    <a:pt x="3140" y="458"/>
                  </a:cubicBezTo>
                  <a:cubicBezTo>
                    <a:pt x="2490" y="-321"/>
                    <a:pt x="1489" y="-73"/>
                    <a:pt x="1083" y="954"/>
                  </a:cubicBezTo>
                  <a:cubicBezTo>
                    <a:pt x="379" y="2830"/>
                    <a:pt x="0" y="4920"/>
                    <a:pt x="0" y="7115"/>
                  </a:cubicBezTo>
                  <a:cubicBezTo>
                    <a:pt x="0" y="14905"/>
                    <a:pt x="4845" y="21279"/>
                    <a:pt x="10800" y="21279"/>
                  </a:cubicBezTo>
                  <a:cubicBezTo>
                    <a:pt x="16782" y="21279"/>
                    <a:pt x="21600" y="14941"/>
                    <a:pt x="21600" y="7150"/>
                  </a:cubicBezTo>
                  <a:cubicBezTo>
                    <a:pt x="21600" y="4920"/>
                    <a:pt x="21221" y="2830"/>
                    <a:pt x="20517" y="989"/>
                  </a:cubicBezTo>
                  <a:cubicBezTo>
                    <a:pt x="20138" y="-38"/>
                    <a:pt x="19110" y="-286"/>
                    <a:pt x="18487" y="493"/>
                  </a:cubicBezTo>
                  <a:cubicBezTo>
                    <a:pt x="16484" y="2901"/>
                    <a:pt x="13805" y="4353"/>
                    <a:pt x="10827" y="4353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EED23C55-747B-C467-D28B-0C0050849CDA}"/>
                </a:ext>
              </a:extLst>
            </p:cNvPr>
            <p:cNvSpPr/>
            <p:nvPr/>
          </p:nvSpPr>
          <p:spPr>
            <a:xfrm>
              <a:off x="2474483" y="2538329"/>
              <a:ext cx="935061" cy="933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15" y="19488"/>
                  </a:moveTo>
                  <a:cubicBezTo>
                    <a:pt x="12132" y="19778"/>
                    <a:pt x="12316" y="20200"/>
                    <a:pt x="12316" y="20649"/>
                  </a:cubicBezTo>
                  <a:cubicBezTo>
                    <a:pt x="12316" y="20966"/>
                    <a:pt x="12211" y="21283"/>
                    <a:pt x="12053" y="21521"/>
                  </a:cubicBezTo>
                  <a:cubicBezTo>
                    <a:pt x="11631" y="21574"/>
                    <a:pt x="11209" y="21600"/>
                    <a:pt x="10787" y="21600"/>
                  </a:cubicBezTo>
                  <a:cubicBezTo>
                    <a:pt x="10286" y="21600"/>
                    <a:pt x="9811" y="21574"/>
                    <a:pt x="9336" y="21494"/>
                  </a:cubicBezTo>
                  <a:cubicBezTo>
                    <a:pt x="7675" y="21283"/>
                    <a:pt x="6145" y="20676"/>
                    <a:pt x="4826" y="19778"/>
                  </a:cubicBezTo>
                  <a:cubicBezTo>
                    <a:pt x="3613" y="18959"/>
                    <a:pt x="2585" y="17930"/>
                    <a:pt x="1767" y="16689"/>
                  </a:cubicBezTo>
                  <a:cubicBezTo>
                    <a:pt x="2215" y="15976"/>
                    <a:pt x="2558" y="15210"/>
                    <a:pt x="2848" y="14418"/>
                  </a:cubicBezTo>
                  <a:cubicBezTo>
                    <a:pt x="3719" y="16292"/>
                    <a:pt x="5222" y="17824"/>
                    <a:pt x="7068" y="18695"/>
                  </a:cubicBezTo>
                  <a:cubicBezTo>
                    <a:pt x="7859" y="19065"/>
                    <a:pt x="8703" y="19329"/>
                    <a:pt x="9600" y="19435"/>
                  </a:cubicBezTo>
                  <a:cubicBezTo>
                    <a:pt x="9996" y="19488"/>
                    <a:pt x="10391" y="19514"/>
                    <a:pt x="10787" y="19514"/>
                  </a:cubicBezTo>
                  <a:cubicBezTo>
                    <a:pt x="11156" y="19540"/>
                    <a:pt x="11499" y="19514"/>
                    <a:pt x="11815" y="19488"/>
                  </a:cubicBezTo>
                  <a:close/>
                  <a:moveTo>
                    <a:pt x="10813" y="2033"/>
                  </a:moveTo>
                  <a:cubicBezTo>
                    <a:pt x="11182" y="2033"/>
                    <a:pt x="11552" y="2060"/>
                    <a:pt x="11895" y="2112"/>
                  </a:cubicBezTo>
                  <a:cubicBezTo>
                    <a:pt x="12844" y="2218"/>
                    <a:pt x="13714" y="2482"/>
                    <a:pt x="14532" y="2878"/>
                  </a:cubicBezTo>
                  <a:cubicBezTo>
                    <a:pt x="16325" y="3723"/>
                    <a:pt x="17776" y="5176"/>
                    <a:pt x="18646" y="6971"/>
                  </a:cubicBezTo>
                  <a:cubicBezTo>
                    <a:pt x="18936" y="6205"/>
                    <a:pt x="19306" y="5466"/>
                    <a:pt x="19728" y="4779"/>
                  </a:cubicBezTo>
                  <a:cubicBezTo>
                    <a:pt x="18936" y="3591"/>
                    <a:pt x="17908" y="2588"/>
                    <a:pt x="16721" y="1796"/>
                  </a:cubicBezTo>
                  <a:cubicBezTo>
                    <a:pt x="15323" y="871"/>
                    <a:pt x="13714" y="264"/>
                    <a:pt x="12000" y="79"/>
                  </a:cubicBezTo>
                  <a:cubicBezTo>
                    <a:pt x="11605" y="26"/>
                    <a:pt x="11209" y="0"/>
                    <a:pt x="10787" y="0"/>
                  </a:cubicBezTo>
                  <a:cubicBezTo>
                    <a:pt x="10312" y="0"/>
                    <a:pt x="9837" y="26"/>
                    <a:pt x="9389" y="106"/>
                  </a:cubicBezTo>
                  <a:cubicBezTo>
                    <a:pt x="9204" y="370"/>
                    <a:pt x="9099" y="687"/>
                    <a:pt x="9099" y="1030"/>
                  </a:cubicBezTo>
                  <a:cubicBezTo>
                    <a:pt x="9099" y="1452"/>
                    <a:pt x="9284" y="1848"/>
                    <a:pt x="9547" y="2139"/>
                  </a:cubicBezTo>
                  <a:cubicBezTo>
                    <a:pt x="9969" y="2086"/>
                    <a:pt x="10391" y="2033"/>
                    <a:pt x="10813" y="2033"/>
                  </a:cubicBezTo>
                  <a:close/>
                  <a:moveTo>
                    <a:pt x="21521" y="9559"/>
                  </a:moveTo>
                  <a:cubicBezTo>
                    <a:pt x="21257" y="9348"/>
                    <a:pt x="20888" y="9216"/>
                    <a:pt x="20519" y="9216"/>
                  </a:cubicBezTo>
                  <a:cubicBezTo>
                    <a:pt x="20123" y="9216"/>
                    <a:pt x="19754" y="9374"/>
                    <a:pt x="19464" y="9612"/>
                  </a:cubicBezTo>
                  <a:cubicBezTo>
                    <a:pt x="19516" y="10008"/>
                    <a:pt x="19543" y="10377"/>
                    <a:pt x="19543" y="10800"/>
                  </a:cubicBezTo>
                  <a:cubicBezTo>
                    <a:pt x="19543" y="11222"/>
                    <a:pt x="19516" y="11645"/>
                    <a:pt x="19464" y="12041"/>
                  </a:cubicBezTo>
                  <a:cubicBezTo>
                    <a:pt x="19332" y="12965"/>
                    <a:pt x="19068" y="13837"/>
                    <a:pt x="18646" y="14655"/>
                  </a:cubicBezTo>
                  <a:cubicBezTo>
                    <a:pt x="17749" y="16451"/>
                    <a:pt x="16272" y="17903"/>
                    <a:pt x="14453" y="18748"/>
                  </a:cubicBezTo>
                  <a:cubicBezTo>
                    <a:pt x="15244" y="19039"/>
                    <a:pt x="15982" y="19408"/>
                    <a:pt x="16694" y="19831"/>
                  </a:cubicBezTo>
                  <a:cubicBezTo>
                    <a:pt x="17908" y="19039"/>
                    <a:pt x="18936" y="18035"/>
                    <a:pt x="19754" y="16847"/>
                  </a:cubicBezTo>
                  <a:cubicBezTo>
                    <a:pt x="20703" y="15447"/>
                    <a:pt x="21310" y="13837"/>
                    <a:pt x="21521" y="12094"/>
                  </a:cubicBezTo>
                  <a:cubicBezTo>
                    <a:pt x="21574" y="11671"/>
                    <a:pt x="21600" y="11249"/>
                    <a:pt x="21600" y="10800"/>
                  </a:cubicBezTo>
                  <a:cubicBezTo>
                    <a:pt x="21574" y="10378"/>
                    <a:pt x="21547" y="9981"/>
                    <a:pt x="21521" y="9559"/>
                  </a:cubicBezTo>
                  <a:close/>
                  <a:moveTo>
                    <a:pt x="2136" y="11856"/>
                  </a:moveTo>
                  <a:cubicBezTo>
                    <a:pt x="2084" y="11513"/>
                    <a:pt x="2057" y="11143"/>
                    <a:pt x="2057" y="10774"/>
                  </a:cubicBezTo>
                  <a:cubicBezTo>
                    <a:pt x="2057" y="10430"/>
                    <a:pt x="2084" y="10087"/>
                    <a:pt x="2110" y="9744"/>
                  </a:cubicBezTo>
                  <a:cubicBezTo>
                    <a:pt x="2215" y="8846"/>
                    <a:pt x="2453" y="7975"/>
                    <a:pt x="2822" y="7156"/>
                  </a:cubicBezTo>
                  <a:cubicBezTo>
                    <a:pt x="3666" y="5281"/>
                    <a:pt x="5143" y="3776"/>
                    <a:pt x="6963" y="2878"/>
                  </a:cubicBezTo>
                  <a:cubicBezTo>
                    <a:pt x="6171" y="2614"/>
                    <a:pt x="5433" y="2245"/>
                    <a:pt x="4747" y="1796"/>
                  </a:cubicBezTo>
                  <a:cubicBezTo>
                    <a:pt x="3560" y="2614"/>
                    <a:pt x="2532" y="3644"/>
                    <a:pt x="1741" y="4885"/>
                  </a:cubicBezTo>
                  <a:cubicBezTo>
                    <a:pt x="870" y="6205"/>
                    <a:pt x="290" y="7763"/>
                    <a:pt x="79" y="9400"/>
                  </a:cubicBezTo>
                  <a:cubicBezTo>
                    <a:pt x="26" y="9849"/>
                    <a:pt x="0" y="10298"/>
                    <a:pt x="0" y="10747"/>
                  </a:cubicBezTo>
                  <a:cubicBezTo>
                    <a:pt x="0" y="11222"/>
                    <a:pt x="26" y="11698"/>
                    <a:pt x="105" y="12173"/>
                  </a:cubicBezTo>
                  <a:cubicBezTo>
                    <a:pt x="343" y="12305"/>
                    <a:pt x="607" y="12384"/>
                    <a:pt x="897" y="12384"/>
                  </a:cubicBezTo>
                  <a:cubicBezTo>
                    <a:pt x="1398" y="12437"/>
                    <a:pt x="1846" y="12226"/>
                    <a:pt x="2136" y="1185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23D79AF5-2E86-3249-945D-944586E09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42280" y="1860601"/>
              <a:ext cx="393374" cy="393374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08EA4F47-BF19-0A14-9F50-FAADC6A4F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05032" y="2810054"/>
              <a:ext cx="393374" cy="393374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A609B2ED-F30E-E263-104C-ABB8EFC0E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39981" y="3718590"/>
              <a:ext cx="393374" cy="393374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95BF5B53-36BD-D22E-F9DD-780CAF8B7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0091" y="2809522"/>
              <a:ext cx="393374" cy="393374"/>
            </a:xfrm>
            <a:prstGeom prst="rect">
              <a:avLst/>
            </a:prstGeom>
          </p:spPr>
        </p:pic>
        <p:sp>
          <p:nvSpPr>
            <p:cNvPr id="67" name="Titel 1">
              <a:extLst>
                <a:ext uri="{FF2B5EF4-FFF2-40B4-BE49-F238E27FC236}">
                  <a16:creationId xmlns:a16="http://schemas.microsoft.com/office/drawing/2014/main" id="{0D0307D8-AAE7-0B02-9691-B96DD1A06EE7}"/>
                </a:ext>
              </a:extLst>
            </p:cNvPr>
            <p:cNvSpPr txBox="1">
              <a:spLocks/>
            </p:cNvSpPr>
            <p:nvPr/>
          </p:nvSpPr>
          <p:spPr>
            <a:xfrm>
              <a:off x="2246522" y="1478121"/>
              <a:ext cx="1380288" cy="215444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lvl1pPr algn="l" defTabSz="685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Circular Design</a:t>
              </a:r>
            </a:p>
          </p:txBody>
        </p:sp>
        <p:sp>
          <p:nvSpPr>
            <p:cNvPr id="68" name="Titel 1">
              <a:extLst>
                <a:ext uri="{FF2B5EF4-FFF2-40B4-BE49-F238E27FC236}">
                  <a16:creationId xmlns:a16="http://schemas.microsoft.com/office/drawing/2014/main" id="{59ADA76F-162A-876F-FBA5-752B12510DCC}"/>
                </a:ext>
              </a:extLst>
            </p:cNvPr>
            <p:cNvSpPr txBox="1">
              <a:spLocks/>
            </p:cNvSpPr>
            <p:nvPr/>
          </p:nvSpPr>
          <p:spPr>
            <a:xfrm>
              <a:off x="4278873" y="2852077"/>
              <a:ext cx="1062791" cy="430887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685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Produce &amp;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Manufacture</a:t>
              </a:r>
            </a:p>
          </p:txBody>
        </p:sp>
        <p:sp>
          <p:nvSpPr>
            <p:cNvPr id="69" name="Titel 1">
              <a:extLst>
                <a:ext uri="{FF2B5EF4-FFF2-40B4-BE49-F238E27FC236}">
                  <a16:creationId xmlns:a16="http://schemas.microsoft.com/office/drawing/2014/main" id="{C9F3146E-51C5-D232-50AC-B3F9CA007943}"/>
                </a:ext>
              </a:extLst>
            </p:cNvPr>
            <p:cNvSpPr txBox="1">
              <a:spLocks/>
            </p:cNvSpPr>
            <p:nvPr/>
          </p:nvSpPr>
          <p:spPr>
            <a:xfrm>
              <a:off x="2530414" y="4327608"/>
              <a:ext cx="815929" cy="21544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685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Consume</a:t>
              </a:r>
            </a:p>
          </p:txBody>
        </p:sp>
        <p:sp>
          <p:nvSpPr>
            <p:cNvPr id="70" name="Titel 1">
              <a:extLst>
                <a:ext uri="{FF2B5EF4-FFF2-40B4-BE49-F238E27FC236}">
                  <a16:creationId xmlns:a16="http://schemas.microsoft.com/office/drawing/2014/main" id="{2E67EC2B-45C7-5F72-F740-D06ABB840FA8}"/>
                </a:ext>
              </a:extLst>
            </p:cNvPr>
            <p:cNvSpPr txBox="1">
              <a:spLocks/>
            </p:cNvSpPr>
            <p:nvPr/>
          </p:nvSpPr>
          <p:spPr>
            <a:xfrm>
              <a:off x="534493" y="2851155"/>
              <a:ext cx="1054777" cy="430887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685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Collect, Sort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&amp; Recycle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09B6974-4737-0FE5-1983-5A0BCE43F8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grpSp>
        <p:nvGrpSpPr>
          <p:cNvPr id="4" name="Group 29">
            <a:extLst>
              <a:ext uri="{FF2B5EF4-FFF2-40B4-BE49-F238E27FC236}">
                <a16:creationId xmlns:a16="http://schemas.microsoft.com/office/drawing/2014/main" id="{C660D404-587A-59A2-BCF6-C78B39F06787}"/>
              </a:ext>
            </a:extLst>
          </p:cNvPr>
          <p:cNvGrpSpPr/>
          <p:nvPr/>
        </p:nvGrpSpPr>
        <p:grpSpPr>
          <a:xfrm>
            <a:off x="5546911" y="2809522"/>
            <a:ext cx="301953" cy="364371"/>
            <a:chOff x="4462556" y="1969302"/>
            <a:chExt cx="187459" cy="255064"/>
          </a:xfrm>
        </p:grpSpPr>
        <p:sp>
          <p:nvSpPr>
            <p:cNvPr id="5" name="Pfeil: Chevron 2">
              <a:extLst>
                <a:ext uri="{FF2B5EF4-FFF2-40B4-BE49-F238E27FC236}">
                  <a16:creationId xmlns:a16="http://schemas.microsoft.com/office/drawing/2014/main" id="{2D51C961-3A5C-AAAA-BC7D-47DDB4F7CCEF}"/>
                </a:ext>
              </a:extLst>
            </p:cNvPr>
            <p:cNvSpPr/>
            <p:nvPr/>
          </p:nvSpPr>
          <p:spPr>
            <a:xfrm>
              <a:off x="4504141" y="1969302"/>
              <a:ext cx="145874" cy="255064"/>
            </a:xfrm>
            <a:prstGeom prst="chevron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Pfeil: Chevron 2">
              <a:extLst>
                <a:ext uri="{FF2B5EF4-FFF2-40B4-BE49-F238E27FC236}">
                  <a16:creationId xmlns:a16="http://schemas.microsoft.com/office/drawing/2014/main" id="{9DA38A1F-269C-164C-1874-7C66C6614743}"/>
                </a:ext>
              </a:extLst>
            </p:cNvPr>
            <p:cNvSpPr/>
            <p:nvPr/>
          </p:nvSpPr>
          <p:spPr>
            <a:xfrm>
              <a:off x="4462556" y="1989312"/>
              <a:ext cx="122986" cy="215044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568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21D7F-3BCB-1C5D-A0C0-1D074EBB9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64BF5C7-5EB8-A615-F389-9783D1B2F5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377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64BF5C7-5EB8-A615-F389-9783D1B2F5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8E5B6F65-AB0D-7A48-1FFB-3A482B7F2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38ACC1-9FD5-F667-A8BB-13B5AF8A8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E4C2D-071F-96F4-981B-D09ED677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Produce &amp; Manufacture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D53AA-91ED-B399-FDB8-2D4B90216117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7" name="Textfeld 6">
            <a:extLst>
              <a:ext uri="{FF2B5EF4-FFF2-40B4-BE49-F238E27FC236}">
                <a16:creationId xmlns:a16="http://schemas.microsoft.com/office/drawing/2014/main" id="{80CE6DD6-5C72-8194-ECED-4829B78A7FA9}"/>
              </a:ext>
            </a:extLst>
          </p:cNvPr>
          <p:cNvSpPr txBox="1">
            <a:spLocks/>
          </p:cNvSpPr>
          <p:nvPr/>
        </p:nvSpPr>
        <p:spPr>
          <a:xfrm>
            <a:off x="6000005" y="1631365"/>
            <a:ext cx="2430281" cy="27392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the use of recycled material (food contact suitable)</a:t>
            </a:r>
          </a:p>
          <a:p>
            <a:pPr algn="l"/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Replacing fossil raw material with bio-renewable alternatives </a:t>
            </a:r>
          </a:p>
          <a:p>
            <a:pPr algn="l">
              <a:spcBef>
                <a:spcPts val="1200"/>
              </a:spcBef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production: reduction</a:t>
            </a:r>
            <a:b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waste</a:t>
            </a:r>
            <a:b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in transition to </a:t>
            </a: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monomaterial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packaging structures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FA2DA38-E309-DACF-0C95-249EF7BCEE0B}"/>
              </a:ext>
            </a:extLst>
          </p:cNvPr>
          <p:cNvGrpSpPr/>
          <p:nvPr/>
        </p:nvGrpSpPr>
        <p:grpSpPr>
          <a:xfrm>
            <a:off x="689610" y="1478121"/>
            <a:ext cx="4807171" cy="3064931"/>
            <a:chOff x="534493" y="1478121"/>
            <a:chExt cx="4807171" cy="3064931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986B57-C8F9-E55F-6E92-07671A792376}"/>
                </a:ext>
              </a:extLst>
            </p:cNvPr>
            <p:cNvSpPr/>
            <p:nvPr/>
          </p:nvSpPr>
          <p:spPr>
            <a:xfrm>
              <a:off x="2456030" y="1726354"/>
              <a:ext cx="965872" cy="965935"/>
            </a:xfrm>
            <a:custGeom>
              <a:avLst/>
              <a:gdLst>
                <a:gd name="connsiteX0" fmla="*/ 843896 w 1687770"/>
                <a:gd name="connsiteY0" fmla="*/ 0 h 1687881"/>
                <a:gd name="connsiteX1" fmla="*/ 1687770 w 1687770"/>
                <a:gd name="connsiteY1" fmla="*/ 843837 h 1687881"/>
                <a:gd name="connsiteX2" fmla="*/ 1298640 w 1687770"/>
                <a:gd name="connsiteY2" fmla="*/ 1554110 h 1687881"/>
                <a:gd name="connsiteX3" fmla="*/ 1131190 w 1687770"/>
                <a:gd name="connsiteY3" fmla="*/ 1637976 h 1687881"/>
                <a:gd name="connsiteX4" fmla="*/ 841826 w 1687770"/>
                <a:gd name="connsiteY4" fmla="*/ 1687881 h 1687881"/>
                <a:gd name="connsiteX5" fmla="*/ 560534 w 1687770"/>
                <a:gd name="connsiteY5" fmla="*/ 1639840 h 1687881"/>
                <a:gd name="connsiteX6" fmla="*/ 393084 w 1687770"/>
                <a:gd name="connsiteY6" fmla="*/ 1558044 h 1687881"/>
                <a:gd name="connsiteX7" fmla="*/ 21 w 1687770"/>
                <a:gd name="connsiteY7" fmla="*/ 843837 h 1687881"/>
                <a:gd name="connsiteX8" fmla="*/ 843896 w 1687770"/>
                <a:gd name="connsiteY8" fmla="*/ 0 h 1687881"/>
                <a:gd name="connsiteX9" fmla="*/ 843896 w 1687770"/>
                <a:gd name="connsiteY9" fmla="*/ 1374574 h 1687881"/>
                <a:gd name="connsiteX10" fmla="*/ 744129 w 1687770"/>
                <a:gd name="connsiteY10" fmla="*/ 1426344 h 1687881"/>
                <a:gd name="connsiteX11" fmla="*/ 722189 w 1687770"/>
                <a:gd name="connsiteY11" fmla="*/ 1496336 h 1687881"/>
                <a:gd name="connsiteX12" fmla="*/ 756134 w 1687770"/>
                <a:gd name="connsiteY12" fmla="*/ 1579994 h 1687881"/>
                <a:gd name="connsiteX13" fmla="*/ 843896 w 1687770"/>
                <a:gd name="connsiteY13" fmla="*/ 1617889 h 1687881"/>
                <a:gd name="connsiteX14" fmla="*/ 931657 w 1687770"/>
                <a:gd name="connsiteY14" fmla="*/ 1579994 h 1687881"/>
                <a:gd name="connsiteX15" fmla="*/ 941592 w 1687770"/>
                <a:gd name="connsiteY15" fmla="*/ 1424480 h 1687881"/>
                <a:gd name="connsiteX16" fmla="*/ 843896 w 1687770"/>
                <a:gd name="connsiteY16" fmla="*/ 1374574 h 16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770" h="1687881">
                  <a:moveTo>
                    <a:pt x="843896" y="0"/>
                  </a:moveTo>
                  <a:cubicBezTo>
                    <a:pt x="1310645" y="0"/>
                    <a:pt x="1687770" y="377087"/>
                    <a:pt x="1687770" y="843837"/>
                  </a:cubicBezTo>
                  <a:cubicBezTo>
                    <a:pt x="1687770" y="1143063"/>
                    <a:pt x="1532118" y="1404601"/>
                    <a:pt x="1298640" y="1554110"/>
                  </a:cubicBezTo>
                  <a:cubicBezTo>
                    <a:pt x="1205877" y="1686467"/>
                    <a:pt x="1207326" y="1615681"/>
                    <a:pt x="1131190" y="1637976"/>
                  </a:cubicBezTo>
                  <a:cubicBezTo>
                    <a:pt x="1041358" y="1669866"/>
                    <a:pt x="943662" y="1687881"/>
                    <a:pt x="841826" y="1687881"/>
                  </a:cubicBezTo>
                  <a:cubicBezTo>
                    <a:pt x="742059" y="1687881"/>
                    <a:pt x="648296" y="1671729"/>
                    <a:pt x="560534" y="1639840"/>
                  </a:cubicBezTo>
                  <a:cubicBezTo>
                    <a:pt x="500716" y="1617889"/>
                    <a:pt x="444830" y="1592005"/>
                    <a:pt x="393084" y="1558044"/>
                  </a:cubicBezTo>
                  <a:cubicBezTo>
                    <a:pt x="155673" y="1408535"/>
                    <a:pt x="-2048" y="1145134"/>
                    <a:pt x="21" y="843837"/>
                  </a:cubicBezTo>
                  <a:cubicBezTo>
                    <a:pt x="21" y="377087"/>
                    <a:pt x="376939" y="0"/>
                    <a:pt x="843896" y="0"/>
                  </a:cubicBezTo>
                  <a:close/>
                  <a:moveTo>
                    <a:pt x="843896" y="1374574"/>
                  </a:moveTo>
                  <a:cubicBezTo>
                    <a:pt x="801878" y="1374574"/>
                    <a:pt x="766070" y="1394454"/>
                    <a:pt x="744129" y="1426344"/>
                  </a:cubicBezTo>
                  <a:cubicBezTo>
                    <a:pt x="730054" y="1446430"/>
                    <a:pt x="722189" y="1470244"/>
                    <a:pt x="722189" y="1496336"/>
                  </a:cubicBezTo>
                  <a:cubicBezTo>
                    <a:pt x="722189" y="1528225"/>
                    <a:pt x="734194" y="1558044"/>
                    <a:pt x="756134" y="1579994"/>
                  </a:cubicBezTo>
                  <a:cubicBezTo>
                    <a:pt x="778075" y="1604015"/>
                    <a:pt x="809950" y="1617889"/>
                    <a:pt x="843896" y="1617889"/>
                  </a:cubicBezTo>
                  <a:cubicBezTo>
                    <a:pt x="877841" y="1617889"/>
                    <a:pt x="909716" y="1604015"/>
                    <a:pt x="931657" y="1579994"/>
                  </a:cubicBezTo>
                  <a:lnTo>
                    <a:pt x="941592" y="1424480"/>
                  </a:lnTo>
                  <a:cubicBezTo>
                    <a:pt x="919652" y="1394454"/>
                    <a:pt x="883843" y="1374574"/>
                    <a:pt x="843896" y="137457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endParaRPr lang="en-US" sz="1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64861A4-2116-1044-7F91-5F918AF4972E}"/>
                </a:ext>
              </a:extLst>
            </p:cNvPr>
            <p:cNvSpPr/>
            <p:nvPr/>
          </p:nvSpPr>
          <p:spPr>
            <a:xfrm>
              <a:off x="1659096" y="2523300"/>
              <a:ext cx="965859" cy="965816"/>
            </a:xfrm>
            <a:custGeom>
              <a:avLst/>
              <a:gdLst>
                <a:gd name="connsiteX0" fmla="*/ 843874 w 1687749"/>
                <a:gd name="connsiteY0" fmla="*/ 0 h 1687674"/>
                <a:gd name="connsiteX1" fmla="*/ 1560040 w 1687749"/>
                <a:gd name="connsiteY1" fmla="*/ 396966 h 1687674"/>
                <a:gd name="connsiteX2" fmla="*/ 1434400 w 1687749"/>
                <a:gd name="connsiteY2" fmla="*/ 738021 h 1687674"/>
                <a:gd name="connsiteX3" fmla="*/ 1374582 w 1687749"/>
                <a:gd name="connsiteY3" fmla="*/ 843837 h 1687674"/>
                <a:gd name="connsiteX4" fmla="*/ 1436470 w 1687749"/>
                <a:gd name="connsiteY4" fmla="*/ 949653 h 1687674"/>
                <a:gd name="connsiteX5" fmla="*/ 1496288 w 1687749"/>
                <a:gd name="connsiteY5" fmla="*/ 965598 h 1687674"/>
                <a:gd name="connsiteX6" fmla="*/ 1587982 w 1687749"/>
                <a:gd name="connsiteY6" fmla="*/ 923562 h 1687674"/>
                <a:gd name="connsiteX7" fmla="*/ 1617995 w 1687749"/>
                <a:gd name="connsiteY7" fmla="*/ 843837 h 1687674"/>
                <a:gd name="connsiteX8" fmla="*/ 1587982 w 1687749"/>
                <a:gd name="connsiteY8" fmla="*/ 764113 h 1687674"/>
                <a:gd name="connsiteX9" fmla="*/ 1601140 w 1687749"/>
                <a:gd name="connsiteY9" fmla="*/ 695737 h 1687674"/>
                <a:gd name="connsiteX10" fmla="*/ 1546525 w 1687749"/>
                <a:gd name="connsiteY10" fmla="*/ 695737 h 1687674"/>
                <a:gd name="connsiteX11" fmla="*/ 1546525 w 1687749"/>
                <a:gd name="connsiteY11" fmla="*/ 646193 h 1687674"/>
                <a:gd name="connsiteX12" fmla="*/ 1613505 w 1687749"/>
                <a:gd name="connsiteY12" fmla="*/ 646193 h 1687674"/>
                <a:gd name="connsiteX13" fmla="*/ 1642005 w 1687749"/>
                <a:gd name="connsiteY13" fmla="*/ 568425 h 1687674"/>
                <a:gd name="connsiteX14" fmla="*/ 1687749 w 1687749"/>
                <a:gd name="connsiteY14" fmla="*/ 843837 h 1687674"/>
                <a:gd name="connsiteX15" fmla="*/ 1642005 w 1687749"/>
                <a:gd name="connsiteY15" fmla="*/ 1115107 h 1687674"/>
                <a:gd name="connsiteX16" fmla="*/ 1560040 w 1687749"/>
                <a:gd name="connsiteY16" fmla="*/ 1286774 h 1687674"/>
                <a:gd name="connsiteX17" fmla="*/ 843874 w 1687749"/>
                <a:gd name="connsiteY17" fmla="*/ 1687674 h 1687674"/>
                <a:gd name="connsiteX18" fmla="*/ 0 w 1687749"/>
                <a:gd name="connsiteY18" fmla="*/ 843837 h 1687674"/>
                <a:gd name="connsiteX19" fmla="*/ 843874 w 1687749"/>
                <a:gd name="connsiteY19" fmla="*/ 0 h 1687674"/>
                <a:gd name="connsiteX0" fmla="*/ 843874 w 1687749"/>
                <a:gd name="connsiteY0" fmla="*/ 0 h 1687674"/>
                <a:gd name="connsiteX1" fmla="*/ 1560040 w 1687749"/>
                <a:gd name="connsiteY1" fmla="*/ 396966 h 1687674"/>
                <a:gd name="connsiteX2" fmla="*/ 1434400 w 1687749"/>
                <a:gd name="connsiteY2" fmla="*/ 738021 h 1687674"/>
                <a:gd name="connsiteX3" fmla="*/ 1374582 w 1687749"/>
                <a:gd name="connsiteY3" fmla="*/ 843837 h 1687674"/>
                <a:gd name="connsiteX4" fmla="*/ 1436470 w 1687749"/>
                <a:gd name="connsiteY4" fmla="*/ 949653 h 1687674"/>
                <a:gd name="connsiteX5" fmla="*/ 1496288 w 1687749"/>
                <a:gd name="connsiteY5" fmla="*/ 965598 h 1687674"/>
                <a:gd name="connsiteX6" fmla="*/ 1587982 w 1687749"/>
                <a:gd name="connsiteY6" fmla="*/ 923562 h 1687674"/>
                <a:gd name="connsiteX7" fmla="*/ 1617995 w 1687749"/>
                <a:gd name="connsiteY7" fmla="*/ 843837 h 1687674"/>
                <a:gd name="connsiteX8" fmla="*/ 1587982 w 1687749"/>
                <a:gd name="connsiteY8" fmla="*/ 764113 h 1687674"/>
                <a:gd name="connsiteX9" fmla="*/ 1546525 w 1687749"/>
                <a:gd name="connsiteY9" fmla="*/ 695737 h 1687674"/>
                <a:gd name="connsiteX10" fmla="*/ 1546525 w 1687749"/>
                <a:gd name="connsiteY10" fmla="*/ 646193 h 1687674"/>
                <a:gd name="connsiteX11" fmla="*/ 1613505 w 1687749"/>
                <a:gd name="connsiteY11" fmla="*/ 646193 h 1687674"/>
                <a:gd name="connsiteX12" fmla="*/ 1642005 w 1687749"/>
                <a:gd name="connsiteY12" fmla="*/ 568425 h 1687674"/>
                <a:gd name="connsiteX13" fmla="*/ 1687749 w 1687749"/>
                <a:gd name="connsiteY13" fmla="*/ 843837 h 1687674"/>
                <a:gd name="connsiteX14" fmla="*/ 1642005 w 1687749"/>
                <a:gd name="connsiteY14" fmla="*/ 1115107 h 1687674"/>
                <a:gd name="connsiteX15" fmla="*/ 1560040 w 1687749"/>
                <a:gd name="connsiteY15" fmla="*/ 1286774 h 1687674"/>
                <a:gd name="connsiteX16" fmla="*/ 843874 w 1687749"/>
                <a:gd name="connsiteY16" fmla="*/ 1687674 h 1687674"/>
                <a:gd name="connsiteX17" fmla="*/ 0 w 1687749"/>
                <a:gd name="connsiteY17" fmla="*/ 843837 h 1687674"/>
                <a:gd name="connsiteX18" fmla="*/ 843874 w 1687749"/>
                <a:gd name="connsiteY18" fmla="*/ 0 h 1687674"/>
                <a:gd name="connsiteX0" fmla="*/ 843874 w 1687749"/>
                <a:gd name="connsiteY0" fmla="*/ 0 h 1687674"/>
                <a:gd name="connsiteX1" fmla="*/ 1560040 w 1687749"/>
                <a:gd name="connsiteY1" fmla="*/ 396966 h 1687674"/>
                <a:gd name="connsiteX2" fmla="*/ 1434400 w 1687749"/>
                <a:gd name="connsiteY2" fmla="*/ 738021 h 1687674"/>
                <a:gd name="connsiteX3" fmla="*/ 1374582 w 1687749"/>
                <a:gd name="connsiteY3" fmla="*/ 843837 h 1687674"/>
                <a:gd name="connsiteX4" fmla="*/ 1436470 w 1687749"/>
                <a:gd name="connsiteY4" fmla="*/ 949653 h 1687674"/>
                <a:gd name="connsiteX5" fmla="*/ 1496288 w 1687749"/>
                <a:gd name="connsiteY5" fmla="*/ 965598 h 1687674"/>
                <a:gd name="connsiteX6" fmla="*/ 1587982 w 1687749"/>
                <a:gd name="connsiteY6" fmla="*/ 923562 h 1687674"/>
                <a:gd name="connsiteX7" fmla="*/ 1617995 w 1687749"/>
                <a:gd name="connsiteY7" fmla="*/ 843837 h 1687674"/>
                <a:gd name="connsiteX8" fmla="*/ 1587982 w 1687749"/>
                <a:gd name="connsiteY8" fmla="*/ 764113 h 1687674"/>
                <a:gd name="connsiteX9" fmla="*/ 1546525 w 1687749"/>
                <a:gd name="connsiteY9" fmla="*/ 695737 h 1687674"/>
                <a:gd name="connsiteX10" fmla="*/ 1546525 w 1687749"/>
                <a:gd name="connsiteY10" fmla="*/ 646193 h 1687674"/>
                <a:gd name="connsiteX11" fmla="*/ 1642005 w 1687749"/>
                <a:gd name="connsiteY11" fmla="*/ 568425 h 1687674"/>
                <a:gd name="connsiteX12" fmla="*/ 1687749 w 1687749"/>
                <a:gd name="connsiteY12" fmla="*/ 843837 h 1687674"/>
                <a:gd name="connsiteX13" fmla="*/ 1642005 w 1687749"/>
                <a:gd name="connsiteY13" fmla="*/ 1115107 h 1687674"/>
                <a:gd name="connsiteX14" fmla="*/ 1560040 w 1687749"/>
                <a:gd name="connsiteY14" fmla="*/ 1286774 h 1687674"/>
                <a:gd name="connsiteX15" fmla="*/ 843874 w 1687749"/>
                <a:gd name="connsiteY15" fmla="*/ 1687674 h 1687674"/>
                <a:gd name="connsiteX16" fmla="*/ 0 w 1687749"/>
                <a:gd name="connsiteY16" fmla="*/ 843837 h 1687674"/>
                <a:gd name="connsiteX17" fmla="*/ 843874 w 1687749"/>
                <a:gd name="connsiteY17" fmla="*/ 0 h 1687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87749" h="1687674">
                  <a:moveTo>
                    <a:pt x="843874" y="0"/>
                  </a:moveTo>
                  <a:cubicBezTo>
                    <a:pt x="1145243" y="0"/>
                    <a:pt x="1410390" y="157585"/>
                    <a:pt x="1560040" y="396966"/>
                  </a:cubicBezTo>
                  <a:cubicBezTo>
                    <a:pt x="1494219" y="496777"/>
                    <a:pt x="1450338" y="614396"/>
                    <a:pt x="1434400" y="738021"/>
                  </a:cubicBezTo>
                  <a:cubicBezTo>
                    <a:pt x="1398592" y="759971"/>
                    <a:pt x="1374582" y="799937"/>
                    <a:pt x="1374582" y="843837"/>
                  </a:cubicBezTo>
                  <a:cubicBezTo>
                    <a:pt x="1374582" y="889808"/>
                    <a:pt x="1400455" y="929567"/>
                    <a:pt x="1436470" y="949653"/>
                  </a:cubicBezTo>
                  <a:cubicBezTo>
                    <a:pt x="1454271" y="959593"/>
                    <a:pt x="1474348" y="965598"/>
                    <a:pt x="1496288" y="965598"/>
                  </a:cubicBezTo>
                  <a:cubicBezTo>
                    <a:pt x="1532097" y="965598"/>
                    <a:pt x="1566042" y="949653"/>
                    <a:pt x="1587982" y="923562"/>
                  </a:cubicBezTo>
                  <a:cubicBezTo>
                    <a:pt x="1605990" y="901611"/>
                    <a:pt x="1617995" y="873656"/>
                    <a:pt x="1617995" y="843837"/>
                  </a:cubicBezTo>
                  <a:cubicBezTo>
                    <a:pt x="1617995" y="813811"/>
                    <a:pt x="1605990" y="786063"/>
                    <a:pt x="1587982" y="764113"/>
                  </a:cubicBezTo>
                  <a:lnTo>
                    <a:pt x="1546525" y="695737"/>
                  </a:lnTo>
                  <a:lnTo>
                    <a:pt x="1546525" y="646193"/>
                  </a:lnTo>
                  <a:lnTo>
                    <a:pt x="1642005" y="568425"/>
                  </a:lnTo>
                  <a:cubicBezTo>
                    <a:pt x="1671811" y="656226"/>
                    <a:pt x="1687749" y="748168"/>
                    <a:pt x="1687749" y="843837"/>
                  </a:cubicBezTo>
                  <a:cubicBezTo>
                    <a:pt x="1687749" y="939507"/>
                    <a:pt x="1671811" y="1029378"/>
                    <a:pt x="1642005" y="1115107"/>
                  </a:cubicBezTo>
                  <a:cubicBezTo>
                    <a:pt x="1619858" y="1174953"/>
                    <a:pt x="1593985" y="1232934"/>
                    <a:pt x="1560040" y="1286774"/>
                  </a:cubicBezTo>
                  <a:cubicBezTo>
                    <a:pt x="1410390" y="1528225"/>
                    <a:pt x="1145243" y="1687674"/>
                    <a:pt x="843874" y="1687674"/>
                  </a:cubicBezTo>
                  <a:cubicBezTo>
                    <a:pt x="377125" y="1687674"/>
                    <a:pt x="0" y="1310588"/>
                    <a:pt x="0" y="843837"/>
                  </a:cubicBezTo>
                  <a:cubicBezTo>
                    <a:pt x="0" y="377087"/>
                    <a:pt x="377125" y="0"/>
                    <a:pt x="84387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96E892AA-613E-5EE9-E3E4-C2D425938393}"/>
                </a:ext>
              </a:extLst>
            </p:cNvPr>
            <p:cNvSpPr/>
            <p:nvPr/>
          </p:nvSpPr>
          <p:spPr>
            <a:xfrm>
              <a:off x="3251805" y="2524364"/>
              <a:ext cx="965859" cy="964754"/>
            </a:xfrm>
            <a:custGeom>
              <a:avLst/>
              <a:gdLst>
                <a:gd name="connsiteX0" fmla="*/ 843874 w 1687748"/>
                <a:gd name="connsiteY0" fmla="*/ 7 h 1685817"/>
                <a:gd name="connsiteX1" fmla="*/ 1687748 w 1687748"/>
                <a:gd name="connsiteY1" fmla="*/ 841980 h 1685817"/>
                <a:gd name="connsiteX2" fmla="*/ 843874 w 1687748"/>
                <a:gd name="connsiteY2" fmla="*/ 1685817 h 1685817"/>
                <a:gd name="connsiteX3" fmla="*/ 133711 w 1687748"/>
                <a:gd name="connsiteY3" fmla="*/ 1296927 h 1685817"/>
                <a:gd name="connsiteX4" fmla="*/ 267216 w 1687748"/>
                <a:gd name="connsiteY4" fmla="*/ 937650 h 1685817"/>
                <a:gd name="connsiteX5" fmla="*/ 313167 w 1687748"/>
                <a:gd name="connsiteY5" fmla="*/ 841980 h 1685817"/>
                <a:gd name="connsiteX6" fmla="*/ 267216 w 1687748"/>
                <a:gd name="connsiteY6" fmla="*/ 748174 h 1685817"/>
                <a:gd name="connsiteX7" fmla="*/ 191460 w 1687748"/>
                <a:gd name="connsiteY7" fmla="*/ 722290 h 1685817"/>
                <a:gd name="connsiteX8" fmla="*/ 111771 w 1687748"/>
                <a:gd name="connsiteY8" fmla="*/ 752109 h 1685817"/>
                <a:gd name="connsiteX9" fmla="*/ 69753 w 1687748"/>
                <a:gd name="connsiteY9" fmla="*/ 844051 h 1685817"/>
                <a:gd name="connsiteX10" fmla="*/ 111771 w 1687748"/>
                <a:gd name="connsiteY10" fmla="*/ 935786 h 1685817"/>
                <a:gd name="connsiteX11" fmla="*/ 138119 w 1687748"/>
                <a:gd name="connsiteY11" fmla="*/ 964444 h 1685817"/>
                <a:gd name="connsiteX12" fmla="*/ 138119 w 1687748"/>
                <a:gd name="connsiteY12" fmla="*/ 1077547 h 1685817"/>
                <a:gd name="connsiteX13" fmla="*/ 49883 w 1687748"/>
                <a:gd name="connsiteY13" fmla="*/ 1133337 h 1685817"/>
                <a:gd name="connsiteX14" fmla="*/ 0 w 1687748"/>
                <a:gd name="connsiteY14" fmla="*/ 844051 h 1685817"/>
                <a:gd name="connsiteX15" fmla="*/ 51746 w 1687748"/>
                <a:gd name="connsiteY15" fmla="*/ 552694 h 1685817"/>
                <a:gd name="connsiteX16" fmla="*/ 133711 w 1687748"/>
                <a:gd name="connsiteY16" fmla="*/ 387033 h 1685817"/>
                <a:gd name="connsiteX17" fmla="*/ 843874 w 1687748"/>
                <a:gd name="connsiteY17" fmla="*/ 7 h 168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87748" h="1685817">
                  <a:moveTo>
                    <a:pt x="843874" y="7"/>
                  </a:moveTo>
                  <a:cubicBezTo>
                    <a:pt x="1310623" y="-1857"/>
                    <a:pt x="1687748" y="375230"/>
                    <a:pt x="1687748" y="841980"/>
                  </a:cubicBezTo>
                  <a:cubicBezTo>
                    <a:pt x="1687748" y="1308731"/>
                    <a:pt x="1310623" y="1685817"/>
                    <a:pt x="843874" y="1685817"/>
                  </a:cubicBezTo>
                  <a:cubicBezTo>
                    <a:pt x="544575" y="1685817"/>
                    <a:pt x="283154" y="1530303"/>
                    <a:pt x="133711" y="1296927"/>
                  </a:cubicBezTo>
                  <a:cubicBezTo>
                    <a:pt x="205535" y="1191111"/>
                    <a:pt x="251278" y="1069350"/>
                    <a:pt x="267216" y="937650"/>
                  </a:cubicBezTo>
                  <a:cubicBezTo>
                    <a:pt x="295159" y="915699"/>
                    <a:pt x="313167" y="881946"/>
                    <a:pt x="313167" y="841980"/>
                  </a:cubicBezTo>
                  <a:cubicBezTo>
                    <a:pt x="313167" y="804085"/>
                    <a:pt x="295159" y="770125"/>
                    <a:pt x="267216" y="748174"/>
                  </a:cubicBezTo>
                  <a:cubicBezTo>
                    <a:pt x="247346" y="732230"/>
                    <a:pt x="219403" y="722290"/>
                    <a:pt x="191460" y="722290"/>
                  </a:cubicBezTo>
                  <a:cubicBezTo>
                    <a:pt x="161447" y="722290"/>
                    <a:pt x="133711" y="734300"/>
                    <a:pt x="111771" y="752109"/>
                  </a:cubicBezTo>
                  <a:cubicBezTo>
                    <a:pt x="85691" y="774059"/>
                    <a:pt x="69753" y="808020"/>
                    <a:pt x="69753" y="844051"/>
                  </a:cubicBezTo>
                  <a:cubicBezTo>
                    <a:pt x="69753" y="879875"/>
                    <a:pt x="85691" y="913836"/>
                    <a:pt x="111771" y="935786"/>
                  </a:cubicBezTo>
                  <a:lnTo>
                    <a:pt x="138119" y="964444"/>
                  </a:lnTo>
                  <a:lnTo>
                    <a:pt x="138119" y="1077547"/>
                  </a:lnTo>
                  <a:lnTo>
                    <a:pt x="49883" y="1133337"/>
                  </a:lnTo>
                  <a:cubicBezTo>
                    <a:pt x="17800" y="1043466"/>
                    <a:pt x="0" y="945725"/>
                    <a:pt x="0" y="844051"/>
                  </a:cubicBezTo>
                  <a:cubicBezTo>
                    <a:pt x="0" y="742169"/>
                    <a:pt x="17800" y="642565"/>
                    <a:pt x="51746" y="552694"/>
                  </a:cubicBezTo>
                  <a:cubicBezTo>
                    <a:pt x="73686" y="494920"/>
                    <a:pt x="101629" y="439009"/>
                    <a:pt x="133711" y="387033"/>
                  </a:cubicBezTo>
                  <a:cubicBezTo>
                    <a:pt x="283154" y="153658"/>
                    <a:pt x="544575" y="7"/>
                    <a:pt x="843874" y="7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endParaRPr lang="en-US" sz="1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6D0C3FF-E577-E040-0025-76B30CF55A1B}"/>
                </a:ext>
              </a:extLst>
            </p:cNvPr>
            <p:cNvSpPr/>
            <p:nvPr/>
          </p:nvSpPr>
          <p:spPr>
            <a:xfrm>
              <a:off x="2453674" y="3321314"/>
              <a:ext cx="965987" cy="964749"/>
            </a:xfrm>
            <a:custGeom>
              <a:avLst/>
              <a:gdLst>
                <a:gd name="connsiteX0" fmla="*/ 845944 w 1687971"/>
                <a:gd name="connsiteY0" fmla="*/ 0 h 1685810"/>
                <a:gd name="connsiteX1" fmla="*/ 1129305 w 1687971"/>
                <a:gd name="connsiteY1" fmla="*/ 47834 h 1685810"/>
                <a:gd name="connsiteX2" fmla="*/ 1298825 w 1687971"/>
                <a:gd name="connsiteY2" fmla="*/ 129630 h 1685810"/>
                <a:gd name="connsiteX3" fmla="*/ 1687955 w 1687971"/>
                <a:gd name="connsiteY3" fmla="*/ 841973 h 1685810"/>
                <a:gd name="connsiteX4" fmla="*/ 844081 w 1687971"/>
                <a:gd name="connsiteY4" fmla="*/ 1685810 h 1685810"/>
                <a:gd name="connsiteX5" fmla="*/ 0 w 1687971"/>
                <a:gd name="connsiteY5" fmla="*/ 841973 h 1685810"/>
                <a:gd name="connsiteX6" fmla="*/ 399065 w 1687971"/>
                <a:gd name="connsiteY6" fmla="*/ 125695 h 1685810"/>
                <a:gd name="connsiteX7" fmla="*/ 655852 w 1687971"/>
                <a:gd name="connsiteY7" fmla="*/ 175041 h 1685810"/>
                <a:gd name="connsiteX8" fmla="*/ 740175 w 1687971"/>
                <a:gd name="connsiteY8" fmla="*/ 255325 h 1685810"/>
                <a:gd name="connsiteX9" fmla="*/ 844081 w 1687971"/>
                <a:gd name="connsiteY9" fmla="*/ 313307 h 1685810"/>
                <a:gd name="connsiteX10" fmla="*/ 945710 w 1687971"/>
                <a:gd name="connsiteY10" fmla="*/ 257396 h 1685810"/>
                <a:gd name="connsiteX11" fmla="*/ 965581 w 1687971"/>
                <a:gd name="connsiteY11" fmla="*/ 191546 h 1685810"/>
                <a:gd name="connsiteX12" fmla="*/ 927702 w 1687971"/>
                <a:gd name="connsiteY12" fmla="*/ 103745 h 1685810"/>
                <a:gd name="connsiteX13" fmla="*/ 844081 w 1687971"/>
                <a:gd name="connsiteY13" fmla="*/ 69785 h 1685810"/>
                <a:gd name="connsiteX14" fmla="*/ 762115 w 1687971"/>
                <a:gd name="connsiteY14" fmla="*/ 101674 h 1685810"/>
                <a:gd name="connsiteX15" fmla="*/ 570655 w 1687971"/>
                <a:gd name="connsiteY15" fmla="*/ 45971 h 1685810"/>
                <a:gd name="connsiteX16" fmla="*/ 845944 w 1687971"/>
                <a:gd name="connsiteY16" fmla="*/ 0 h 168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7971" h="1685810">
                  <a:moveTo>
                    <a:pt x="845944" y="0"/>
                  </a:moveTo>
                  <a:cubicBezTo>
                    <a:pt x="945710" y="0"/>
                    <a:pt x="1041544" y="15945"/>
                    <a:pt x="1129305" y="47834"/>
                  </a:cubicBezTo>
                  <a:cubicBezTo>
                    <a:pt x="1189123" y="67921"/>
                    <a:pt x="1247079" y="95669"/>
                    <a:pt x="1298825" y="129630"/>
                  </a:cubicBezTo>
                  <a:cubicBezTo>
                    <a:pt x="1534166" y="279346"/>
                    <a:pt x="1689818" y="542747"/>
                    <a:pt x="1687955" y="841973"/>
                  </a:cubicBezTo>
                  <a:cubicBezTo>
                    <a:pt x="1687955" y="1308724"/>
                    <a:pt x="1310830" y="1685810"/>
                    <a:pt x="844081" y="1685810"/>
                  </a:cubicBezTo>
                  <a:cubicBezTo>
                    <a:pt x="377125" y="1685810"/>
                    <a:pt x="0" y="1308724"/>
                    <a:pt x="0" y="841973"/>
                  </a:cubicBezTo>
                  <a:cubicBezTo>
                    <a:pt x="0" y="540677"/>
                    <a:pt x="159791" y="275412"/>
                    <a:pt x="399065" y="125695"/>
                  </a:cubicBezTo>
                  <a:cubicBezTo>
                    <a:pt x="508374" y="14540"/>
                    <a:pt x="613054" y="156091"/>
                    <a:pt x="655852" y="175041"/>
                  </a:cubicBezTo>
                  <a:lnTo>
                    <a:pt x="740175" y="255325"/>
                  </a:lnTo>
                  <a:cubicBezTo>
                    <a:pt x="762115" y="289286"/>
                    <a:pt x="799993" y="313307"/>
                    <a:pt x="844081" y="313307"/>
                  </a:cubicBezTo>
                  <a:cubicBezTo>
                    <a:pt x="885892" y="313307"/>
                    <a:pt x="923770" y="291356"/>
                    <a:pt x="945710" y="257396"/>
                  </a:cubicBezTo>
                  <a:cubicBezTo>
                    <a:pt x="957715" y="239380"/>
                    <a:pt x="965581" y="215566"/>
                    <a:pt x="965581" y="191546"/>
                  </a:cubicBezTo>
                  <a:cubicBezTo>
                    <a:pt x="965581" y="157585"/>
                    <a:pt x="951713" y="125695"/>
                    <a:pt x="927702" y="103745"/>
                  </a:cubicBezTo>
                  <a:cubicBezTo>
                    <a:pt x="905762" y="81795"/>
                    <a:pt x="875956" y="69785"/>
                    <a:pt x="844081" y="69785"/>
                  </a:cubicBezTo>
                  <a:cubicBezTo>
                    <a:pt x="811998" y="69785"/>
                    <a:pt x="784055" y="81795"/>
                    <a:pt x="762115" y="101674"/>
                  </a:cubicBezTo>
                  <a:cubicBezTo>
                    <a:pt x="694431" y="93805"/>
                    <a:pt x="630473" y="73926"/>
                    <a:pt x="570655" y="45971"/>
                  </a:cubicBezTo>
                  <a:cubicBezTo>
                    <a:pt x="658416" y="15945"/>
                    <a:pt x="750317" y="0"/>
                    <a:pt x="845944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B5DA35C6-63C2-E583-E370-432044A961B9}"/>
                </a:ext>
              </a:extLst>
            </p:cNvPr>
            <p:cNvSpPr/>
            <p:nvPr/>
          </p:nvSpPr>
          <p:spPr>
            <a:xfrm>
              <a:off x="3504977" y="2551197"/>
              <a:ext cx="684946" cy="9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extrusionOk="0">
                  <a:moveTo>
                    <a:pt x="7115" y="0"/>
                  </a:moveTo>
                  <a:cubicBezTo>
                    <a:pt x="4920" y="0"/>
                    <a:pt x="2830" y="379"/>
                    <a:pt x="954" y="1083"/>
                  </a:cubicBezTo>
                  <a:cubicBezTo>
                    <a:pt x="-73" y="1462"/>
                    <a:pt x="-321" y="2490"/>
                    <a:pt x="458" y="3113"/>
                  </a:cubicBezTo>
                  <a:cubicBezTo>
                    <a:pt x="2866" y="5143"/>
                    <a:pt x="4353" y="7850"/>
                    <a:pt x="4353" y="10800"/>
                  </a:cubicBezTo>
                  <a:cubicBezTo>
                    <a:pt x="4353" y="13750"/>
                    <a:pt x="2901" y="16457"/>
                    <a:pt x="458" y="18487"/>
                  </a:cubicBezTo>
                  <a:cubicBezTo>
                    <a:pt x="-321" y="19137"/>
                    <a:pt x="-73" y="20138"/>
                    <a:pt x="954" y="20517"/>
                  </a:cubicBezTo>
                  <a:cubicBezTo>
                    <a:pt x="2831" y="21221"/>
                    <a:pt x="4920" y="21600"/>
                    <a:pt x="7115" y="21600"/>
                  </a:cubicBezTo>
                  <a:cubicBezTo>
                    <a:pt x="14941" y="21600"/>
                    <a:pt x="21244" y="16755"/>
                    <a:pt x="21244" y="10800"/>
                  </a:cubicBezTo>
                  <a:cubicBezTo>
                    <a:pt x="21279" y="4872"/>
                    <a:pt x="14905" y="0"/>
                    <a:pt x="7115" y="0"/>
                  </a:cubicBezTo>
                  <a:close/>
                </a:path>
              </a:pathLst>
            </a:custGeom>
            <a:solidFill>
              <a:srgbClr val="ED1C24"/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endParaRPr sz="1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Shape">
              <a:extLst>
                <a:ext uri="{FF2B5EF4-FFF2-40B4-BE49-F238E27FC236}">
                  <a16:creationId xmlns:a16="http://schemas.microsoft.com/office/drawing/2014/main" id="{AB7EF6F6-80A3-4231-4A5D-FFC0D02B7F8E}"/>
                </a:ext>
              </a:extLst>
            </p:cNvPr>
            <p:cNvSpPr/>
            <p:nvPr/>
          </p:nvSpPr>
          <p:spPr>
            <a:xfrm>
              <a:off x="1689299" y="2550666"/>
              <a:ext cx="686083" cy="9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extrusionOk="0">
                  <a:moveTo>
                    <a:pt x="16926" y="10827"/>
                  </a:moveTo>
                  <a:cubicBezTo>
                    <a:pt x="16926" y="7877"/>
                    <a:pt x="18378" y="5170"/>
                    <a:pt x="20821" y="3140"/>
                  </a:cubicBezTo>
                  <a:cubicBezTo>
                    <a:pt x="21600" y="2490"/>
                    <a:pt x="21352" y="1489"/>
                    <a:pt x="20325" y="1083"/>
                  </a:cubicBezTo>
                  <a:cubicBezTo>
                    <a:pt x="18449" y="379"/>
                    <a:pt x="16359" y="0"/>
                    <a:pt x="14164" y="0"/>
                  </a:cubicBezTo>
                  <a:cubicBezTo>
                    <a:pt x="6374" y="0"/>
                    <a:pt x="0" y="4845"/>
                    <a:pt x="0" y="10800"/>
                  </a:cubicBezTo>
                  <a:cubicBezTo>
                    <a:pt x="0" y="16782"/>
                    <a:pt x="6338" y="21600"/>
                    <a:pt x="14129" y="21600"/>
                  </a:cubicBezTo>
                  <a:cubicBezTo>
                    <a:pt x="16359" y="21600"/>
                    <a:pt x="18449" y="21221"/>
                    <a:pt x="20290" y="20517"/>
                  </a:cubicBezTo>
                  <a:cubicBezTo>
                    <a:pt x="21317" y="20138"/>
                    <a:pt x="21565" y="19110"/>
                    <a:pt x="20786" y="18487"/>
                  </a:cubicBezTo>
                  <a:cubicBezTo>
                    <a:pt x="18378" y="16484"/>
                    <a:pt x="16926" y="13777"/>
                    <a:pt x="16926" y="10827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id="{20EDCAE4-789B-9635-5ED1-EDC2FC969163}"/>
                </a:ext>
              </a:extLst>
            </p:cNvPr>
            <p:cNvSpPr/>
            <p:nvPr/>
          </p:nvSpPr>
          <p:spPr>
            <a:xfrm>
              <a:off x="2483426" y="1756558"/>
              <a:ext cx="911082" cy="68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773" y="16926"/>
                  </a:moveTo>
                  <a:cubicBezTo>
                    <a:pt x="13723" y="16926"/>
                    <a:pt x="16430" y="18378"/>
                    <a:pt x="18460" y="20821"/>
                  </a:cubicBezTo>
                  <a:cubicBezTo>
                    <a:pt x="19110" y="21600"/>
                    <a:pt x="20111" y="21352"/>
                    <a:pt x="20517" y="20325"/>
                  </a:cubicBezTo>
                  <a:cubicBezTo>
                    <a:pt x="21221" y="18449"/>
                    <a:pt x="21600" y="16359"/>
                    <a:pt x="21600" y="14164"/>
                  </a:cubicBezTo>
                  <a:cubicBezTo>
                    <a:pt x="21600" y="6374"/>
                    <a:pt x="16755" y="0"/>
                    <a:pt x="10800" y="0"/>
                  </a:cubicBezTo>
                  <a:cubicBezTo>
                    <a:pt x="4818" y="0"/>
                    <a:pt x="0" y="6338"/>
                    <a:pt x="0" y="14129"/>
                  </a:cubicBezTo>
                  <a:cubicBezTo>
                    <a:pt x="0" y="16359"/>
                    <a:pt x="379" y="18449"/>
                    <a:pt x="1083" y="20290"/>
                  </a:cubicBezTo>
                  <a:cubicBezTo>
                    <a:pt x="1462" y="21317"/>
                    <a:pt x="2490" y="21565"/>
                    <a:pt x="3113" y="20786"/>
                  </a:cubicBezTo>
                  <a:cubicBezTo>
                    <a:pt x="5116" y="18378"/>
                    <a:pt x="7823" y="16926"/>
                    <a:pt x="10773" y="16926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endParaRPr sz="1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94E46F4E-C8D9-C2B9-D452-DC72687FE1E4}"/>
                </a:ext>
              </a:extLst>
            </p:cNvPr>
            <p:cNvSpPr/>
            <p:nvPr/>
          </p:nvSpPr>
          <p:spPr>
            <a:xfrm>
              <a:off x="2481126" y="3572234"/>
              <a:ext cx="911082" cy="686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79" extrusionOk="0">
                  <a:moveTo>
                    <a:pt x="10827" y="4353"/>
                  </a:moveTo>
                  <a:cubicBezTo>
                    <a:pt x="7877" y="4353"/>
                    <a:pt x="5170" y="2901"/>
                    <a:pt x="3140" y="458"/>
                  </a:cubicBezTo>
                  <a:cubicBezTo>
                    <a:pt x="2490" y="-321"/>
                    <a:pt x="1489" y="-73"/>
                    <a:pt x="1083" y="954"/>
                  </a:cubicBezTo>
                  <a:cubicBezTo>
                    <a:pt x="379" y="2830"/>
                    <a:pt x="0" y="4920"/>
                    <a:pt x="0" y="7115"/>
                  </a:cubicBezTo>
                  <a:cubicBezTo>
                    <a:pt x="0" y="14905"/>
                    <a:pt x="4845" y="21279"/>
                    <a:pt x="10800" y="21279"/>
                  </a:cubicBezTo>
                  <a:cubicBezTo>
                    <a:pt x="16782" y="21279"/>
                    <a:pt x="21600" y="14941"/>
                    <a:pt x="21600" y="7150"/>
                  </a:cubicBezTo>
                  <a:cubicBezTo>
                    <a:pt x="21600" y="4920"/>
                    <a:pt x="21221" y="2830"/>
                    <a:pt x="20517" y="989"/>
                  </a:cubicBezTo>
                  <a:cubicBezTo>
                    <a:pt x="20138" y="-38"/>
                    <a:pt x="19110" y="-286"/>
                    <a:pt x="18487" y="493"/>
                  </a:cubicBezTo>
                  <a:cubicBezTo>
                    <a:pt x="16484" y="2901"/>
                    <a:pt x="13805" y="4353"/>
                    <a:pt x="10827" y="4353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AF56BABC-26D8-E006-A41B-054D2897A206}"/>
                </a:ext>
              </a:extLst>
            </p:cNvPr>
            <p:cNvSpPr/>
            <p:nvPr/>
          </p:nvSpPr>
          <p:spPr>
            <a:xfrm>
              <a:off x="2474483" y="2538329"/>
              <a:ext cx="935061" cy="933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15" y="19488"/>
                  </a:moveTo>
                  <a:cubicBezTo>
                    <a:pt x="12132" y="19778"/>
                    <a:pt x="12316" y="20200"/>
                    <a:pt x="12316" y="20649"/>
                  </a:cubicBezTo>
                  <a:cubicBezTo>
                    <a:pt x="12316" y="20966"/>
                    <a:pt x="12211" y="21283"/>
                    <a:pt x="12053" y="21521"/>
                  </a:cubicBezTo>
                  <a:cubicBezTo>
                    <a:pt x="11631" y="21574"/>
                    <a:pt x="11209" y="21600"/>
                    <a:pt x="10787" y="21600"/>
                  </a:cubicBezTo>
                  <a:cubicBezTo>
                    <a:pt x="10286" y="21600"/>
                    <a:pt x="9811" y="21574"/>
                    <a:pt x="9336" y="21494"/>
                  </a:cubicBezTo>
                  <a:cubicBezTo>
                    <a:pt x="7675" y="21283"/>
                    <a:pt x="6145" y="20676"/>
                    <a:pt x="4826" y="19778"/>
                  </a:cubicBezTo>
                  <a:cubicBezTo>
                    <a:pt x="3613" y="18959"/>
                    <a:pt x="2585" y="17930"/>
                    <a:pt x="1767" y="16689"/>
                  </a:cubicBezTo>
                  <a:cubicBezTo>
                    <a:pt x="2215" y="15976"/>
                    <a:pt x="2558" y="15210"/>
                    <a:pt x="2848" y="14418"/>
                  </a:cubicBezTo>
                  <a:cubicBezTo>
                    <a:pt x="3719" y="16292"/>
                    <a:pt x="5222" y="17824"/>
                    <a:pt x="7068" y="18695"/>
                  </a:cubicBezTo>
                  <a:cubicBezTo>
                    <a:pt x="7859" y="19065"/>
                    <a:pt x="8703" y="19329"/>
                    <a:pt x="9600" y="19435"/>
                  </a:cubicBezTo>
                  <a:cubicBezTo>
                    <a:pt x="9996" y="19488"/>
                    <a:pt x="10391" y="19514"/>
                    <a:pt x="10787" y="19514"/>
                  </a:cubicBezTo>
                  <a:cubicBezTo>
                    <a:pt x="11156" y="19540"/>
                    <a:pt x="11499" y="19514"/>
                    <a:pt x="11815" y="19488"/>
                  </a:cubicBezTo>
                  <a:close/>
                  <a:moveTo>
                    <a:pt x="10813" y="2033"/>
                  </a:moveTo>
                  <a:cubicBezTo>
                    <a:pt x="11182" y="2033"/>
                    <a:pt x="11552" y="2060"/>
                    <a:pt x="11895" y="2112"/>
                  </a:cubicBezTo>
                  <a:cubicBezTo>
                    <a:pt x="12844" y="2218"/>
                    <a:pt x="13714" y="2482"/>
                    <a:pt x="14532" y="2878"/>
                  </a:cubicBezTo>
                  <a:cubicBezTo>
                    <a:pt x="16325" y="3723"/>
                    <a:pt x="17776" y="5176"/>
                    <a:pt x="18646" y="6971"/>
                  </a:cubicBezTo>
                  <a:cubicBezTo>
                    <a:pt x="18936" y="6205"/>
                    <a:pt x="19306" y="5466"/>
                    <a:pt x="19728" y="4779"/>
                  </a:cubicBezTo>
                  <a:cubicBezTo>
                    <a:pt x="18936" y="3591"/>
                    <a:pt x="17908" y="2588"/>
                    <a:pt x="16721" y="1796"/>
                  </a:cubicBezTo>
                  <a:cubicBezTo>
                    <a:pt x="15323" y="871"/>
                    <a:pt x="13714" y="264"/>
                    <a:pt x="12000" y="79"/>
                  </a:cubicBezTo>
                  <a:cubicBezTo>
                    <a:pt x="11605" y="26"/>
                    <a:pt x="11209" y="0"/>
                    <a:pt x="10787" y="0"/>
                  </a:cubicBezTo>
                  <a:cubicBezTo>
                    <a:pt x="10312" y="0"/>
                    <a:pt x="9837" y="26"/>
                    <a:pt x="9389" y="106"/>
                  </a:cubicBezTo>
                  <a:cubicBezTo>
                    <a:pt x="9204" y="370"/>
                    <a:pt x="9099" y="687"/>
                    <a:pt x="9099" y="1030"/>
                  </a:cubicBezTo>
                  <a:cubicBezTo>
                    <a:pt x="9099" y="1452"/>
                    <a:pt x="9284" y="1848"/>
                    <a:pt x="9547" y="2139"/>
                  </a:cubicBezTo>
                  <a:cubicBezTo>
                    <a:pt x="9969" y="2086"/>
                    <a:pt x="10391" y="2033"/>
                    <a:pt x="10813" y="2033"/>
                  </a:cubicBezTo>
                  <a:close/>
                  <a:moveTo>
                    <a:pt x="21521" y="9559"/>
                  </a:moveTo>
                  <a:cubicBezTo>
                    <a:pt x="21257" y="9348"/>
                    <a:pt x="20888" y="9216"/>
                    <a:pt x="20519" y="9216"/>
                  </a:cubicBezTo>
                  <a:cubicBezTo>
                    <a:pt x="20123" y="9216"/>
                    <a:pt x="19754" y="9374"/>
                    <a:pt x="19464" y="9612"/>
                  </a:cubicBezTo>
                  <a:cubicBezTo>
                    <a:pt x="19516" y="10008"/>
                    <a:pt x="19543" y="10377"/>
                    <a:pt x="19543" y="10800"/>
                  </a:cubicBezTo>
                  <a:cubicBezTo>
                    <a:pt x="19543" y="11222"/>
                    <a:pt x="19516" y="11645"/>
                    <a:pt x="19464" y="12041"/>
                  </a:cubicBezTo>
                  <a:cubicBezTo>
                    <a:pt x="19332" y="12965"/>
                    <a:pt x="19068" y="13837"/>
                    <a:pt x="18646" y="14655"/>
                  </a:cubicBezTo>
                  <a:cubicBezTo>
                    <a:pt x="17749" y="16451"/>
                    <a:pt x="16272" y="17903"/>
                    <a:pt x="14453" y="18748"/>
                  </a:cubicBezTo>
                  <a:cubicBezTo>
                    <a:pt x="15244" y="19039"/>
                    <a:pt x="15982" y="19408"/>
                    <a:pt x="16694" y="19831"/>
                  </a:cubicBezTo>
                  <a:cubicBezTo>
                    <a:pt x="17908" y="19039"/>
                    <a:pt x="18936" y="18035"/>
                    <a:pt x="19754" y="16847"/>
                  </a:cubicBezTo>
                  <a:cubicBezTo>
                    <a:pt x="20703" y="15447"/>
                    <a:pt x="21310" y="13837"/>
                    <a:pt x="21521" y="12094"/>
                  </a:cubicBezTo>
                  <a:cubicBezTo>
                    <a:pt x="21574" y="11671"/>
                    <a:pt x="21600" y="11249"/>
                    <a:pt x="21600" y="10800"/>
                  </a:cubicBezTo>
                  <a:cubicBezTo>
                    <a:pt x="21574" y="10378"/>
                    <a:pt x="21547" y="9981"/>
                    <a:pt x="21521" y="9559"/>
                  </a:cubicBezTo>
                  <a:close/>
                  <a:moveTo>
                    <a:pt x="2136" y="11856"/>
                  </a:moveTo>
                  <a:cubicBezTo>
                    <a:pt x="2084" y="11513"/>
                    <a:pt x="2057" y="11143"/>
                    <a:pt x="2057" y="10774"/>
                  </a:cubicBezTo>
                  <a:cubicBezTo>
                    <a:pt x="2057" y="10430"/>
                    <a:pt x="2084" y="10087"/>
                    <a:pt x="2110" y="9744"/>
                  </a:cubicBezTo>
                  <a:cubicBezTo>
                    <a:pt x="2215" y="8846"/>
                    <a:pt x="2453" y="7975"/>
                    <a:pt x="2822" y="7156"/>
                  </a:cubicBezTo>
                  <a:cubicBezTo>
                    <a:pt x="3666" y="5281"/>
                    <a:pt x="5143" y="3776"/>
                    <a:pt x="6963" y="2878"/>
                  </a:cubicBezTo>
                  <a:cubicBezTo>
                    <a:pt x="6171" y="2614"/>
                    <a:pt x="5433" y="2245"/>
                    <a:pt x="4747" y="1796"/>
                  </a:cubicBezTo>
                  <a:cubicBezTo>
                    <a:pt x="3560" y="2614"/>
                    <a:pt x="2532" y="3644"/>
                    <a:pt x="1741" y="4885"/>
                  </a:cubicBezTo>
                  <a:cubicBezTo>
                    <a:pt x="870" y="6205"/>
                    <a:pt x="290" y="7763"/>
                    <a:pt x="79" y="9400"/>
                  </a:cubicBezTo>
                  <a:cubicBezTo>
                    <a:pt x="26" y="9849"/>
                    <a:pt x="0" y="10298"/>
                    <a:pt x="0" y="10747"/>
                  </a:cubicBezTo>
                  <a:cubicBezTo>
                    <a:pt x="0" y="11222"/>
                    <a:pt x="26" y="11698"/>
                    <a:pt x="105" y="12173"/>
                  </a:cubicBezTo>
                  <a:cubicBezTo>
                    <a:pt x="343" y="12305"/>
                    <a:pt x="607" y="12384"/>
                    <a:pt x="897" y="12384"/>
                  </a:cubicBezTo>
                  <a:cubicBezTo>
                    <a:pt x="1398" y="12437"/>
                    <a:pt x="1846" y="12226"/>
                    <a:pt x="2136" y="1185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9E852E89-0788-139E-5756-EDCC9B16F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42280" y="1860601"/>
              <a:ext cx="393374" cy="393374"/>
            </a:xfrm>
            <a:prstGeom prst="rect">
              <a:avLst/>
            </a:prstGeom>
          </p:spPr>
        </p:pic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79D5A2E0-5FF4-DAC6-22BE-C9B017F37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705032" y="2810054"/>
              <a:ext cx="393374" cy="393374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E9B03DC1-8619-4823-6783-16CE248F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739981" y="3718590"/>
              <a:ext cx="393374" cy="393374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34BDA77C-B2F8-EB23-35BC-B0E81143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70091" y="2809522"/>
              <a:ext cx="393374" cy="393374"/>
            </a:xfrm>
            <a:prstGeom prst="rect">
              <a:avLst/>
            </a:prstGeom>
          </p:spPr>
        </p:pic>
        <p:sp>
          <p:nvSpPr>
            <p:cNvPr id="86" name="Titel 1">
              <a:extLst>
                <a:ext uri="{FF2B5EF4-FFF2-40B4-BE49-F238E27FC236}">
                  <a16:creationId xmlns:a16="http://schemas.microsoft.com/office/drawing/2014/main" id="{5536C007-5E13-CEB6-1CE4-D010C2469A9A}"/>
                </a:ext>
              </a:extLst>
            </p:cNvPr>
            <p:cNvSpPr txBox="1">
              <a:spLocks/>
            </p:cNvSpPr>
            <p:nvPr/>
          </p:nvSpPr>
          <p:spPr>
            <a:xfrm>
              <a:off x="2246522" y="1478121"/>
              <a:ext cx="1380288" cy="21544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defPPr>
                <a:defRPr lang="de-DE"/>
              </a:defPPr>
              <a:lvl1pPr marR="0" lvl="0" indent="0" algn="r" defTabSz="6858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Wingdings" panose="05000000000000000000" pitchFamily="2" charset="2"/>
                </a:rPr>
                <a:t>Circular Design</a:t>
              </a:r>
            </a:p>
          </p:txBody>
        </p:sp>
        <p:sp>
          <p:nvSpPr>
            <p:cNvPr id="87" name="Titel 1">
              <a:extLst>
                <a:ext uri="{FF2B5EF4-FFF2-40B4-BE49-F238E27FC236}">
                  <a16:creationId xmlns:a16="http://schemas.microsoft.com/office/drawing/2014/main" id="{31247FE9-9709-EEA9-6718-D826D1191040}"/>
                </a:ext>
              </a:extLst>
            </p:cNvPr>
            <p:cNvSpPr txBox="1">
              <a:spLocks/>
            </p:cNvSpPr>
            <p:nvPr/>
          </p:nvSpPr>
          <p:spPr>
            <a:xfrm>
              <a:off x="4278873" y="2852077"/>
              <a:ext cx="1062791" cy="430887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>
              <a:defPPr>
                <a:defRPr lang="de-DE"/>
              </a:defPPr>
              <a:lvl1pPr marR="0" lvl="0" indent="0" algn="ctr" defTabSz="6858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dirty="0">
                  <a:sym typeface="Wingdings" panose="05000000000000000000" pitchFamily="2" charset="2"/>
                </a:rPr>
                <a:t>Produce &amp;</a:t>
              </a:r>
              <a:br>
                <a:rPr lang="en-US" dirty="0">
                  <a:sym typeface="Wingdings" panose="05000000000000000000" pitchFamily="2" charset="2"/>
                </a:rPr>
              </a:br>
              <a:r>
                <a:rPr lang="en-US" dirty="0">
                  <a:sym typeface="Wingdings" panose="05000000000000000000" pitchFamily="2" charset="2"/>
                </a:rPr>
                <a:t>Manufacture</a:t>
              </a:r>
            </a:p>
          </p:txBody>
        </p:sp>
        <p:sp>
          <p:nvSpPr>
            <p:cNvPr id="88" name="Titel 1">
              <a:extLst>
                <a:ext uri="{FF2B5EF4-FFF2-40B4-BE49-F238E27FC236}">
                  <a16:creationId xmlns:a16="http://schemas.microsoft.com/office/drawing/2014/main" id="{AA2E29BA-E357-0788-171D-E0EFD73ED908}"/>
                </a:ext>
              </a:extLst>
            </p:cNvPr>
            <p:cNvSpPr txBox="1">
              <a:spLocks/>
            </p:cNvSpPr>
            <p:nvPr/>
          </p:nvSpPr>
          <p:spPr>
            <a:xfrm>
              <a:off x="2530414" y="4327608"/>
              <a:ext cx="815929" cy="215444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685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Consume</a:t>
              </a:r>
            </a:p>
          </p:txBody>
        </p:sp>
        <p:sp>
          <p:nvSpPr>
            <p:cNvPr id="89" name="Titel 1">
              <a:extLst>
                <a:ext uri="{FF2B5EF4-FFF2-40B4-BE49-F238E27FC236}">
                  <a16:creationId xmlns:a16="http://schemas.microsoft.com/office/drawing/2014/main" id="{51739130-1961-576E-ED50-6BAC62C2ABA9}"/>
                </a:ext>
              </a:extLst>
            </p:cNvPr>
            <p:cNvSpPr txBox="1">
              <a:spLocks/>
            </p:cNvSpPr>
            <p:nvPr/>
          </p:nvSpPr>
          <p:spPr>
            <a:xfrm>
              <a:off x="534493" y="2851155"/>
              <a:ext cx="1054777" cy="430887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>
              <a:lvl1pPr algn="l" defTabSz="6858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1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Collect, Sort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&amp; Recycle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D6F1217-6D68-E4B5-BC8E-A04E8F956D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cxnSp>
        <p:nvCxnSpPr>
          <p:cNvPr id="4" name="Straight Connector 28">
            <a:extLst>
              <a:ext uri="{FF2B5EF4-FFF2-40B4-BE49-F238E27FC236}">
                <a16:creationId xmlns:a16="http://schemas.microsoft.com/office/drawing/2014/main" id="{EF284CE1-5051-D4DB-3344-1A0E4B30D17D}"/>
              </a:ext>
            </a:extLst>
          </p:cNvPr>
          <p:cNvCxnSpPr>
            <a:cxnSpLocks/>
          </p:cNvCxnSpPr>
          <p:nvPr/>
        </p:nvCxnSpPr>
        <p:spPr>
          <a:xfrm>
            <a:off x="5647921" y="1459595"/>
            <a:ext cx="0" cy="304948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9">
            <a:extLst>
              <a:ext uri="{FF2B5EF4-FFF2-40B4-BE49-F238E27FC236}">
                <a16:creationId xmlns:a16="http://schemas.microsoft.com/office/drawing/2014/main" id="{8D9E0060-AD2C-D050-4FD7-30036640D5EF}"/>
              </a:ext>
            </a:extLst>
          </p:cNvPr>
          <p:cNvGrpSpPr/>
          <p:nvPr/>
        </p:nvGrpSpPr>
        <p:grpSpPr>
          <a:xfrm>
            <a:off x="5546911" y="2809522"/>
            <a:ext cx="301953" cy="364371"/>
            <a:chOff x="4462556" y="1969302"/>
            <a:chExt cx="187459" cy="255064"/>
          </a:xfrm>
        </p:grpSpPr>
        <p:sp>
          <p:nvSpPr>
            <p:cNvPr id="7" name="Pfeil: Chevron 2">
              <a:extLst>
                <a:ext uri="{FF2B5EF4-FFF2-40B4-BE49-F238E27FC236}">
                  <a16:creationId xmlns:a16="http://schemas.microsoft.com/office/drawing/2014/main" id="{FFD1362A-556B-A92E-2FD4-0AAA69F32B67}"/>
                </a:ext>
              </a:extLst>
            </p:cNvPr>
            <p:cNvSpPr/>
            <p:nvPr/>
          </p:nvSpPr>
          <p:spPr>
            <a:xfrm>
              <a:off x="4504141" y="1969302"/>
              <a:ext cx="145874" cy="255064"/>
            </a:xfrm>
            <a:prstGeom prst="chevron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Pfeil: Chevron 2">
              <a:extLst>
                <a:ext uri="{FF2B5EF4-FFF2-40B4-BE49-F238E27FC236}">
                  <a16:creationId xmlns:a16="http://schemas.microsoft.com/office/drawing/2014/main" id="{ABB4D660-109A-D2E9-2B78-6D640BB3E319}"/>
                </a:ext>
              </a:extLst>
            </p:cNvPr>
            <p:cNvSpPr/>
            <p:nvPr/>
          </p:nvSpPr>
          <p:spPr>
            <a:xfrm>
              <a:off x="4462556" y="1989312"/>
              <a:ext cx="122986" cy="215044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3942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9DFA9-DB11-BCB0-B26F-E3594A84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274CACFE-A361-D9D1-E541-D378434EE8A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18889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4CACFE-A361-D9D1-E541-D378434EE8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6BA27AC3-8405-7DCC-FF6F-35970505B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91BE68C-A9D4-B44B-E83A-94B388754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F59051-3D04-7C11-F83C-1B4054307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Consume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97740FD-5CC4-6BD8-7FAC-C6DDADCA8861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6A78AC1-73FF-32BD-8D6D-9290C4BAB4E0}"/>
              </a:ext>
            </a:extLst>
          </p:cNvPr>
          <p:cNvSpPr/>
          <p:nvPr/>
        </p:nvSpPr>
        <p:spPr>
          <a:xfrm>
            <a:off x="2611147" y="1726354"/>
            <a:ext cx="965872" cy="965935"/>
          </a:xfrm>
          <a:custGeom>
            <a:avLst/>
            <a:gdLst>
              <a:gd name="connsiteX0" fmla="*/ 843896 w 1687770"/>
              <a:gd name="connsiteY0" fmla="*/ 0 h 1687881"/>
              <a:gd name="connsiteX1" fmla="*/ 1687770 w 1687770"/>
              <a:gd name="connsiteY1" fmla="*/ 843837 h 1687881"/>
              <a:gd name="connsiteX2" fmla="*/ 1298640 w 1687770"/>
              <a:gd name="connsiteY2" fmla="*/ 1554110 h 1687881"/>
              <a:gd name="connsiteX3" fmla="*/ 1131190 w 1687770"/>
              <a:gd name="connsiteY3" fmla="*/ 1637976 h 1687881"/>
              <a:gd name="connsiteX4" fmla="*/ 841826 w 1687770"/>
              <a:gd name="connsiteY4" fmla="*/ 1687881 h 1687881"/>
              <a:gd name="connsiteX5" fmla="*/ 560534 w 1687770"/>
              <a:gd name="connsiteY5" fmla="*/ 1639840 h 1687881"/>
              <a:gd name="connsiteX6" fmla="*/ 393084 w 1687770"/>
              <a:gd name="connsiteY6" fmla="*/ 1558044 h 1687881"/>
              <a:gd name="connsiteX7" fmla="*/ 21 w 1687770"/>
              <a:gd name="connsiteY7" fmla="*/ 843837 h 1687881"/>
              <a:gd name="connsiteX8" fmla="*/ 843896 w 1687770"/>
              <a:gd name="connsiteY8" fmla="*/ 0 h 1687881"/>
              <a:gd name="connsiteX9" fmla="*/ 843896 w 1687770"/>
              <a:gd name="connsiteY9" fmla="*/ 1374574 h 1687881"/>
              <a:gd name="connsiteX10" fmla="*/ 744129 w 1687770"/>
              <a:gd name="connsiteY10" fmla="*/ 1426344 h 1687881"/>
              <a:gd name="connsiteX11" fmla="*/ 722189 w 1687770"/>
              <a:gd name="connsiteY11" fmla="*/ 1496336 h 1687881"/>
              <a:gd name="connsiteX12" fmla="*/ 756134 w 1687770"/>
              <a:gd name="connsiteY12" fmla="*/ 1579994 h 1687881"/>
              <a:gd name="connsiteX13" fmla="*/ 843896 w 1687770"/>
              <a:gd name="connsiteY13" fmla="*/ 1617889 h 1687881"/>
              <a:gd name="connsiteX14" fmla="*/ 931657 w 1687770"/>
              <a:gd name="connsiteY14" fmla="*/ 1579994 h 1687881"/>
              <a:gd name="connsiteX15" fmla="*/ 941592 w 1687770"/>
              <a:gd name="connsiteY15" fmla="*/ 1424480 h 1687881"/>
              <a:gd name="connsiteX16" fmla="*/ 843896 w 1687770"/>
              <a:gd name="connsiteY16" fmla="*/ 1374574 h 168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7770" h="1687881">
                <a:moveTo>
                  <a:pt x="843896" y="0"/>
                </a:moveTo>
                <a:cubicBezTo>
                  <a:pt x="1310645" y="0"/>
                  <a:pt x="1687770" y="377087"/>
                  <a:pt x="1687770" y="843837"/>
                </a:cubicBezTo>
                <a:cubicBezTo>
                  <a:pt x="1687770" y="1143063"/>
                  <a:pt x="1532118" y="1404601"/>
                  <a:pt x="1298640" y="1554110"/>
                </a:cubicBezTo>
                <a:cubicBezTo>
                  <a:pt x="1205877" y="1686467"/>
                  <a:pt x="1207326" y="1615681"/>
                  <a:pt x="1131190" y="1637976"/>
                </a:cubicBezTo>
                <a:cubicBezTo>
                  <a:pt x="1041358" y="1669866"/>
                  <a:pt x="943662" y="1687881"/>
                  <a:pt x="841826" y="1687881"/>
                </a:cubicBezTo>
                <a:cubicBezTo>
                  <a:pt x="742059" y="1687881"/>
                  <a:pt x="648296" y="1671729"/>
                  <a:pt x="560534" y="1639840"/>
                </a:cubicBezTo>
                <a:cubicBezTo>
                  <a:pt x="500716" y="1617889"/>
                  <a:pt x="444830" y="1592005"/>
                  <a:pt x="393084" y="1558044"/>
                </a:cubicBezTo>
                <a:cubicBezTo>
                  <a:pt x="155673" y="1408535"/>
                  <a:pt x="-2048" y="1145134"/>
                  <a:pt x="21" y="843837"/>
                </a:cubicBezTo>
                <a:cubicBezTo>
                  <a:pt x="21" y="377087"/>
                  <a:pt x="376939" y="0"/>
                  <a:pt x="843896" y="0"/>
                </a:cubicBezTo>
                <a:close/>
                <a:moveTo>
                  <a:pt x="843896" y="1374574"/>
                </a:moveTo>
                <a:cubicBezTo>
                  <a:pt x="801878" y="1374574"/>
                  <a:pt x="766070" y="1394454"/>
                  <a:pt x="744129" y="1426344"/>
                </a:cubicBezTo>
                <a:cubicBezTo>
                  <a:pt x="730054" y="1446430"/>
                  <a:pt x="722189" y="1470244"/>
                  <a:pt x="722189" y="1496336"/>
                </a:cubicBezTo>
                <a:cubicBezTo>
                  <a:pt x="722189" y="1528225"/>
                  <a:pt x="734194" y="1558044"/>
                  <a:pt x="756134" y="1579994"/>
                </a:cubicBezTo>
                <a:cubicBezTo>
                  <a:pt x="778075" y="1604015"/>
                  <a:pt x="809950" y="1617889"/>
                  <a:pt x="843896" y="1617889"/>
                </a:cubicBezTo>
                <a:cubicBezTo>
                  <a:pt x="877841" y="1617889"/>
                  <a:pt x="909716" y="1604015"/>
                  <a:pt x="931657" y="1579994"/>
                </a:cubicBezTo>
                <a:lnTo>
                  <a:pt x="941592" y="1424480"/>
                </a:lnTo>
                <a:cubicBezTo>
                  <a:pt x="919652" y="1394454"/>
                  <a:pt x="883843" y="1374574"/>
                  <a:pt x="843896" y="13745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D862072-F7BB-934A-7263-AD411E9EA35C}"/>
              </a:ext>
            </a:extLst>
          </p:cNvPr>
          <p:cNvSpPr/>
          <p:nvPr/>
        </p:nvSpPr>
        <p:spPr>
          <a:xfrm>
            <a:off x="1814213" y="2523300"/>
            <a:ext cx="965859" cy="965816"/>
          </a:xfrm>
          <a:custGeom>
            <a:avLst/>
            <a:gdLst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601140 w 1687749"/>
              <a:gd name="connsiteY9" fmla="*/ 695737 h 1687674"/>
              <a:gd name="connsiteX10" fmla="*/ 1546525 w 1687749"/>
              <a:gd name="connsiteY10" fmla="*/ 695737 h 1687674"/>
              <a:gd name="connsiteX11" fmla="*/ 1546525 w 1687749"/>
              <a:gd name="connsiteY11" fmla="*/ 646193 h 1687674"/>
              <a:gd name="connsiteX12" fmla="*/ 1613505 w 1687749"/>
              <a:gd name="connsiteY12" fmla="*/ 646193 h 1687674"/>
              <a:gd name="connsiteX13" fmla="*/ 1642005 w 1687749"/>
              <a:gd name="connsiteY13" fmla="*/ 568425 h 1687674"/>
              <a:gd name="connsiteX14" fmla="*/ 1687749 w 1687749"/>
              <a:gd name="connsiteY14" fmla="*/ 843837 h 1687674"/>
              <a:gd name="connsiteX15" fmla="*/ 1642005 w 1687749"/>
              <a:gd name="connsiteY15" fmla="*/ 1115107 h 1687674"/>
              <a:gd name="connsiteX16" fmla="*/ 1560040 w 1687749"/>
              <a:gd name="connsiteY16" fmla="*/ 1286774 h 1687674"/>
              <a:gd name="connsiteX17" fmla="*/ 843874 w 1687749"/>
              <a:gd name="connsiteY17" fmla="*/ 1687674 h 1687674"/>
              <a:gd name="connsiteX18" fmla="*/ 0 w 1687749"/>
              <a:gd name="connsiteY18" fmla="*/ 843837 h 1687674"/>
              <a:gd name="connsiteX19" fmla="*/ 843874 w 1687749"/>
              <a:gd name="connsiteY19" fmla="*/ 0 h 1687674"/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546525 w 1687749"/>
              <a:gd name="connsiteY9" fmla="*/ 695737 h 1687674"/>
              <a:gd name="connsiteX10" fmla="*/ 1546525 w 1687749"/>
              <a:gd name="connsiteY10" fmla="*/ 646193 h 1687674"/>
              <a:gd name="connsiteX11" fmla="*/ 1613505 w 1687749"/>
              <a:gd name="connsiteY11" fmla="*/ 646193 h 1687674"/>
              <a:gd name="connsiteX12" fmla="*/ 1642005 w 1687749"/>
              <a:gd name="connsiteY12" fmla="*/ 568425 h 1687674"/>
              <a:gd name="connsiteX13" fmla="*/ 1687749 w 1687749"/>
              <a:gd name="connsiteY13" fmla="*/ 843837 h 1687674"/>
              <a:gd name="connsiteX14" fmla="*/ 1642005 w 1687749"/>
              <a:gd name="connsiteY14" fmla="*/ 1115107 h 1687674"/>
              <a:gd name="connsiteX15" fmla="*/ 1560040 w 1687749"/>
              <a:gd name="connsiteY15" fmla="*/ 1286774 h 1687674"/>
              <a:gd name="connsiteX16" fmla="*/ 843874 w 1687749"/>
              <a:gd name="connsiteY16" fmla="*/ 1687674 h 1687674"/>
              <a:gd name="connsiteX17" fmla="*/ 0 w 1687749"/>
              <a:gd name="connsiteY17" fmla="*/ 843837 h 1687674"/>
              <a:gd name="connsiteX18" fmla="*/ 843874 w 1687749"/>
              <a:gd name="connsiteY18" fmla="*/ 0 h 1687674"/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546525 w 1687749"/>
              <a:gd name="connsiteY9" fmla="*/ 695737 h 1687674"/>
              <a:gd name="connsiteX10" fmla="*/ 1546525 w 1687749"/>
              <a:gd name="connsiteY10" fmla="*/ 646193 h 1687674"/>
              <a:gd name="connsiteX11" fmla="*/ 1642005 w 1687749"/>
              <a:gd name="connsiteY11" fmla="*/ 568425 h 1687674"/>
              <a:gd name="connsiteX12" fmla="*/ 1687749 w 1687749"/>
              <a:gd name="connsiteY12" fmla="*/ 843837 h 1687674"/>
              <a:gd name="connsiteX13" fmla="*/ 1642005 w 1687749"/>
              <a:gd name="connsiteY13" fmla="*/ 1115107 h 1687674"/>
              <a:gd name="connsiteX14" fmla="*/ 1560040 w 1687749"/>
              <a:gd name="connsiteY14" fmla="*/ 1286774 h 1687674"/>
              <a:gd name="connsiteX15" fmla="*/ 843874 w 1687749"/>
              <a:gd name="connsiteY15" fmla="*/ 1687674 h 1687674"/>
              <a:gd name="connsiteX16" fmla="*/ 0 w 1687749"/>
              <a:gd name="connsiteY16" fmla="*/ 843837 h 1687674"/>
              <a:gd name="connsiteX17" fmla="*/ 843874 w 1687749"/>
              <a:gd name="connsiteY17" fmla="*/ 0 h 168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7749" h="1687674">
                <a:moveTo>
                  <a:pt x="843874" y="0"/>
                </a:moveTo>
                <a:cubicBezTo>
                  <a:pt x="1145243" y="0"/>
                  <a:pt x="1410390" y="157585"/>
                  <a:pt x="1560040" y="396966"/>
                </a:cubicBezTo>
                <a:cubicBezTo>
                  <a:pt x="1494219" y="496777"/>
                  <a:pt x="1450338" y="614396"/>
                  <a:pt x="1434400" y="738021"/>
                </a:cubicBezTo>
                <a:cubicBezTo>
                  <a:pt x="1398592" y="759971"/>
                  <a:pt x="1374582" y="799937"/>
                  <a:pt x="1374582" y="843837"/>
                </a:cubicBezTo>
                <a:cubicBezTo>
                  <a:pt x="1374582" y="889808"/>
                  <a:pt x="1400455" y="929567"/>
                  <a:pt x="1436470" y="949653"/>
                </a:cubicBezTo>
                <a:cubicBezTo>
                  <a:pt x="1454271" y="959593"/>
                  <a:pt x="1474348" y="965598"/>
                  <a:pt x="1496288" y="965598"/>
                </a:cubicBezTo>
                <a:cubicBezTo>
                  <a:pt x="1532097" y="965598"/>
                  <a:pt x="1566042" y="949653"/>
                  <a:pt x="1587982" y="923562"/>
                </a:cubicBezTo>
                <a:cubicBezTo>
                  <a:pt x="1605990" y="901611"/>
                  <a:pt x="1617995" y="873656"/>
                  <a:pt x="1617995" y="843837"/>
                </a:cubicBezTo>
                <a:cubicBezTo>
                  <a:pt x="1617995" y="813811"/>
                  <a:pt x="1605990" y="786063"/>
                  <a:pt x="1587982" y="764113"/>
                </a:cubicBezTo>
                <a:lnTo>
                  <a:pt x="1546525" y="695737"/>
                </a:lnTo>
                <a:lnTo>
                  <a:pt x="1546525" y="646193"/>
                </a:lnTo>
                <a:lnTo>
                  <a:pt x="1642005" y="568425"/>
                </a:lnTo>
                <a:cubicBezTo>
                  <a:pt x="1671811" y="656226"/>
                  <a:pt x="1687749" y="748168"/>
                  <a:pt x="1687749" y="843837"/>
                </a:cubicBezTo>
                <a:cubicBezTo>
                  <a:pt x="1687749" y="939507"/>
                  <a:pt x="1671811" y="1029378"/>
                  <a:pt x="1642005" y="1115107"/>
                </a:cubicBezTo>
                <a:cubicBezTo>
                  <a:pt x="1619858" y="1174953"/>
                  <a:pt x="1593985" y="1232934"/>
                  <a:pt x="1560040" y="1286774"/>
                </a:cubicBezTo>
                <a:cubicBezTo>
                  <a:pt x="1410390" y="1528225"/>
                  <a:pt x="1145243" y="1687674"/>
                  <a:pt x="843874" y="1687674"/>
                </a:cubicBezTo>
                <a:cubicBezTo>
                  <a:pt x="377125" y="1687674"/>
                  <a:pt x="0" y="1310588"/>
                  <a:pt x="0" y="843837"/>
                </a:cubicBezTo>
                <a:cubicBezTo>
                  <a:pt x="0" y="377087"/>
                  <a:pt x="377125" y="0"/>
                  <a:pt x="84387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D728E7E-3CE6-9DE5-C8DA-48FD17850B22}"/>
              </a:ext>
            </a:extLst>
          </p:cNvPr>
          <p:cNvSpPr/>
          <p:nvPr/>
        </p:nvSpPr>
        <p:spPr>
          <a:xfrm>
            <a:off x="3406922" y="2524364"/>
            <a:ext cx="965859" cy="964754"/>
          </a:xfrm>
          <a:custGeom>
            <a:avLst/>
            <a:gdLst>
              <a:gd name="connsiteX0" fmla="*/ 843874 w 1687748"/>
              <a:gd name="connsiteY0" fmla="*/ 7 h 1685817"/>
              <a:gd name="connsiteX1" fmla="*/ 1687748 w 1687748"/>
              <a:gd name="connsiteY1" fmla="*/ 841980 h 1685817"/>
              <a:gd name="connsiteX2" fmla="*/ 843874 w 1687748"/>
              <a:gd name="connsiteY2" fmla="*/ 1685817 h 1685817"/>
              <a:gd name="connsiteX3" fmla="*/ 133711 w 1687748"/>
              <a:gd name="connsiteY3" fmla="*/ 1296927 h 1685817"/>
              <a:gd name="connsiteX4" fmla="*/ 267216 w 1687748"/>
              <a:gd name="connsiteY4" fmla="*/ 937650 h 1685817"/>
              <a:gd name="connsiteX5" fmla="*/ 313167 w 1687748"/>
              <a:gd name="connsiteY5" fmla="*/ 841980 h 1685817"/>
              <a:gd name="connsiteX6" fmla="*/ 267216 w 1687748"/>
              <a:gd name="connsiteY6" fmla="*/ 748174 h 1685817"/>
              <a:gd name="connsiteX7" fmla="*/ 191460 w 1687748"/>
              <a:gd name="connsiteY7" fmla="*/ 722290 h 1685817"/>
              <a:gd name="connsiteX8" fmla="*/ 111771 w 1687748"/>
              <a:gd name="connsiteY8" fmla="*/ 752109 h 1685817"/>
              <a:gd name="connsiteX9" fmla="*/ 69753 w 1687748"/>
              <a:gd name="connsiteY9" fmla="*/ 844051 h 1685817"/>
              <a:gd name="connsiteX10" fmla="*/ 111771 w 1687748"/>
              <a:gd name="connsiteY10" fmla="*/ 935786 h 1685817"/>
              <a:gd name="connsiteX11" fmla="*/ 138119 w 1687748"/>
              <a:gd name="connsiteY11" fmla="*/ 964444 h 1685817"/>
              <a:gd name="connsiteX12" fmla="*/ 138119 w 1687748"/>
              <a:gd name="connsiteY12" fmla="*/ 1077547 h 1685817"/>
              <a:gd name="connsiteX13" fmla="*/ 49883 w 1687748"/>
              <a:gd name="connsiteY13" fmla="*/ 1133337 h 1685817"/>
              <a:gd name="connsiteX14" fmla="*/ 0 w 1687748"/>
              <a:gd name="connsiteY14" fmla="*/ 844051 h 1685817"/>
              <a:gd name="connsiteX15" fmla="*/ 51746 w 1687748"/>
              <a:gd name="connsiteY15" fmla="*/ 552694 h 1685817"/>
              <a:gd name="connsiteX16" fmla="*/ 133711 w 1687748"/>
              <a:gd name="connsiteY16" fmla="*/ 387033 h 1685817"/>
              <a:gd name="connsiteX17" fmla="*/ 843874 w 1687748"/>
              <a:gd name="connsiteY17" fmla="*/ 7 h 168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7748" h="1685817">
                <a:moveTo>
                  <a:pt x="843874" y="7"/>
                </a:moveTo>
                <a:cubicBezTo>
                  <a:pt x="1310623" y="-1857"/>
                  <a:pt x="1687748" y="375230"/>
                  <a:pt x="1687748" y="841980"/>
                </a:cubicBezTo>
                <a:cubicBezTo>
                  <a:pt x="1687748" y="1308731"/>
                  <a:pt x="1310623" y="1685817"/>
                  <a:pt x="843874" y="1685817"/>
                </a:cubicBezTo>
                <a:cubicBezTo>
                  <a:pt x="544575" y="1685817"/>
                  <a:pt x="283154" y="1530303"/>
                  <a:pt x="133711" y="1296927"/>
                </a:cubicBezTo>
                <a:cubicBezTo>
                  <a:pt x="205535" y="1191111"/>
                  <a:pt x="251278" y="1069350"/>
                  <a:pt x="267216" y="937650"/>
                </a:cubicBezTo>
                <a:cubicBezTo>
                  <a:pt x="295159" y="915699"/>
                  <a:pt x="313167" y="881946"/>
                  <a:pt x="313167" y="841980"/>
                </a:cubicBezTo>
                <a:cubicBezTo>
                  <a:pt x="313167" y="804085"/>
                  <a:pt x="295159" y="770125"/>
                  <a:pt x="267216" y="748174"/>
                </a:cubicBezTo>
                <a:cubicBezTo>
                  <a:pt x="247346" y="732230"/>
                  <a:pt x="219403" y="722290"/>
                  <a:pt x="191460" y="722290"/>
                </a:cubicBezTo>
                <a:cubicBezTo>
                  <a:pt x="161447" y="722290"/>
                  <a:pt x="133711" y="734300"/>
                  <a:pt x="111771" y="752109"/>
                </a:cubicBezTo>
                <a:cubicBezTo>
                  <a:pt x="85691" y="774059"/>
                  <a:pt x="69753" y="808020"/>
                  <a:pt x="69753" y="844051"/>
                </a:cubicBezTo>
                <a:cubicBezTo>
                  <a:pt x="69753" y="879875"/>
                  <a:pt x="85691" y="913836"/>
                  <a:pt x="111771" y="935786"/>
                </a:cubicBezTo>
                <a:lnTo>
                  <a:pt x="138119" y="964444"/>
                </a:lnTo>
                <a:lnTo>
                  <a:pt x="138119" y="1077547"/>
                </a:lnTo>
                <a:lnTo>
                  <a:pt x="49883" y="1133337"/>
                </a:lnTo>
                <a:cubicBezTo>
                  <a:pt x="17800" y="1043466"/>
                  <a:pt x="0" y="945725"/>
                  <a:pt x="0" y="844051"/>
                </a:cubicBezTo>
                <a:cubicBezTo>
                  <a:pt x="0" y="742169"/>
                  <a:pt x="17800" y="642565"/>
                  <a:pt x="51746" y="552694"/>
                </a:cubicBezTo>
                <a:cubicBezTo>
                  <a:pt x="73686" y="494920"/>
                  <a:pt x="101629" y="439009"/>
                  <a:pt x="133711" y="387033"/>
                </a:cubicBezTo>
                <a:cubicBezTo>
                  <a:pt x="283154" y="153658"/>
                  <a:pt x="544575" y="7"/>
                  <a:pt x="843874" y="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BFC4CCC-DFB6-57F9-0B96-95AC9FE284DF}"/>
              </a:ext>
            </a:extLst>
          </p:cNvPr>
          <p:cNvSpPr/>
          <p:nvPr/>
        </p:nvSpPr>
        <p:spPr>
          <a:xfrm>
            <a:off x="2608791" y="3321314"/>
            <a:ext cx="965987" cy="964749"/>
          </a:xfrm>
          <a:custGeom>
            <a:avLst/>
            <a:gdLst>
              <a:gd name="connsiteX0" fmla="*/ 845944 w 1687971"/>
              <a:gd name="connsiteY0" fmla="*/ 0 h 1685810"/>
              <a:gd name="connsiteX1" fmla="*/ 1129305 w 1687971"/>
              <a:gd name="connsiteY1" fmla="*/ 47834 h 1685810"/>
              <a:gd name="connsiteX2" fmla="*/ 1298825 w 1687971"/>
              <a:gd name="connsiteY2" fmla="*/ 129630 h 1685810"/>
              <a:gd name="connsiteX3" fmla="*/ 1687955 w 1687971"/>
              <a:gd name="connsiteY3" fmla="*/ 841973 h 1685810"/>
              <a:gd name="connsiteX4" fmla="*/ 844081 w 1687971"/>
              <a:gd name="connsiteY4" fmla="*/ 1685810 h 1685810"/>
              <a:gd name="connsiteX5" fmla="*/ 0 w 1687971"/>
              <a:gd name="connsiteY5" fmla="*/ 841973 h 1685810"/>
              <a:gd name="connsiteX6" fmla="*/ 399065 w 1687971"/>
              <a:gd name="connsiteY6" fmla="*/ 125695 h 1685810"/>
              <a:gd name="connsiteX7" fmla="*/ 655852 w 1687971"/>
              <a:gd name="connsiteY7" fmla="*/ 175041 h 1685810"/>
              <a:gd name="connsiteX8" fmla="*/ 740175 w 1687971"/>
              <a:gd name="connsiteY8" fmla="*/ 255325 h 1685810"/>
              <a:gd name="connsiteX9" fmla="*/ 844081 w 1687971"/>
              <a:gd name="connsiteY9" fmla="*/ 313307 h 1685810"/>
              <a:gd name="connsiteX10" fmla="*/ 945710 w 1687971"/>
              <a:gd name="connsiteY10" fmla="*/ 257396 h 1685810"/>
              <a:gd name="connsiteX11" fmla="*/ 965581 w 1687971"/>
              <a:gd name="connsiteY11" fmla="*/ 191546 h 1685810"/>
              <a:gd name="connsiteX12" fmla="*/ 927702 w 1687971"/>
              <a:gd name="connsiteY12" fmla="*/ 103745 h 1685810"/>
              <a:gd name="connsiteX13" fmla="*/ 844081 w 1687971"/>
              <a:gd name="connsiteY13" fmla="*/ 69785 h 1685810"/>
              <a:gd name="connsiteX14" fmla="*/ 762115 w 1687971"/>
              <a:gd name="connsiteY14" fmla="*/ 101674 h 1685810"/>
              <a:gd name="connsiteX15" fmla="*/ 570655 w 1687971"/>
              <a:gd name="connsiteY15" fmla="*/ 45971 h 1685810"/>
              <a:gd name="connsiteX16" fmla="*/ 845944 w 1687971"/>
              <a:gd name="connsiteY16" fmla="*/ 0 h 168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7971" h="1685810">
                <a:moveTo>
                  <a:pt x="845944" y="0"/>
                </a:moveTo>
                <a:cubicBezTo>
                  <a:pt x="945710" y="0"/>
                  <a:pt x="1041544" y="15945"/>
                  <a:pt x="1129305" y="47834"/>
                </a:cubicBezTo>
                <a:cubicBezTo>
                  <a:pt x="1189123" y="67921"/>
                  <a:pt x="1247079" y="95669"/>
                  <a:pt x="1298825" y="129630"/>
                </a:cubicBezTo>
                <a:cubicBezTo>
                  <a:pt x="1534166" y="279346"/>
                  <a:pt x="1689818" y="542747"/>
                  <a:pt x="1687955" y="841973"/>
                </a:cubicBezTo>
                <a:cubicBezTo>
                  <a:pt x="1687955" y="1308724"/>
                  <a:pt x="1310830" y="1685810"/>
                  <a:pt x="844081" y="1685810"/>
                </a:cubicBezTo>
                <a:cubicBezTo>
                  <a:pt x="377125" y="1685810"/>
                  <a:pt x="0" y="1308724"/>
                  <a:pt x="0" y="841973"/>
                </a:cubicBezTo>
                <a:cubicBezTo>
                  <a:pt x="0" y="540677"/>
                  <a:pt x="159791" y="275412"/>
                  <a:pt x="399065" y="125695"/>
                </a:cubicBezTo>
                <a:cubicBezTo>
                  <a:pt x="508374" y="14540"/>
                  <a:pt x="613054" y="156091"/>
                  <a:pt x="655852" y="175041"/>
                </a:cubicBezTo>
                <a:lnTo>
                  <a:pt x="740175" y="255325"/>
                </a:lnTo>
                <a:cubicBezTo>
                  <a:pt x="762115" y="289286"/>
                  <a:pt x="799993" y="313307"/>
                  <a:pt x="844081" y="313307"/>
                </a:cubicBezTo>
                <a:cubicBezTo>
                  <a:pt x="885892" y="313307"/>
                  <a:pt x="923770" y="291356"/>
                  <a:pt x="945710" y="257396"/>
                </a:cubicBezTo>
                <a:cubicBezTo>
                  <a:pt x="957715" y="239380"/>
                  <a:pt x="965581" y="215566"/>
                  <a:pt x="965581" y="191546"/>
                </a:cubicBezTo>
                <a:cubicBezTo>
                  <a:pt x="965581" y="157585"/>
                  <a:pt x="951713" y="125695"/>
                  <a:pt x="927702" y="103745"/>
                </a:cubicBezTo>
                <a:cubicBezTo>
                  <a:pt x="905762" y="81795"/>
                  <a:pt x="875956" y="69785"/>
                  <a:pt x="844081" y="69785"/>
                </a:cubicBezTo>
                <a:cubicBezTo>
                  <a:pt x="811998" y="69785"/>
                  <a:pt x="784055" y="81795"/>
                  <a:pt x="762115" y="101674"/>
                </a:cubicBezTo>
                <a:cubicBezTo>
                  <a:pt x="694431" y="93805"/>
                  <a:pt x="630473" y="73926"/>
                  <a:pt x="570655" y="45971"/>
                </a:cubicBezTo>
                <a:cubicBezTo>
                  <a:pt x="658416" y="15945"/>
                  <a:pt x="750317" y="0"/>
                  <a:pt x="84594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Shape">
            <a:extLst>
              <a:ext uri="{FF2B5EF4-FFF2-40B4-BE49-F238E27FC236}">
                <a16:creationId xmlns:a16="http://schemas.microsoft.com/office/drawing/2014/main" id="{E0EE8FB3-1BC2-F8E7-B44C-FA01F79FFC40}"/>
              </a:ext>
            </a:extLst>
          </p:cNvPr>
          <p:cNvSpPr/>
          <p:nvPr/>
        </p:nvSpPr>
        <p:spPr>
          <a:xfrm>
            <a:off x="3660094" y="2551197"/>
            <a:ext cx="684946" cy="911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extrusionOk="0">
                <a:moveTo>
                  <a:pt x="7115" y="0"/>
                </a:moveTo>
                <a:cubicBezTo>
                  <a:pt x="4920" y="0"/>
                  <a:pt x="2830" y="379"/>
                  <a:pt x="954" y="1083"/>
                </a:cubicBezTo>
                <a:cubicBezTo>
                  <a:pt x="-73" y="1462"/>
                  <a:pt x="-321" y="2490"/>
                  <a:pt x="458" y="3113"/>
                </a:cubicBezTo>
                <a:cubicBezTo>
                  <a:pt x="2866" y="5143"/>
                  <a:pt x="4353" y="7850"/>
                  <a:pt x="4353" y="10800"/>
                </a:cubicBezTo>
                <a:cubicBezTo>
                  <a:pt x="4353" y="13750"/>
                  <a:pt x="2901" y="16457"/>
                  <a:pt x="458" y="18487"/>
                </a:cubicBezTo>
                <a:cubicBezTo>
                  <a:pt x="-321" y="19137"/>
                  <a:pt x="-73" y="20138"/>
                  <a:pt x="954" y="20517"/>
                </a:cubicBezTo>
                <a:cubicBezTo>
                  <a:pt x="2831" y="21221"/>
                  <a:pt x="4920" y="21600"/>
                  <a:pt x="7115" y="21600"/>
                </a:cubicBezTo>
                <a:cubicBezTo>
                  <a:pt x="14941" y="21600"/>
                  <a:pt x="21244" y="16755"/>
                  <a:pt x="21244" y="10800"/>
                </a:cubicBezTo>
                <a:cubicBezTo>
                  <a:pt x="21279" y="4872"/>
                  <a:pt x="14905" y="0"/>
                  <a:pt x="7115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endParaRPr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Shape">
            <a:extLst>
              <a:ext uri="{FF2B5EF4-FFF2-40B4-BE49-F238E27FC236}">
                <a16:creationId xmlns:a16="http://schemas.microsoft.com/office/drawing/2014/main" id="{E99981E6-51DC-3C93-39B4-79A4036299CD}"/>
              </a:ext>
            </a:extLst>
          </p:cNvPr>
          <p:cNvSpPr/>
          <p:nvPr/>
        </p:nvSpPr>
        <p:spPr>
          <a:xfrm>
            <a:off x="1844416" y="2550666"/>
            <a:ext cx="686083" cy="911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600" extrusionOk="0">
                <a:moveTo>
                  <a:pt x="16926" y="10827"/>
                </a:moveTo>
                <a:cubicBezTo>
                  <a:pt x="16926" y="7877"/>
                  <a:pt x="18378" y="5170"/>
                  <a:pt x="20821" y="3140"/>
                </a:cubicBezTo>
                <a:cubicBezTo>
                  <a:pt x="21600" y="2490"/>
                  <a:pt x="21352" y="1489"/>
                  <a:pt x="20325" y="1083"/>
                </a:cubicBezTo>
                <a:cubicBezTo>
                  <a:pt x="18449" y="379"/>
                  <a:pt x="16359" y="0"/>
                  <a:pt x="14164" y="0"/>
                </a:cubicBezTo>
                <a:cubicBezTo>
                  <a:pt x="6374" y="0"/>
                  <a:pt x="0" y="4845"/>
                  <a:pt x="0" y="10800"/>
                </a:cubicBezTo>
                <a:cubicBezTo>
                  <a:pt x="0" y="16782"/>
                  <a:pt x="6338" y="21600"/>
                  <a:pt x="14129" y="21600"/>
                </a:cubicBezTo>
                <a:cubicBezTo>
                  <a:pt x="16359" y="21600"/>
                  <a:pt x="18449" y="21221"/>
                  <a:pt x="20290" y="20517"/>
                </a:cubicBezTo>
                <a:cubicBezTo>
                  <a:pt x="21317" y="20138"/>
                  <a:pt x="21565" y="19110"/>
                  <a:pt x="20786" y="18487"/>
                </a:cubicBezTo>
                <a:cubicBezTo>
                  <a:pt x="18378" y="16484"/>
                  <a:pt x="16926" y="13777"/>
                  <a:pt x="16926" y="10827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hape">
            <a:extLst>
              <a:ext uri="{FF2B5EF4-FFF2-40B4-BE49-F238E27FC236}">
                <a16:creationId xmlns:a16="http://schemas.microsoft.com/office/drawing/2014/main" id="{1FE7ADE2-83EF-D195-00E1-7C6CA518FC39}"/>
              </a:ext>
            </a:extLst>
          </p:cNvPr>
          <p:cNvSpPr/>
          <p:nvPr/>
        </p:nvSpPr>
        <p:spPr>
          <a:xfrm>
            <a:off x="2638543" y="1756558"/>
            <a:ext cx="911082" cy="68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9" extrusionOk="0">
                <a:moveTo>
                  <a:pt x="10773" y="16926"/>
                </a:moveTo>
                <a:cubicBezTo>
                  <a:pt x="13723" y="16926"/>
                  <a:pt x="16430" y="18378"/>
                  <a:pt x="18460" y="20821"/>
                </a:cubicBezTo>
                <a:cubicBezTo>
                  <a:pt x="19110" y="21600"/>
                  <a:pt x="20111" y="21352"/>
                  <a:pt x="20517" y="20325"/>
                </a:cubicBezTo>
                <a:cubicBezTo>
                  <a:pt x="21221" y="18449"/>
                  <a:pt x="21600" y="16359"/>
                  <a:pt x="21600" y="14164"/>
                </a:cubicBezTo>
                <a:cubicBezTo>
                  <a:pt x="21600" y="6374"/>
                  <a:pt x="16755" y="0"/>
                  <a:pt x="10800" y="0"/>
                </a:cubicBezTo>
                <a:cubicBezTo>
                  <a:pt x="4818" y="0"/>
                  <a:pt x="0" y="6338"/>
                  <a:pt x="0" y="14129"/>
                </a:cubicBezTo>
                <a:cubicBezTo>
                  <a:pt x="0" y="16359"/>
                  <a:pt x="379" y="18449"/>
                  <a:pt x="1083" y="20290"/>
                </a:cubicBezTo>
                <a:cubicBezTo>
                  <a:pt x="1462" y="21317"/>
                  <a:pt x="2490" y="21565"/>
                  <a:pt x="3113" y="20786"/>
                </a:cubicBezTo>
                <a:cubicBezTo>
                  <a:pt x="5116" y="18378"/>
                  <a:pt x="7823" y="16926"/>
                  <a:pt x="10773" y="16926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endParaRPr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92638398-C6D9-D075-3210-1254441BD04E}"/>
              </a:ext>
            </a:extLst>
          </p:cNvPr>
          <p:cNvSpPr/>
          <p:nvPr/>
        </p:nvSpPr>
        <p:spPr>
          <a:xfrm>
            <a:off x="2636243" y="3572234"/>
            <a:ext cx="911082" cy="68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9" extrusionOk="0">
                <a:moveTo>
                  <a:pt x="10827" y="4353"/>
                </a:moveTo>
                <a:cubicBezTo>
                  <a:pt x="7877" y="4353"/>
                  <a:pt x="5170" y="2901"/>
                  <a:pt x="3140" y="458"/>
                </a:cubicBezTo>
                <a:cubicBezTo>
                  <a:pt x="2490" y="-321"/>
                  <a:pt x="1489" y="-73"/>
                  <a:pt x="1083" y="954"/>
                </a:cubicBezTo>
                <a:cubicBezTo>
                  <a:pt x="379" y="2830"/>
                  <a:pt x="0" y="4920"/>
                  <a:pt x="0" y="7115"/>
                </a:cubicBezTo>
                <a:cubicBezTo>
                  <a:pt x="0" y="14905"/>
                  <a:pt x="4845" y="21279"/>
                  <a:pt x="10800" y="21279"/>
                </a:cubicBezTo>
                <a:cubicBezTo>
                  <a:pt x="16782" y="21279"/>
                  <a:pt x="21600" y="14941"/>
                  <a:pt x="21600" y="7150"/>
                </a:cubicBezTo>
                <a:cubicBezTo>
                  <a:pt x="21600" y="4920"/>
                  <a:pt x="21221" y="2830"/>
                  <a:pt x="20517" y="989"/>
                </a:cubicBezTo>
                <a:cubicBezTo>
                  <a:pt x="20138" y="-38"/>
                  <a:pt x="19110" y="-286"/>
                  <a:pt x="18487" y="493"/>
                </a:cubicBezTo>
                <a:cubicBezTo>
                  <a:pt x="16484" y="2901"/>
                  <a:pt x="13805" y="4353"/>
                  <a:pt x="10827" y="4353"/>
                </a:cubicBez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endParaRPr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34903FAC-4FB8-B187-4427-B78DAE35DCB8}"/>
              </a:ext>
            </a:extLst>
          </p:cNvPr>
          <p:cNvSpPr/>
          <p:nvPr/>
        </p:nvSpPr>
        <p:spPr>
          <a:xfrm>
            <a:off x="2629600" y="2538329"/>
            <a:ext cx="935061" cy="933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15" y="19488"/>
                </a:moveTo>
                <a:cubicBezTo>
                  <a:pt x="12132" y="19778"/>
                  <a:pt x="12316" y="20200"/>
                  <a:pt x="12316" y="20649"/>
                </a:cubicBezTo>
                <a:cubicBezTo>
                  <a:pt x="12316" y="20966"/>
                  <a:pt x="12211" y="21283"/>
                  <a:pt x="12053" y="21521"/>
                </a:cubicBezTo>
                <a:cubicBezTo>
                  <a:pt x="11631" y="21574"/>
                  <a:pt x="11209" y="21600"/>
                  <a:pt x="10787" y="21600"/>
                </a:cubicBezTo>
                <a:cubicBezTo>
                  <a:pt x="10286" y="21600"/>
                  <a:pt x="9811" y="21574"/>
                  <a:pt x="9336" y="21494"/>
                </a:cubicBezTo>
                <a:cubicBezTo>
                  <a:pt x="7675" y="21283"/>
                  <a:pt x="6145" y="20676"/>
                  <a:pt x="4826" y="19778"/>
                </a:cubicBezTo>
                <a:cubicBezTo>
                  <a:pt x="3613" y="18959"/>
                  <a:pt x="2585" y="17930"/>
                  <a:pt x="1767" y="16689"/>
                </a:cubicBezTo>
                <a:cubicBezTo>
                  <a:pt x="2215" y="15976"/>
                  <a:pt x="2558" y="15210"/>
                  <a:pt x="2848" y="14418"/>
                </a:cubicBezTo>
                <a:cubicBezTo>
                  <a:pt x="3719" y="16292"/>
                  <a:pt x="5222" y="17824"/>
                  <a:pt x="7068" y="18695"/>
                </a:cubicBezTo>
                <a:cubicBezTo>
                  <a:pt x="7859" y="19065"/>
                  <a:pt x="8703" y="19329"/>
                  <a:pt x="9600" y="19435"/>
                </a:cubicBezTo>
                <a:cubicBezTo>
                  <a:pt x="9996" y="19488"/>
                  <a:pt x="10391" y="19514"/>
                  <a:pt x="10787" y="19514"/>
                </a:cubicBezTo>
                <a:cubicBezTo>
                  <a:pt x="11156" y="19540"/>
                  <a:pt x="11499" y="19514"/>
                  <a:pt x="11815" y="19488"/>
                </a:cubicBezTo>
                <a:close/>
                <a:moveTo>
                  <a:pt x="10813" y="2033"/>
                </a:moveTo>
                <a:cubicBezTo>
                  <a:pt x="11182" y="2033"/>
                  <a:pt x="11552" y="2060"/>
                  <a:pt x="11895" y="2112"/>
                </a:cubicBezTo>
                <a:cubicBezTo>
                  <a:pt x="12844" y="2218"/>
                  <a:pt x="13714" y="2482"/>
                  <a:pt x="14532" y="2878"/>
                </a:cubicBezTo>
                <a:cubicBezTo>
                  <a:pt x="16325" y="3723"/>
                  <a:pt x="17776" y="5176"/>
                  <a:pt x="18646" y="6971"/>
                </a:cubicBezTo>
                <a:cubicBezTo>
                  <a:pt x="18936" y="6205"/>
                  <a:pt x="19306" y="5466"/>
                  <a:pt x="19728" y="4779"/>
                </a:cubicBezTo>
                <a:cubicBezTo>
                  <a:pt x="18936" y="3591"/>
                  <a:pt x="17908" y="2588"/>
                  <a:pt x="16721" y="1796"/>
                </a:cubicBezTo>
                <a:cubicBezTo>
                  <a:pt x="15323" y="871"/>
                  <a:pt x="13714" y="264"/>
                  <a:pt x="12000" y="79"/>
                </a:cubicBezTo>
                <a:cubicBezTo>
                  <a:pt x="11605" y="26"/>
                  <a:pt x="11209" y="0"/>
                  <a:pt x="10787" y="0"/>
                </a:cubicBezTo>
                <a:cubicBezTo>
                  <a:pt x="10312" y="0"/>
                  <a:pt x="9837" y="26"/>
                  <a:pt x="9389" y="106"/>
                </a:cubicBezTo>
                <a:cubicBezTo>
                  <a:pt x="9204" y="370"/>
                  <a:pt x="9099" y="687"/>
                  <a:pt x="9099" y="1030"/>
                </a:cubicBezTo>
                <a:cubicBezTo>
                  <a:pt x="9099" y="1452"/>
                  <a:pt x="9284" y="1848"/>
                  <a:pt x="9547" y="2139"/>
                </a:cubicBezTo>
                <a:cubicBezTo>
                  <a:pt x="9969" y="2086"/>
                  <a:pt x="10391" y="2033"/>
                  <a:pt x="10813" y="2033"/>
                </a:cubicBezTo>
                <a:close/>
                <a:moveTo>
                  <a:pt x="21521" y="9559"/>
                </a:moveTo>
                <a:cubicBezTo>
                  <a:pt x="21257" y="9348"/>
                  <a:pt x="20888" y="9216"/>
                  <a:pt x="20519" y="9216"/>
                </a:cubicBezTo>
                <a:cubicBezTo>
                  <a:pt x="20123" y="9216"/>
                  <a:pt x="19754" y="9374"/>
                  <a:pt x="19464" y="9612"/>
                </a:cubicBezTo>
                <a:cubicBezTo>
                  <a:pt x="19516" y="10008"/>
                  <a:pt x="19543" y="10377"/>
                  <a:pt x="19543" y="10800"/>
                </a:cubicBezTo>
                <a:cubicBezTo>
                  <a:pt x="19543" y="11222"/>
                  <a:pt x="19516" y="11645"/>
                  <a:pt x="19464" y="12041"/>
                </a:cubicBezTo>
                <a:cubicBezTo>
                  <a:pt x="19332" y="12965"/>
                  <a:pt x="19068" y="13837"/>
                  <a:pt x="18646" y="14655"/>
                </a:cubicBezTo>
                <a:cubicBezTo>
                  <a:pt x="17749" y="16451"/>
                  <a:pt x="16272" y="17903"/>
                  <a:pt x="14453" y="18748"/>
                </a:cubicBezTo>
                <a:cubicBezTo>
                  <a:pt x="15244" y="19039"/>
                  <a:pt x="15982" y="19408"/>
                  <a:pt x="16694" y="19831"/>
                </a:cubicBezTo>
                <a:cubicBezTo>
                  <a:pt x="17908" y="19039"/>
                  <a:pt x="18936" y="18035"/>
                  <a:pt x="19754" y="16847"/>
                </a:cubicBezTo>
                <a:cubicBezTo>
                  <a:pt x="20703" y="15447"/>
                  <a:pt x="21310" y="13837"/>
                  <a:pt x="21521" y="12094"/>
                </a:cubicBezTo>
                <a:cubicBezTo>
                  <a:pt x="21574" y="11671"/>
                  <a:pt x="21600" y="11249"/>
                  <a:pt x="21600" y="10800"/>
                </a:cubicBezTo>
                <a:cubicBezTo>
                  <a:pt x="21574" y="10378"/>
                  <a:pt x="21547" y="9981"/>
                  <a:pt x="21521" y="9559"/>
                </a:cubicBezTo>
                <a:close/>
                <a:moveTo>
                  <a:pt x="2136" y="11856"/>
                </a:moveTo>
                <a:cubicBezTo>
                  <a:pt x="2084" y="11513"/>
                  <a:pt x="2057" y="11143"/>
                  <a:pt x="2057" y="10774"/>
                </a:cubicBezTo>
                <a:cubicBezTo>
                  <a:pt x="2057" y="10430"/>
                  <a:pt x="2084" y="10087"/>
                  <a:pt x="2110" y="9744"/>
                </a:cubicBezTo>
                <a:cubicBezTo>
                  <a:pt x="2215" y="8846"/>
                  <a:pt x="2453" y="7975"/>
                  <a:pt x="2822" y="7156"/>
                </a:cubicBezTo>
                <a:cubicBezTo>
                  <a:pt x="3666" y="5281"/>
                  <a:pt x="5143" y="3776"/>
                  <a:pt x="6963" y="2878"/>
                </a:cubicBezTo>
                <a:cubicBezTo>
                  <a:pt x="6171" y="2614"/>
                  <a:pt x="5433" y="2245"/>
                  <a:pt x="4747" y="1796"/>
                </a:cubicBezTo>
                <a:cubicBezTo>
                  <a:pt x="3560" y="2614"/>
                  <a:pt x="2532" y="3644"/>
                  <a:pt x="1741" y="4885"/>
                </a:cubicBezTo>
                <a:cubicBezTo>
                  <a:pt x="870" y="6205"/>
                  <a:pt x="290" y="7763"/>
                  <a:pt x="79" y="9400"/>
                </a:cubicBezTo>
                <a:cubicBezTo>
                  <a:pt x="26" y="9849"/>
                  <a:pt x="0" y="10298"/>
                  <a:pt x="0" y="10747"/>
                </a:cubicBezTo>
                <a:cubicBezTo>
                  <a:pt x="0" y="11222"/>
                  <a:pt x="26" y="11698"/>
                  <a:pt x="105" y="12173"/>
                </a:cubicBezTo>
                <a:cubicBezTo>
                  <a:pt x="343" y="12305"/>
                  <a:pt x="607" y="12384"/>
                  <a:pt x="897" y="12384"/>
                </a:cubicBezTo>
                <a:cubicBezTo>
                  <a:pt x="1398" y="12437"/>
                  <a:pt x="1846" y="12226"/>
                  <a:pt x="2136" y="118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9E9F286E-8F00-FD0B-CC7A-41C7544B7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7397" y="1860601"/>
            <a:ext cx="393374" cy="393374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67DEF713-000C-17D7-4B48-620224492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0149" y="2810054"/>
            <a:ext cx="393374" cy="393374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582EEE7C-7696-9771-02FD-357F2A87E2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95098" y="3718590"/>
            <a:ext cx="393374" cy="393374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6712D7F8-CB76-70C7-0500-607FB4E9DF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5208" y="2809522"/>
            <a:ext cx="393374" cy="393374"/>
          </a:xfrm>
          <a:prstGeom prst="rect">
            <a:avLst/>
          </a:prstGeom>
        </p:spPr>
      </p:pic>
      <p:sp>
        <p:nvSpPr>
          <p:cNvPr id="61" name="Titel 1">
            <a:extLst>
              <a:ext uri="{FF2B5EF4-FFF2-40B4-BE49-F238E27FC236}">
                <a16:creationId xmlns:a16="http://schemas.microsoft.com/office/drawing/2014/main" id="{B953028B-7535-90BA-8373-A393C1E82618}"/>
              </a:ext>
            </a:extLst>
          </p:cNvPr>
          <p:cNvSpPr txBox="1">
            <a:spLocks/>
          </p:cNvSpPr>
          <p:nvPr/>
        </p:nvSpPr>
        <p:spPr>
          <a:xfrm>
            <a:off x="2401639" y="1478121"/>
            <a:ext cx="1380288" cy="21544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algn="r" defTabSz="6858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Circular Design</a:t>
            </a:r>
          </a:p>
        </p:txBody>
      </p:sp>
      <p:sp>
        <p:nvSpPr>
          <p:cNvPr id="62" name="Titel 1">
            <a:extLst>
              <a:ext uri="{FF2B5EF4-FFF2-40B4-BE49-F238E27FC236}">
                <a16:creationId xmlns:a16="http://schemas.microsoft.com/office/drawing/2014/main" id="{6C35C7A2-0DCC-E20D-BFB9-E9EE5E4D45E8}"/>
              </a:ext>
            </a:extLst>
          </p:cNvPr>
          <p:cNvSpPr txBox="1">
            <a:spLocks/>
          </p:cNvSpPr>
          <p:nvPr/>
        </p:nvSpPr>
        <p:spPr>
          <a:xfrm>
            <a:off x="4433990" y="2852077"/>
            <a:ext cx="1062791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algn="r" defTabSz="6858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Produce &amp;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Manufacture</a:t>
            </a:r>
          </a:p>
        </p:txBody>
      </p:sp>
      <p:sp>
        <p:nvSpPr>
          <p:cNvPr id="63" name="Titel 1">
            <a:extLst>
              <a:ext uri="{FF2B5EF4-FFF2-40B4-BE49-F238E27FC236}">
                <a16:creationId xmlns:a16="http://schemas.microsoft.com/office/drawing/2014/main" id="{1DB71369-D6F4-3AAC-FA91-D6C7FDA19102}"/>
              </a:ext>
            </a:extLst>
          </p:cNvPr>
          <p:cNvSpPr txBox="1">
            <a:spLocks/>
          </p:cNvSpPr>
          <p:nvPr/>
        </p:nvSpPr>
        <p:spPr>
          <a:xfrm>
            <a:off x="2685531" y="4327608"/>
            <a:ext cx="815929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algn="ctr" defTabSz="6858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Consume</a:t>
            </a:r>
          </a:p>
        </p:txBody>
      </p:sp>
      <p:sp>
        <p:nvSpPr>
          <p:cNvPr id="64" name="Titel 1">
            <a:extLst>
              <a:ext uri="{FF2B5EF4-FFF2-40B4-BE49-F238E27FC236}">
                <a16:creationId xmlns:a16="http://schemas.microsoft.com/office/drawing/2014/main" id="{C5DA0438-2F29-08A6-7DAD-0DDBB2CC3086}"/>
              </a:ext>
            </a:extLst>
          </p:cNvPr>
          <p:cNvSpPr txBox="1">
            <a:spLocks/>
          </p:cNvSpPr>
          <p:nvPr/>
        </p:nvSpPr>
        <p:spPr>
          <a:xfrm>
            <a:off x="689610" y="2851155"/>
            <a:ext cx="1054777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Collect, Sort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&amp; Recycle</a:t>
            </a:r>
          </a:p>
        </p:txBody>
      </p:sp>
      <p:sp>
        <p:nvSpPr>
          <p:cNvPr id="26" name="Textfeld 6">
            <a:extLst>
              <a:ext uri="{FF2B5EF4-FFF2-40B4-BE49-F238E27FC236}">
                <a16:creationId xmlns:a16="http://schemas.microsoft.com/office/drawing/2014/main" id="{95133D2A-A118-1926-8BA3-870245E108B5}"/>
              </a:ext>
            </a:extLst>
          </p:cNvPr>
          <p:cNvSpPr txBox="1">
            <a:spLocks/>
          </p:cNvSpPr>
          <p:nvPr/>
        </p:nvSpPr>
        <p:spPr>
          <a:xfrm>
            <a:off x="6024109" y="1860601"/>
            <a:ext cx="2430281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are paying more attention to the problem of plastic waste</a:t>
            </a:r>
          </a:p>
          <a:p>
            <a:pPr algn="l"/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forget about reusable options</a:t>
            </a:r>
          </a:p>
          <a:p>
            <a:pPr algn="l"/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Consumer acceptance of recycled packaging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2B05AF-0B90-7D5B-B67D-5AEAA018C2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cxnSp>
        <p:nvCxnSpPr>
          <p:cNvPr id="4" name="Straight Connector 28">
            <a:extLst>
              <a:ext uri="{FF2B5EF4-FFF2-40B4-BE49-F238E27FC236}">
                <a16:creationId xmlns:a16="http://schemas.microsoft.com/office/drawing/2014/main" id="{9FBEC40C-1D09-BC46-3969-A4E1FE3DDBE9}"/>
              </a:ext>
            </a:extLst>
          </p:cNvPr>
          <p:cNvCxnSpPr>
            <a:cxnSpLocks/>
          </p:cNvCxnSpPr>
          <p:nvPr/>
        </p:nvCxnSpPr>
        <p:spPr>
          <a:xfrm>
            <a:off x="5647921" y="1459595"/>
            <a:ext cx="0" cy="304948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9">
            <a:extLst>
              <a:ext uri="{FF2B5EF4-FFF2-40B4-BE49-F238E27FC236}">
                <a16:creationId xmlns:a16="http://schemas.microsoft.com/office/drawing/2014/main" id="{4D12A4DD-0D78-FCF5-85CE-CBD546EFEBAC}"/>
              </a:ext>
            </a:extLst>
          </p:cNvPr>
          <p:cNvGrpSpPr/>
          <p:nvPr/>
        </p:nvGrpSpPr>
        <p:grpSpPr>
          <a:xfrm>
            <a:off x="5546911" y="2809522"/>
            <a:ext cx="301953" cy="364371"/>
            <a:chOff x="4462556" y="1969302"/>
            <a:chExt cx="187459" cy="255064"/>
          </a:xfrm>
        </p:grpSpPr>
        <p:sp>
          <p:nvSpPr>
            <p:cNvPr id="6" name="Pfeil: Chevron 2">
              <a:extLst>
                <a:ext uri="{FF2B5EF4-FFF2-40B4-BE49-F238E27FC236}">
                  <a16:creationId xmlns:a16="http://schemas.microsoft.com/office/drawing/2014/main" id="{0BD8C6C6-DA24-EB7F-66B1-AEDACCE33A0D}"/>
                </a:ext>
              </a:extLst>
            </p:cNvPr>
            <p:cNvSpPr/>
            <p:nvPr/>
          </p:nvSpPr>
          <p:spPr>
            <a:xfrm>
              <a:off x="4504141" y="1969302"/>
              <a:ext cx="145874" cy="255064"/>
            </a:xfrm>
            <a:prstGeom prst="chevron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Pfeil: Chevron 2">
              <a:extLst>
                <a:ext uri="{FF2B5EF4-FFF2-40B4-BE49-F238E27FC236}">
                  <a16:creationId xmlns:a16="http://schemas.microsoft.com/office/drawing/2014/main" id="{6691CB6C-3992-28EF-4D05-8AC0A62C59CC}"/>
                </a:ext>
              </a:extLst>
            </p:cNvPr>
            <p:cNvSpPr/>
            <p:nvPr/>
          </p:nvSpPr>
          <p:spPr>
            <a:xfrm>
              <a:off x="4462556" y="1989312"/>
              <a:ext cx="122986" cy="215044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91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9388C-B310-EAFA-BF3A-1CA5C7E0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CF40A614-8C37-8C77-B28F-B833A33ED20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46829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40A614-8C37-8C77-B28F-B833A33ED2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AD5EDF93-D2DA-317E-1624-93A6F4EFA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BFFAB0-D571-A4EF-4F07-CE2F993EA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A8505-B1A4-F6D3-FDA7-63EB30D4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9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Collect, Sort &amp; Recycle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FB33B4-13CE-FBE2-412D-299910EBC8CA}"/>
              </a:ext>
            </a:extLst>
          </p:cNvPr>
          <p:cNvSpPr txBox="1"/>
          <p:nvPr/>
        </p:nvSpPr>
        <p:spPr>
          <a:xfrm>
            <a:off x="628650" y="1369219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317479D-8B56-16F9-F78D-631D40A23BE9}"/>
              </a:ext>
            </a:extLst>
          </p:cNvPr>
          <p:cNvSpPr/>
          <p:nvPr/>
        </p:nvSpPr>
        <p:spPr>
          <a:xfrm>
            <a:off x="2611147" y="1726354"/>
            <a:ext cx="965872" cy="965935"/>
          </a:xfrm>
          <a:custGeom>
            <a:avLst/>
            <a:gdLst>
              <a:gd name="connsiteX0" fmla="*/ 843896 w 1687770"/>
              <a:gd name="connsiteY0" fmla="*/ 0 h 1687881"/>
              <a:gd name="connsiteX1" fmla="*/ 1687770 w 1687770"/>
              <a:gd name="connsiteY1" fmla="*/ 843837 h 1687881"/>
              <a:gd name="connsiteX2" fmla="*/ 1298640 w 1687770"/>
              <a:gd name="connsiteY2" fmla="*/ 1554110 h 1687881"/>
              <a:gd name="connsiteX3" fmla="*/ 1131190 w 1687770"/>
              <a:gd name="connsiteY3" fmla="*/ 1637976 h 1687881"/>
              <a:gd name="connsiteX4" fmla="*/ 841826 w 1687770"/>
              <a:gd name="connsiteY4" fmla="*/ 1687881 h 1687881"/>
              <a:gd name="connsiteX5" fmla="*/ 560534 w 1687770"/>
              <a:gd name="connsiteY5" fmla="*/ 1639840 h 1687881"/>
              <a:gd name="connsiteX6" fmla="*/ 393084 w 1687770"/>
              <a:gd name="connsiteY6" fmla="*/ 1558044 h 1687881"/>
              <a:gd name="connsiteX7" fmla="*/ 21 w 1687770"/>
              <a:gd name="connsiteY7" fmla="*/ 843837 h 1687881"/>
              <a:gd name="connsiteX8" fmla="*/ 843896 w 1687770"/>
              <a:gd name="connsiteY8" fmla="*/ 0 h 1687881"/>
              <a:gd name="connsiteX9" fmla="*/ 843896 w 1687770"/>
              <a:gd name="connsiteY9" fmla="*/ 1374574 h 1687881"/>
              <a:gd name="connsiteX10" fmla="*/ 744129 w 1687770"/>
              <a:gd name="connsiteY10" fmla="*/ 1426344 h 1687881"/>
              <a:gd name="connsiteX11" fmla="*/ 722189 w 1687770"/>
              <a:gd name="connsiteY11" fmla="*/ 1496336 h 1687881"/>
              <a:gd name="connsiteX12" fmla="*/ 756134 w 1687770"/>
              <a:gd name="connsiteY12" fmla="*/ 1579994 h 1687881"/>
              <a:gd name="connsiteX13" fmla="*/ 843896 w 1687770"/>
              <a:gd name="connsiteY13" fmla="*/ 1617889 h 1687881"/>
              <a:gd name="connsiteX14" fmla="*/ 931657 w 1687770"/>
              <a:gd name="connsiteY14" fmla="*/ 1579994 h 1687881"/>
              <a:gd name="connsiteX15" fmla="*/ 941592 w 1687770"/>
              <a:gd name="connsiteY15" fmla="*/ 1424480 h 1687881"/>
              <a:gd name="connsiteX16" fmla="*/ 843896 w 1687770"/>
              <a:gd name="connsiteY16" fmla="*/ 1374574 h 168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7770" h="1687881">
                <a:moveTo>
                  <a:pt x="843896" y="0"/>
                </a:moveTo>
                <a:cubicBezTo>
                  <a:pt x="1310645" y="0"/>
                  <a:pt x="1687770" y="377087"/>
                  <a:pt x="1687770" y="843837"/>
                </a:cubicBezTo>
                <a:cubicBezTo>
                  <a:pt x="1687770" y="1143063"/>
                  <a:pt x="1532118" y="1404601"/>
                  <a:pt x="1298640" y="1554110"/>
                </a:cubicBezTo>
                <a:cubicBezTo>
                  <a:pt x="1205877" y="1686467"/>
                  <a:pt x="1207326" y="1615681"/>
                  <a:pt x="1131190" y="1637976"/>
                </a:cubicBezTo>
                <a:cubicBezTo>
                  <a:pt x="1041358" y="1669866"/>
                  <a:pt x="943662" y="1687881"/>
                  <a:pt x="841826" y="1687881"/>
                </a:cubicBezTo>
                <a:cubicBezTo>
                  <a:pt x="742059" y="1687881"/>
                  <a:pt x="648296" y="1671729"/>
                  <a:pt x="560534" y="1639840"/>
                </a:cubicBezTo>
                <a:cubicBezTo>
                  <a:pt x="500716" y="1617889"/>
                  <a:pt x="444830" y="1592005"/>
                  <a:pt x="393084" y="1558044"/>
                </a:cubicBezTo>
                <a:cubicBezTo>
                  <a:pt x="155673" y="1408535"/>
                  <a:pt x="-2048" y="1145134"/>
                  <a:pt x="21" y="843837"/>
                </a:cubicBezTo>
                <a:cubicBezTo>
                  <a:pt x="21" y="377087"/>
                  <a:pt x="376939" y="0"/>
                  <a:pt x="843896" y="0"/>
                </a:cubicBezTo>
                <a:close/>
                <a:moveTo>
                  <a:pt x="843896" y="1374574"/>
                </a:moveTo>
                <a:cubicBezTo>
                  <a:pt x="801878" y="1374574"/>
                  <a:pt x="766070" y="1394454"/>
                  <a:pt x="744129" y="1426344"/>
                </a:cubicBezTo>
                <a:cubicBezTo>
                  <a:pt x="730054" y="1446430"/>
                  <a:pt x="722189" y="1470244"/>
                  <a:pt x="722189" y="1496336"/>
                </a:cubicBezTo>
                <a:cubicBezTo>
                  <a:pt x="722189" y="1528225"/>
                  <a:pt x="734194" y="1558044"/>
                  <a:pt x="756134" y="1579994"/>
                </a:cubicBezTo>
                <a:cubicBezTo>
                  <a:pt x="778075" y="1604015"/>
                  <a:pt x="809950" y="1617889"/>
                  <a:pt x="843896" y="1617889"/>
                </a:cubicBezTo>
                <a:cubicBezTo>
                  <a:pt x="877841" y="1617889"/>
                  <a:pt x="909716" y="1604015"/>
                  <a:pt x="931657" y="1579994"/>
                </a:cubicBezTo>
                <a:lnTo>
                  <a:pt x="941592" y="1424480"/>
                </a:lnTo>
                <a:cubicBezTo>
                  <a:pt x="919652" y="1394454"/>
                  <a:pt x="883843" y="1374574"/>
                  <a:pt x="843896" y="137457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ED49110-BB60-062D-56D7-D31904234838}"/>
              </a:ext>
            </a:extLst>
          </p:cNvPr>
          <p:cNvSpPr/>
          <p:nvPr/>
        </p:nvSpPr>
        <p:spPr>
          <a:xfrm>
            <a:off x="1814213" y="2523300"/>
            <a:ext cx="965859" cy="965816"/>
          </a:xfrm>
          <a:custGeom>
            <a:avLst/>
            <a:gdLst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601140 w 1687749"/>
              <a:gd name="connsiteY9" fmla="*/ 695737 h 1687674"/>
              <a:gd name="connsiteX10" fmla="*/ 1546525 w 1687749"/>
              <a:gd name="connsiteY10" fmla="*/ 695737 h 1687674"/>
              <a:gd name="connsiteX11" fmla="*/ 1546525 w 1687749"/>
              <a:gd name="connsiteY11" fmla="*/ 646193 h 1687674"/>
              <a:gd name="connsiteX12" fmla="*/ 1613505 w 1687749"/>
              <a:gd name="connsiteY12" fmla="*/ 646193 h 1687674"/>
              <a:gd name="connsiteX13" fmla="*/ 1642005 w 1687749"/>
              <a:gd name="connsiteY13" fmla="*/ 568425 h 1687674"/>
              <a:gd name="connsiteX14" fmla="*/ 1687749 w 1687749"/>
              <a:gd name="connsiteY14" fmla="*/ 843837 h 1687674"/>
              <a:gd name="connsiteX15" fmla="*/ 1642005 w 1687749"/>
              <a:gd name="connsiteY15" fmla="*/ 1115107 h 1687674"/>
              <a:gd name="connsiteX16" fmla="*/ 1560040 w 1687749"/>
              <a:gd name="connsiteY16" fmla="*/ 1286774 h 1687674"/>
              <a:gd name="connsiteX17" fmla="*/ 843874 w 1687749"/>
              <a:gd name="connsiteY17" fmla="*/ 1687674 h 1687674"/>
              <a:gd name="connsiteX18" fmla="*/ 0 w 1687749"/>
              <a:gd name="connsiteY18" fmla="*/ 843837 h 1687674"/>
              <a:gd name="connsiteX19" fmla="*/ 843874 w 1687749"/>
              <a:gd name="connsiteY19" fmla="*/ 0 h 1687674"/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546525 w 1687749"/>
              <a:gd name="connsiteY9" fmla="*/ 695737 h 1687674"/>
              <a:gd name="connsiteX10" fmla="*/ 1546525 w 1687749"/>
              <a:gd name="connsiteY10" fmla="*/ 646193 h 1687674"/>
              <a:gd name="connsiteX11" fmla="*/ 1613505 w 1687749"/>
              <a:gd name="connsiteY11" fmla="*/ 646193 h 1687674"/>
              <a:gd name="connsiteX12" fmla="*/ 1642005 w 1687749"/>
              <a:gd name="connsiteY12" fmla="*/ 568425 h 1687674"/>
              <a:gd name="connsiteX13" fmla="*/ 1687749 w 1687749"/>
              <a:gd name="connsiteY13" fmla="*/ 843837 h 1687674"/>
              <a:gd name="connsiteX14" fmla="*/ 1642005 w 1687749"/>
              <a:gd name="connsiteY14" fmla="*/ 1115107 h 1687674"/>
              <a:gd name="connsiteX15" fmla="*/ 1560040 w 1687749"/>
              <a:gd name="connsiteY15" fmla="*/ 1286774 h 1687674"/>
              <a:gd name="connsiteX16" fmla="*/ 843874 w 1687749"/>
              <a:gd name="connsiteY16" fmla="*/ 1687674 h 1687674"/>
              <a:gd name="connsiteX17" fmla="*/ 0 w 1687749"/>
              <a:gd name="connsiteY17" fmla="*/ 843837 h 1687674"/>
              <a:gd name="connsiteX18" fmla="*/ 843874 w 1687749"/>
              <a:gd name="connsiteY18" fmla="*/ 0 h 1687674"/>
              <a:gd name="connsiteX0" fmla="*/ 843874 w 1687749"/>
              <a:gd name="connsiteY0" fmla="*/ 0 h 1687674"/>
              <a:gd name="connsiteX1" fmla="*/ 1560040 w 1687749"/>
              <a:gd name="connsiteY1" fmla="*/ 396966 h 1687674"/>
              <a:gd name="connsiteX2" fmla="*/ 1434400 w 1687749"/>
              <a:gd name="connsiteY2" fmla="*/ 738021 h 1687674"/>
              <a:gd name="connsiteX3" fmla="*/ 1374582 w 1687749"/>
              <a:gd name="connsiteY3" fmla="*/ 843837 h 1687674"/>
              <a:gd name="connsiteX4" fmla="*/ 1436470 w 1687749"/>
              <a:gd name="connsiteY4" fmla="*/ 949653 h 1687674"/>
              <a:gd name="connsiteX5" fmla="*/ 1496288 w 1687749"/>
              <a:gd name="connsiteY5" fmla="*/ 965598 h 1687674"/>
              <a:gd name="connsiteX6" fmla="*/ 1587982 w 1687749"/>
              <a:gd name="connsiteY6" fmla="*/ 923562 h 1687674"/>
              <a:gd name="connsiteX7" fmla="*/ 1617995 w 1687749"/>
              <a:gd name="connsiteY7" fmla="*/ 843837 h 1687674"/>
              <a:gd name="connsiteX8" fmla="*/ 1587982 w 1687749"/>
              <a:gd name="connsiteY8" fmla="*/ 764113 h 1687674"/>
              <a:gd name="connsiteX9" fmla="*/ 1546525 w 1687749"/>
              <a:gd name="connsiteY9" fmla="*/ 695737 h 1687674"/>
              <a:gd name="connsiteX10" fmla="*/ 1546525 w 1687749"/>
              <a:gd name="connsiteY10" fmla="*/ 646193 h 1687674"/>
              <a:gd name="connsiteX11" fmla="*/ 1642005 w 1687749"/>
              <a:gd name="connsiteY11" fmla="*/ 568425 h 1687674"/>
              <a:gd name="connsiteX12" fmla="*/ 1687749 w 1687749"/>
              <a:gd name="connsiteY12" fmla="*/ 843837 h 1687674"/>
              <a:gd name="connsiteX13" fmla="*/ 1642005 w 1687749"/>
              <a:gd name="connsiteY13" fmla="*/ 1115107 h 1687674"/>
              <a:gd name="connsiteX14" fmla="*/ 1560040 w 1687749"/>
              <a:gd name="connsiteY14" fmla="*/ 1286774 h 1687674"/>
              <a:gd name="connsiteX15" fmla="*/ 843874 w 1687749"/>
              <a:gd name="connsiteY15" fmla="*/ 1687674 h 1687674"/>
              <a:gd name="connsiteX16" fmla="*/ 0 w 1687749"/>
              <a:gd name="connsiteY16" fmla="*/ 843837 h 1687674"/>
              <a:gd name="connsiteX17" fmla="*/ 843874 w 1687749"/>
              <a:gd name="connsiteY17" fmla="*/ 0 h 168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7749" h="1687674">
                <a:moveTo>
                  <a:pt x="843874" y="0"/>
                </a:moveTo>
                <a:cubicBezTo>
                  <a:pt x="1145243" y="0"/>
                  <a:pt x="1410390" y="157585"/>
                  <a:pt x="1560040" y="396966"/>
                </a:cubicBezTo>
                <a:cubicBezTo>
                  <a:pt x="1494219" y="496777"/>
                  <a:pt x="1450338" y="614396"/>
                  <a:pt x="1434400" y="738021"/>
                </a:cubicBezTo>
                <a:cubicBezTo>
                  <a:pt x="1398592" y="759971"/>
                  <a:pt x="1374582" y="799937"/>
                  <a:pt x="1374582" y="843837"/>
                </a:cubicBezTo>
                <a:cubicBezTo>
                  <a:pt x="1374582" y="889808"/>
                  <a:pt x="1400455" y="929567"/>
                  <a:pt x="1436470" y="949653"/>
                </a:cubicBezTo>
                <a:cubicBezTo>
                  <a:pt x="1454271" y="959593"/>
                  <a:pt x="1474348" y="965598"/>
                  <a:pt x="1496288" y="965598"/>
                </a:cubicBezTo>
                <a:cubicBezTo>
                  <a:pt x="1532097" y="965598"/>
                  <a:pt x="1566042" y="949653"/>
                  <a:pt x="1587982" y="923562"/>
                </a:cubicBezTo>
                <a:cubicBezTo>
                  <a:pt x="1605990" y="901611"/>
                  <a:pt x="1617995" y="873656"/>
                  <a:pt x="1617995" y="843837"/>
                </a:cubicBezTo>
                <a:cubicBezTo>
                  <a:pt x="1617995" y="813811"/>
                  <a:pt x="1605990" y="786063"/>
                  <a:pt x="1587982" y="764113"/>
                </a:cubicBezTo>
                <a:lnTo>
                  <a:pt x="1546525" y="695737"/>
                </a:lnTo>
                <a:lnTo>
                  <a:pt x="1546525" y="646193"/>
                </a:lnTo>
                <a:lnTo>
                  <a:pt x="1642005" y="568425"/>
                </a:lnTo>
                <a:cubicBezTo>
                  <a:pt x="1671811" y="656226"/>
                  <a:pt x="1687749" y="748168"/>
                  <a:pt x="1687749" y="843837"/>
                </a:cubicBezTo>
                <a:cubicBezTo>
                  <a:pt x="1687749" y="939507"/>
                  <a:pt x="1671811" y="1029378"/>
                  <a:pt x="1642005" y="1115107"/>
                </a:cubicBezTo>
                <a:cubicBezTo>
                  <a:pt x="1619858" y="1174953"/>
                  <a:pt x="1593985" y="1232934"/>
                  <a:pt x="1560040" y="1286774"/>
                </a:cubicBezTo>
                <a:cubicBezTo>
                  <a:pt x="1410390" y="1528225"/>
                  <a:pt x="1145243" y="1687674"/>
                  <a:pt x="843874" y="1687674"/>
                </a:cubicBezTo>
                <a:cubicBezTo>
                  <a:pt x="377125" y="1687674"/>
                  <a:pt x="0" y="1310588"/>
                  <a:pt x="0" y="843837"/>
                </a:cubicBezTo>
                <a:cubicBezTo>
                  <a:pt x="0" y="377087"/>
                  <a:pt x="377125" y="0"/>
                  <a:pt x="84387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33F2BE7-270A-2961-6922-9D757D23B98A}"/>
              </a:ext>
            </a:extLst>
          </p:cNvPr>
          <p:cNvSpPr/>
          <p:nvPr/>
        </p:nvSpPr>
        <p:spPr>
          <a:xfrm>
            <a:off x="3406922" y="2524364"/>
            <a:ext cx="965859" cy="964754"/>
          </a:xfrm>
          <a:custGeom>
            <a:avLst/>
            <a:gdLst>
              <a:gd name="connsiteX0" fmla="*/ 843874 w 1687748"/>
              <a:gd name="connsiteY0" fmla="*/ 7 h 1685817"/>
              <a:gd name="connsiteX1" fmla="*/ 1687748 w 1687748"/>
              <a:gd name="connsiteY1" fmla="*/ 841980 h 1685817"/>
              <a:gd name="connsiteX2" fmla="*/ 843874 w 1687748"/>
              <a:gd name="connsiteY2" fmla="*/ 1685817 h 1685817"/>
              <a:gd name="connsiteX3" fmla="*/ 133711 w 1687748"/>
              <a:gd name="connsiteY3" fmla="*/ 1296927 h 1685817"/>
              <a:gd name="connsiteX4" fmla="*/ 267216 w 1687748"/>
              <a:gd name="connsiteY4" fmla="*/ 937650 h 1685817"/>
              <a:gd name="connsiteX5" fmla="*/ 313167 w 1687748"/>
              <a:gd name="connsiteY5" fmla="*/ 841980 h 1685817"/>
              <a:gd name="connsiteX6" fmla="*/ 267216 w 1687748"/>
              <a:gd name="connsiteY6" fmla="*/ 748174 h 1685817"/>
              <a:gd name="connsiteX7" fmla="*/ 191460 w 1687748"/>
              <a:gd name="connsiteY7" fmla="*/ 722290 h 1685817"/>
              <a:gd name="connsiteX8" fmla="*/ 111771 w 1687748"/>
              <a:gd name="connsiteY8" fmla="*/ 752109 h 1685817"/>
              <a:gd name="connsiteX9" fmla="*/ 69753 w 1687748"/>
              <a:gd name="connsiteY9" fmla="*/ 844051 h 1685817"/>
              <a:gd name="connsiteX10" fmla="*/ 111771 w 1687748"/>
              <a:gd name="connsiteY10" fmla="*/ 935786 h 1685817"/>
              <a:gd name="connsiteX11" fmla="*/ 138119 w 1687748"/>
              <a:gd name="connsiteY11" fmla="*/ 964444 h 1685817"/>
              <a:gd name="connsiteX12" fmla="*/ 138119 w 1687748"/>
              <a:gd name="connsiteY12" fmla="*/ 1077547 h 1685817"/>
              <a:gd name="connsiteX13" fmla="*/ 49883 w 1687748"/>
              <a:gd name="connsiteY13" fmla="*/ 1133337 h 1685817"/>
              <a:gd name="connsiteX14" fmla="*/ 0 w 1687748"/>
              <a:gd name="connsiteY14" fmla="*/ 844051 h 1685817"/>
              <a:gd name="connsiteX15" fmla="*/ 51746 w 1687748"/>
              <a:gd name="connsiteY15" fmla="*/ 552694 h 1685817"/>
              <a:gd name="connsiteX16" fmla="*/ 133711 w 1687748"/>
              <a:gd name="connsiteY16" fmla="*/ 387033 h 1685817"/>
              <a:gd name="connsiteX17" fmla="*/ 843874 w 1687748"/>
              <a:gd name="connsiteY17" fmla="*/ 7 h 168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87748" h="1685817">
                <a:moveTo>
                  <a:pt x="843874" y="7"/>
                </a:moveTo>
                <a:cubicBezTo>
                  <a:pt x="1310623" y="-1857"/>
                  <a:pt x="1687748" y="375230"/>
                  <a:pt x="1687748" y="841980"/>
                </a:cubicBezTo>
                <a:cubicBezTo>
                  <a:pt x="1687748" y="1308731"/>
                  <a:pt x="1310623" y="1685817"/>
                  <a:pt x="843874" y="1685817"/>
                </a:cubicBezTo>
                <a:cubicBezTo>
                  <a:pt x="544575" y="1685817"/>
                  <a:pt x="283154" y="1530303"/>
                  <a:pt x="133711" y="1296927"/>
                </a:cubicBezTo>
                <a:cubicBezTo>
                  <a:pt x="205535" y="1191111"/>
                  <a:pt x="251278" y="1069350"/>
                  <a:pt x="267216" y="937650"/>
                </a:cubicBezTo>
                <a:cubicBezTo>
                  <a:pt x="295159" y="915699"/>
                  <a:pt x="313167" y="881946"/>
                  <a:pt x="313167" y="841980"/>
                </a:cubicBezTo>
                <a:cubicBezTo>
                  <a:pt x="313167" y="804085"/>
                  <a:pt x="295159" y="770125"/>
                  <a:pt x="267216" y="748174"/>
                </a:cubicBezTo>
                <a:cubicBezTo>
                  <a:pt x="247346" y="732230"/>
                  <a:pt x="219403" y="722290"/>
                  <a:pt x="191460" y="722290"/>
                </a:cubicBezTo>
                <a:cubicBezTo>
                  <a:pt x="161447" y="722290"/>
                  <a:pt x="133711" y="734300"/>
                  <a:pt x="111771" y="752109"/>
                </a:cubicBezTo>
                <a:cubicBezTo>
                  <a:pt x="85691" y="774059"/>
                  <a:pt x="69753" y="808020"/>
                  <a:pt x="69753" y="844051"/>
                </a:cubicBezTo>
                <a:cubicBezTo>
                  <a:pt x="69753" y="879875"/>
                  <a:pt x="85691" y="913836"/>
                  <a:pt x="111771" y="935786"/>
                </a:cubicBezTo>
                <a:lnTo>
                  <a:pt x="138119" y="964444"/>
                </a:lnTo>
                <a:lnTo>
                  <a:pt x="138119" y="1077547"/>
                </a:lnTo>
                <a:lnTo>
                  <a:pt x="49883" y="1133337"/>
                </a:lnTo>
                <a:cubicBezTo>
                  <a:pt x="17800" y="1043466"/>
                  <a:pt x="0" y="945725"/>
                  <a:pt x="0" y="844051"/>
                </a:cubicBezTo>
                <a:cubicBezTo>
                  <a:pt x="0" y="742169"/>
                  <a:pt x="17800" y="642565"/>
                  <a:pt x="51746" y="552694"/>
                </a:cubicBezTo>
                <a:cubicBezTo>
                  <a:pt x="73686" y="494920"/>
                  <a:pt x="101629" y="439009"/>
                  <a:pt x="133711" y="387033"/>
                </a:cubicBezTo>
                <a:cubicBezTo>
                  <a:pt x="283154" y="153658"/>
                  <a:pt x="544575" y="7"/>
                  <a:pt x="843874" y="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endParaRPr lang="en-US"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72BD868-2D14-B138-46CE-9E8076C78689}"/>
              </a:ext>
            </a:extLst>
          </p:cNvPr>
          <p:cNvSpPr/>
          <p:nvPr/>
        </p:nvSpPr>
        <p:spPr>
          <a:xfrm>
            <a:off x="2608791" y="3321314"/>
            <a:ext cx="965987" cy="964749"/>
          </a:xfrm>
          <a:custGeom>
            <a:avLst/>
            <a:gdLst>
              <a:gd name="connsiteX0" fmla="*/ 845944 w 1687971"/>
              <a:gd name="connsiteY0" fmla="*/ 0 h 1685810"/>
              <a:gd name="connsiteX1" fmla="*/ 1129305 w 1687971"/>
              <a:gd name="connsiteY1" fmla="*/ 47834 h 1685810"/>
              <a:gd name="connsiteX2" fmla="*/ 1298825 w 1687971"/>
              <a:gd name="connsiteY2" fmla="*/ 129630 h 1685810"/>
              <a:gd name="connsiteX3" fmla="*/ 1687955 w 1687971"/>
              <a:gd name="connsiteY3" fmla="*/ 841973 h 1685810"/>
              <a:gd name="connsiteX4" fmla="*/ 844081 w 1687971"/>
              <a:gd name="connsiteY4" fmla="*/ 1685810 h 1685810"/>
              <a:gd name="connsiteX5" fmla="*/ 0 w 1687971"/>
              <a:gd name="connsiteY5" fmla="*/ 841973 h 1685810"/>
              <a:gd name="connsiteX6" fmla="*/ 399065 w 1687971"/>
              <a:gd name="connsiteY6" fmla="*/ 125695 h 1685810"/>
              <a:gd name="connsiteX7" fmla="*/ 655852 w 1687971"/>
              <a:gd name="connsiteY7" fmla="*/ 175041 h 1685810"/>
              <a:gd name="connsiteX8" fmla="*/ 740175 w 1687971"/>
              <a:gd name="connsiteY8" fmla="*/ 255325 h 1685810"/>
              <a:gd name="connsiteX9" fmla="*/ 844081 w 1687971"/>
              <a:gd name="connsiteY9" fmla="*/ 313307 h 1685810"/>
              <a:gd name="connsiteX10" fmla="*/ 945710 w 1687971"/>
              <a:gd name="connsiteY10" fmla="*/ 257396 h 1685810"/>
              <a:gd name="connsiteX11" fmla="*/ 965581 w 1687971"/>
              <a:gd name="connsiteY11" fmla="*/ 191546 h 1685810"/>
              <a:gd name="connsiteX12" fmla="*/ 927702 w 1687971"/>
              <a:gd name="connsiteY12" fmla="*/ 103745 h 1685810"/>
              <a:gd name="connsiteX13" fmla="*/ 844081 w 1687971"/>
              <a:gd name="connsiteY13" fmla="*/ 69785 h 1685810"/>
              <a:gd name="connsiteX14" fmla="*/ 762115 w 1687971"/>
              <a:gd name="connsiteY14" fmla="*/ 101674 h 1685810"/>
              <a:gd name="connsiteX15" fmla="*/ 570655 w 1687971"/>
              <a:gd name="connsiteY15" fmla="*/ 45971 h 1685810"/>
              <a:gd name="connsiteX16" fmla="*/ 845944 w 1687971"/>
              <a:gd name="connsiteY16" fmla="*/ 0 h 168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87971" h="1685810">
                <a:moveTo>
                  <a:pt x="845944" y="0"/>
                </a:moveTo>
                <a:cubicBezTo>
                  <a:pt x="945710" y="0"/>
                  <a:pt x="1041544" y="15945"/>
                  <a:pt x="1129305" y="47834"/>
                </a:cubicBezTo>
                <a:cubicBezTo>
                  <a:pt x="1189123" y="67921"/>
                  <a:pt x="1247079" y="95669"/>
                  <a:pt x="1298825" y="129630"/>
                </a:cubicBezTo>
                <a:cubicBezTo>
                  <a:pt x="1534166" y="279346"/>
                  <a:pt x="1689818" y="542747"/>
                  <a:pt x="1687955" y="841973"/>
                </a:cubicBezTo>
                <a:cubicBezTo>
                  <a:pt x="1687955" y="1308724"/>
                  <a:pt x="1310830" y="1685810"/>
                  <a:pt x="844081" y="1685810"/>
                </a:cubicBezTo>
                <a:cubicBezTo>
                  <a:pt x="377125" y="1685810"/>
                  <a:pt x="0" y="1308724"/>
                  <a:pt x="0" y="841973"/>
                </a:cubicBezTo>
                <a:cubicBezTo>
                  <a:pt x="0" y="540677"/>
                  <a:pt x="159791" y="275412"/>
                  <a:pt x="399065" y="125695"/>
                </a:cubicBezTo>
                <a:cubicBezTo>
                  <a:pt x="508374" y="14540"/>
                  <a:pt x="613054" y="156091"/>
                  <a:pt x="655852" y="175041"/>
                </a:cubicBezTo>
                <a:lnTo>
                  <a:pt x="740175" y="255325"/>
                </a:lnTo>
                <a:cubicBezTo>
                  <a:pt x="762115" y="289286"/>
                  <a:pt x="799993" y="313307"/>
                  <a:pt x="844081" y="313307"/>
                </a:cubicBezTo>
                <a:cubicBezTo>
                  <a:pt x="885892" y="313307"/>
                  <a:pt x="923770" y="291356"/>
                  <a:pt x="945710" y="257396"/>
                </a:cubicBezTo>
                <a:cubicBezTo>
                  <a:pt x="957715" y="239380"/>
                  <a:pt x="965581" y="215566"/>
                  <a:pt x="965581" y="191546"/>
                </a:cubicBezTo>
                <a:cubicBezTo>
                  <a:pt x="965581" y="157585"/>
                  <a:pt x="951713" y="125695"/>
                  <a:pt x="927702" y="103745"/>
                </a:cubicBezTo>
                <a:cubicBezTo>
                  <a:pt x="905762" y="81795"/>
                  <a:pt x="875956" y="69785"/>
                  <a:pt x="844081" y="69785"/>
                </a:cubicBezTo>
                <a:cubicBezTo>
                  <a:pt x="811998" y="69785"/>
                  <a:pt x="784055" y="81795"/>
                  <a:pt x="762115" y="101674"/>
                </a:cubicBezTo>
                <a:cubicBezTo>
                  <a:pt x="694431" y="93805"/>
                  <a:pt x="630473" y="73926"/>
                  <a:pt x="570655" y="45971"/>
                </a:cubicBezTo>
                <a:cubicBezTo>
                  <a:pt x="658416" y="15945"/>
                  <a:pt x="750317" y="0"/>
                  <a:pt x="84594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">
            <a:extLst>
              <a:ext uri="{FF2B5EF4-FFF2-40B4-BE49-F238E27FC236}">
                <a16:creationId xmlns:a16="http://schemas.microsoft.com/office/drawing/2014/main" id="{264C96FC-790A-D4C2-BCD8-679B6695A497}"/>
              </a:ext>
            </a:extLst>
          </p:cNvPr>
          <p:cNvSpPr/>
          <p:nvPr/>
        </p:nvSpPr>
        <p:spPr>
          <a:xfrm>
            <a:off x="3660094" y="2551197"/>
            <a:ext cx="684946" cy="911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extrusionOk="0">
                <a:moveTo>
                  <a:pt x="7115" y="0"/>
                </a:moveTo>
                <a:cubicBezTo>
                  <a:pt x="4920" y="0"/>
                  <a:pt x="2830" y="379"/>
                  <a:pt x="954" y="1083"/>
                </a:cubicBezTo>
                <a:cubicBezTo>
                  <a:pt x="-73" y="1462"/>
                  <a:pt x="-321" y="2490"/>
                  <a:pt x="458" y="3113"/>
                </a:cubicBezTo>
                <a:cubicBezTo>
                  <a:pt x="2866" y="5143"/>
                  <a:pt x="4353" y="7850"/>
                  <a:pt x="4353" y="10800"/>
                </a:cubicBezTo>
                <a:cubicBezTo>
                  <a:pt x="4353" y="13750"/>
                  <a:pt x="2901" y="16457"/>
                  <a:pt x="458" y="18487"/>
                </a:cubicBezTo>
                <a:cubicBezTo>
                  <a:pt x="-321" y="19137"/>
                  <a:pt x="-73" y="20138"/>
                  <a:pt x="954" y="20517"/>
                </a:cubicBezTo>
                <a:cubicBezTo>
                  <a:pt x="2831" y="21221"/>
                  <a:pt x="4920" y="21600"/>
                  <a:pt x="7115" y="21600"/>
                </a:cubicBezTo>
                <a:cubicBezTo>
                  <a:pt x="14941" y="21600"/>
                  <a:pt x="21244" y="16755"/>
                  <a:pt x="21244" y="10800"/>
                </a:cubicBezTo>
                <a:cubicBezTo>
                  <a:pt x="21279" y="4872"/>
                  <a:pt x="14905" y="0"/>
                  <a:pt x="7115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endParaRPr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">
            <a:extLst>
              <a:ext uri="{FF2B5EF4-FFF2-40B4-BE49-F238E27FC236}">
                <a16:creationId xmlns:a16="http://schemas.microsoft.com/office/drawing/2014/main" id="{4A9DBBE5-362D-1055-5303-95483619B307}"/>
              </a:ext>
            </a:extLst>
          </p:cNvPr>
          <p:cNvSpPr/>
          <p:nvPr/>
        </p:nvSpPr>
        <p:spPr>
          <a:xfrm>
            <a:off x="1844416" y="2550666"/>
            <a:ext cx="686083" cy="911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9" h="21600" extrusionOk="0">
                <a:moveTo>
                  <a:pt x="16926" y="10827"/>
                </a:moveTo>
                <a:cubicBezTo>
                  <a:pt x="16926" y="7877"/>
                  <a:pt x="18378" y="5170"/>
                  <a:pt x="20821" y="3140"/>
                </a:cubicBezTo>
                <a:cubicBezTo>
                  <a:pt x="21600" y="2490"/>
                  <a:pt x="21352" y="1489"/>
                  <a:pt x="20325" y="1083"/>
                </a:cubicBezTo>
                <a:cubicBezTo>
                  <a:pt x="18449" y="379"/>
                  <a:pt x="16359" y="0"/>
                  <a:pt x="14164" y="0"/>
                </a:cubicBezTo>
                <a:cubicBezTo>
                  <a:pt x="6374" y="0"/>
                  <a:pt x="0" y="4845"/>
                  <a:pt x="0" y="10800"/>
                </a:cubicBezTo>
                <a:cubicBezTo>
                  <a:pt x="0" y="16782"/>
                  <a:pt x="6338" y="21600"/>
                  <a:pt x="14129" y="21600"/>
                </a:cubicBezTo>
                <a:cubicBezTo>
                  <a:pt x="16359" y="21600"/>
                  <a:pt x="18449" y="21221"/>
                  <a:pt x="20290" y="20517"/>
                </a:cubicBezTo>
                <a:cubicBezTo>
                  <a:pt x="21317" y="20138"/>
                  <a:pt x="21565" y="19110"/>
                  <a:pt x="20786" y="18487"/>
                </a:cubicBezTo>
                <a:cubicBezTo>
                  <a:pt x="18378" y="16484"/>
                  <a:pt x="16926" y="13777"/>
                  <a:pt x="16926" y="10827"/>
                </a:cubicBezTo>
                <a:close/>
              </a:path>
            </a:pathLst>
          </a:custGeom>
          <a:solidFill>
            <a:srgbClr val="ED1C24"/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endParaRPr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2BB9FC49-CDAD-08E3-9A5D-D842E23D9D38}"/>
              </a:ext>
            </a:extLst>
          </p:cNvPr>
          <p:cNvSpPr/>
          <p:nvPr/>
        </p:nvSpPr>
        <p:spPr>
          <a:xfrm>
            <a:off x="2638543" y="1756558"/>
            <a:ext cx="911082" cy="68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9" extrusionOk="0">
                <a:moveTo>
                  <a:pt x="10773" y="16926"/>
                </a:moveTo>
                <a:cubicBezTo>
                  <a:pt x="13723" y="16926"/>
                  <a:pt x="16430" y="18378"/>
                  <a:pt x="18460" y="20821"/>
                </a:cubicBezTo>
                <a:cubicBezTo>
                  <a:pt x="19110" y="21600"/>
                  <a:pt x="20111" y="21352"/>
                  <a:pt x="20517" y="20325"/>
                </a:cubicBezTo>
                <a:cubicBezTo>
                  <a:pt x="21221" y="18449"/>
                  <a:pt x="21600" y="16359"/>
                  <a:pt x="21600" y="14164"/>
                </a:cubicBezTo>
                <a:cubicBezTo>
                  <a:pt x="21600" y="6374"/>
                  <a:pt x="16755" y="0"/>
                  <a:pt x="10800" y="0"/>
                </a:cubicBezTo>
                <a:cubicBezTo>
                  <a:pt x="4818" y="0"/>
                  <a:pt x="0" y="6338"/>
                  <a:pt x="0" y="14129"/>
                </a:cubicBezTo>
                <a:cubicBezTo>
                  <a:pt x="0" y="16359"/>
                  <a:pt x="379" y="18449"/>
                  <a:pt x="1083" y="20290"/>
                </a:cubicBezTo>
                <a:cubicBezTo>
                  <a:pt x="1462" y="21317"/>
                  <a:pt x="2490" y="21565"/>
                  <a:pt x="3113" y="20786"/>
                </a:cubicBezTo>
                <a:cubicBezTo>
                  <a:pt x="5116" y="18378"/>
                  <a:pt x="7823" y="16926"/>
                  <a:pt x="10773" y="16926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endParaRPr sz="14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Shape">
            <a:extLst>
              <a:ext uri="{FF2B5EF4-FFF2-40B4-BE49-F238E27FC236}">
                <a16:creationId xmlns:a16="http://schemas.microsoft.com/office/drawing/2014/main" id="{E67DB1BE-FCE9-F222-AA6B-1FFE6F07BB25}"/>
              </a:ext>
            </a:extLst>
          </p:cNvPr>
          <p:cNvSpPr/>
          <p:nvPr/>
        </p:nvSpPr>
        <p:spPr>
          <a:xfrm>
            <a:off x="2636243" y="3572234"/>
            <a:ext cx="911082" cy="686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79" extrusionOk="0">
                <a:moveTo>
                  <a:pt x="10827" y="4353"/>
                </a:moveTo>
                <a:cubicBezTo>
                  <a:pt x="7877" y="4353"/>
                  <a:pt x="5170" y="2901"/>
                  <a:pt x="3140" y="458"/>
                </a:cubicBezTo>
                <a:cubicBezTo>
                  <a:pt x="2490" y="-321"/>
                  <a:pt x="1489" y="-73"/>
                  <a:pt x="1083" y="954"/>
                </a:cubicBezTo>
                <a:cubicBezTo>
                  <a:pt x="379" y="2830"/>
                  <a:pt x="0" y="4920"/>
                  <a:pt x="0" y="7115"/>
                </a:cubicBezTo>
                <a:cubicBezTo>
                  <a:pt x="0" y="14905"/>
                  <a:pt x="4845" y="21279"/>
                  <a:pt x="10800" y="21279"/>
                </a:cubicBezTo>
                <a:cubicBezTo>
                  <a:pt x="16782" y="21279"/>
                  <a:pt x="21600" y="14941"/>
                  <a:pt x="21600" y="7150"/>
                </a:cubicBezTo>
                <a:cubicBezTo>
                  <a:pt x="21600" y="4920"/>
                  <a:pt x="21221" y="2830"/>
                  <a:pt x="20517" y="989"/>
                </a:cubicBezTo>
                <a:cubicBezTo>
                  <a:pt x="20138" y="-38"/>
                  <a:pt x="19110" y="-286"/>
                  <a:pt x="18487" y="493"/>
                </a:cubicBezTo>
                <a:cubicBezTo>
                  <a:pt x="16484" y="2901"/>
                  <a:pt x="13805" y="4353"/>
                  <a:pt x="10827" y="4353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Shape">
            <a:extLst>
              <a:ext uri="{FF2B5EF4-FFF2-40B4-BE49-F238E27FC236}">
                <a16:creationId xmlns:a16="http://schemas.microsoft.com/office/drawing/2014/main" id="{2B2A809B-9A4C-F5D5-30BC-DA504219F54C}"/>
              </a:ext>
            </a:extLst>
          </p:cNvPr>
          <p:cNvSpPr/>
          <p:nvPr/>
        </p:nvSpPr>
        <p:spPr>
          <a:xfrm>
            <a:off x="2629600" y="2538329"/>
            <a:ext cx="935061" cy="933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15" y="19488"/>
                </a:moveTo>
                <a:cubicBezTo>
                  <a:pt x="12132" y="19778"/>
                  <a:pt x="12316" y="20200"/>
                  <a:pt x="12316" y="20649"/>
                </a:cubicBezTo>
                <a:cubicBezTo>
                  <a:pt x="12316" y="20966"/>
                  <a:pt x="12211" y="21283"/>
                  <a:pt x="12053" y="21521"/>
                </a:cubicBezTo>
                <a:cubicBezTo>
                  <a:pt x="11631" y="21574"/>
                  <a:pt x="11209" y="21600"/>
                  <a:pt x="10787" y="21600"/>
                </a:cubicBezTo>
                <a:cubicBezTo>
                  <a:pt x="10286" y="21600"/>
                  <a:pt x="9811" y="21574"/>
                  <a:pt x="9336" y="21494"/>
                </a:cubicBezTo>
                <a:cubicBezTo>
                  <a:pt x="7675" y="21283"/>
                  <a:pt x="6145" y="20676"/>
                  <a:pt x="4826" y="19778"/>
                </a:cubicBezTo>
                <a:cubicBezTo>
                  <a:pt x="3613" y="18959"/>
                  <a:pt x="2585" y="17930"/>
                  <a:pt x="1767" y="16689"/>
                </a:cubicBezTo>
                <a:cubicBezTo>
                  <a:pt x="2215" y="15976"/>
                  <a:pt x="2558" y="15210"/>
                  <a:pt x="2848" y="14418"/>
                </a:cubicBezTo>
                <a:cubicBezTo>
                  <a:pt x="3719" y="16292"/>
                  <a:pt x="5222" y="17824"/>
                  <a:pt x="7068" y="18695"/>
                </a:cubicBezTo>
                <a:cubicBezTo>
                  <a:pt x="7859" y="19065"/>
                  <a:pt x="8703" y="19329"/>
                  <a:pt x="9600" y="19435"/>
                </a:cubicBezTo>
                <a:cubicBezTo>
                  <a:pt x="9996" y="19488"/>
                  <a:pt x="10391" y="19514"/>
                  <a:pt x="10787" y="19514"/>
                </a:cubicBezTo>
                <a:cubicBezTo>
                  <a:pt x="11156" y="19540"/>
                  <a:pt x="11499" y="19514"/>
                  <a:pt x="11815" y="19488"/>
                </a:cubicBezTo>
                <a:close/>
                <a:moveTo>
                  <a:pt x="10813" y="2033"/>
                </a:moveTo>
                <a:cubicBezTo>
                  <a:pt x="11182" y="2033"/>
                  <a:pt x="11552" y="2060"/>
                  <a:pt x="11895" y="2112"/>
                </a:cubicBezTo>
                <a:cubicBezTo>
                  <a:pt x="12844" y="2218"/>
                  <a:pt x="13714" y="2482"/>
                  <a:pt x="14532" y="2878"/>
                </a:cubicBezTo>
                <a:cubicBezTo>
                  <a:pt x="16325" y="3723"/>
                  <a:pt x="17776" y="5176"/>
                  <a:pt x="18646" y="6971"/>
                </a:cubicBezTo>
                <a:cubicBezTo>
                  <a:pt x="18936" y="6205"/>
                  <a:pt x="19306" y="5466"/>
                  <a:pt x="19728" y="4779"/>
                </a:cubicBezTo>
                <a:cubicBezTo>
                  <a:pt x="18936" y="3591"/>
                  <a:pt x="17908" y="2588"/>
                  <a:pt x="16721" y="1796"/>
                </a:cubicBezTo>
                <a:cubicBezTo>
                  <a:pt x="15323" y="871"/>
                  <a:pt x="13714" y="264"/>
                  <a:pt x="12000" y="79"/>
                </a:cubicBezTo>
                <a:cubicBezTo>
                  <a:pt x="11605" y="26"/>
                  <a:pt x="11209" y="0"/>
                  <a:pt x="10787" y="0"/>
                </a:cubicBezTo>
                <a:cubicBezTo>
                  <a:pt x="10312" y="0"/>
                  <a:pt x="9837" y="26"/>
                  <a:pt x="9389" y="106"/>
                </a:cubicBezTo>
                <a:cubicBezTo>
                  <a:pt x="9204" y="370"/>
                  <a:pt x="9099" y="687"/>
                  <a:pt x="9099" y="1030"/>
                </a:cubicBezTo>
                <a:cubicBezTo>
                  <a:pt x="9099" y="1452"/>
                  <a:pt x="9284" y="1848"/>
                  <a:pt x="9547" y="2139"/>
                </a:cubicBezTo>
                <a:cubicBezTo>
                  <a:pt x="9969" y="2086"/>
                  <a:pt x="10391" y="2033"/>
                  <a:pt x="10813" y="2033"/>
                </a:cubicBezTo>
                <a:close/>
                <a:moveTo>
                  <a:pt x="21521" y="9559"/>
                </a:moveTo>
                <a:cubicBezTo>
                  <a:pt x="21257" y="9348"/>
                  <a:pt x="20888" y="9216"/>
                  <a:pt x="20519" y="9216"/>
                </a:cubicBezTo>
                <a:cubicBezTo>
                  <a:pt x="20123" y="9216"/>
                  <a:pt x="19754" y="9374"/>
                  <a:pt x="19464" y="9612"/>
                </a:cubicBezTo>
                <a:cubicBezTo>
                  <a:pt x="19516" y="10008"/>
                  <a:pt x="19543" y="10377"/>
                  <a:pt x="19543" y="10800"/>
                </a:cubicBezTo>
                <a:cubicBezTo>
                  <a:pt x="19543" y="11222"/>
                  <a:pt x="19516" y="11645"/>
                  <a:pt x="19464" y="12041"/>
                </a:cubicBezTo>
                <a:cubicBezTo>
                  <a:pt x="19332" y="12965"/>
                  <a:pt x="19068" y="13837"/>
                  <a:pt x="18646" y="14655"/>
                </a:cubicBezTo>
                <a:cubicBezTo>
                  <a:pt x="17749" y="16451"/>
                  <a:pt x="16272" y="17903"/>
                  <a:pt x="14453" y="18748"/>
                </a:cubicBezTo>
                <a:cubicBezTo>
                  <a:pt x="15244" y="19039"/>
                  <a:pt x="15982" y="19408"/>
                  <a:pt x="16694" y="19831"/>
                </a:cubicBezTo>
                <a:cubicBezTo>
                  <a:pt x="17908" y="19039"/>
                  <a:pt x="18936" y="18035"/>
                  <a:pt x="19754" y="16847"/>
                </a:cubicBezTo>
                <a:cubicBezTo>
                  <a:pt x="20703" y="15447"/>
                  <a:pt x="21310" y="13837"/>
                  <a:pt x="21521" y="12094"/>
                </a:cubicBezTo>
                <a:cubicBezTo>
                  <a:pt x="21574" y="11671"/>
                  <a:pt x="21600" y="11249"/>
                  <a:pt x="21600" y="10800"/>
                </a:cubicBezTo>
                <a:cubicBezTo>
                  <a:pt x="21574" y="10378"/>
                  <a:pt x="21547" y="9981"/>
                  <a:pt x="21521" y="9559"/>
                </a:cubicBezTo>
                <a:close/>
                <a:moveTo>
                  <a:pt x="2136" y="11856"/>
                </a:moveTo>
                <a:cubicBezTo>
                  <a:pt x="2084" y="11513"/>
                  <a:pt x="2057" y="11143"/>
                  <a:pt x="2057" y="10774"/>
                </a:cubicBezTo>
                <a:cubicBezTo>
                  <a:pt x="2057" y="10430"/>
                  <a:pt x="2084" y="10087"/>
                  <a:pt x="2110" y="9744"/>
                </a:cubicBezTo>
                <a:cubicBezTo>
                  <a:pt x="2215" y="8846"/>
                  <a:pt x="2453" y="7975"/>
                  <a:pt x="2822" y="7156"/>
                </a:cubicBezTo>
                <a:cubicBezTo>
                  <a:pt x="3666" y="5281"/>
                  <a:pt x="5143" y="3776"/>
                  <a:pt x="6963" y="2878"/>
                </a:cubicBezTo>
                <a:cubicBezTo>
                  <a:pt x="6171" y="2614"/>
                  <a:pt x="5433" y="2245"/>
                  <a:pt x="4747" y="1796"/>
                </a:cubicBezTo>
                <a:cubicBezTo>
                  <a:pt x="3560" y="2614"/>
                  <a:pt x="2532" y="3644"/>
                  <a:pt x="1741" y="4885"/>
                </a:cubicBezTo>
                <a:cubicBezTo>
                  <a:pt x="870" y="6205"/>
                  <a:pt x="290" y="7763"/>
                  <a:pt x="79" y="9400"/>
                </a:cubicBezTo>
                <a:cubicBezTo>
                  <a:pt x="26" y="9849"/>
                  <a:pt x="0" y="10298"/>
                  <a:pt x="0" y="10747"/>
                </a:cubicBezTo>
                <a:cubicBezTo>
                  <a:pt x="0" y="11222"/>
                  <a:pt x="26" y="11698"/>
                  <a:pt x="105" y="12173"/>
                </a:cubicBezTo>
                <a:cubicBezTo>
                  <a:pt x="343" y="12305"/>
                  <a:pt x="607" y="12384"/>
                  <a:pt x="897" y="12384"/>
                </a:cubicBezTo>
                <a:cubicBezTo>
                  <a:pt x="1398" y="12437"/>
                  <a:pt x="1846" y="12226"/>
                  <a:pt x="2136" y="118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>
            <a:miter lim="400000"/>
          </a:ln>
        </p:spPr>
        <p:txBody>
          <a:bodyPr lIns="38100" tIns="38100" rIns="38100" bIns="3810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26A98B2A-377B-44D7-92B8-80AD64A4EE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7397" y="1860601"/>
            <a:ext cx="393374" cy="393374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87108FB-48B3-7172-78D1-BD990FFF3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60149" y="2810054"/>
            <a:ext cx="393374" cy="393374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4BF371E2-D314-1709-3DFD-5DD106195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95098" y="3718590"/>
            <a:ext cx="393374" cy="393374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1F06DBA3-2C1A-578C-BCBF-B2228EF187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5208" y="2809522"/>
            <a:ext cx="393374" cy="393374"/>
          </a:xfrm>
          <a:prstGeom prst="rect">
            <a:avLst/>
          </a:prstGeom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3890290C-521B-6C93-240B-6E316C0E9983}"/>
              </a:ext>
            </a:extLst>
          </p:cNvPr>
          <p:cNvSpPr txBox="1">
            <a:spLocks/>
          </p:cNvSpPr>
          <p:nvPr/>
        </p:nvSpPr>
        <p:spPr>
          <a:xfrm>
            <a:off x="2401639" y="1478121"/>
            <a:ext cx="1380288" cy="21544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algn="r" defTabSz="6858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Circular Design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F7CDC7B4-907C-C63A-6509-313824816102}"/>
              </a:ext>
            </a:extLst>
          </p:cNvPr>
          <p:cNvSpPr txBox="1">
            <a:spLocks/>
          </p:cNvSpPr>
          <p:nvPr/>
        </p:nvSpPr>
        <p:spPr>
          <a:xfrm>
            <a:off x="4433990" y="2852077"/>
            <a:ext cx="1062791" cy="430887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algn="r" defTabSz="6858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Produce &amp;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Manufacture</a:t>
            </a:r>
          </a:p>
        </p:txBody>
      </p:sp>
      <p:sp>
        <p:nvSpPr>
          <p:cNvPr id="66" name="Titel 1">
            <a:extLst>
              <a:ext uri="{FF2B5EF4-FFF2-40B4-BE49-F238E27FC236}">
                <a16:creationId xmlns:a16="http://schemas.microsoft.com/office/drawing/2014/main" id="{5741596E-FEC5-6B90-DF1B-88B2FEEAF098}"/>
              </a:ext>
            </a:extLst>
          </p:cNvPr>
          <p:cNvSpPr txBox="1">
            <a:spLocks/>
          </p:cNvSpPr>
          <p:nvPr/>
        </p:nvSpPr>
        <p:spPr>
          <a:xfrm>
            <a:off x="2685531" y="4327608"/>
            <a:ext cx="815929" cy="21544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Consume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46FF7703-A037-1B27-3612-0BE87699F7E4}"/>
              </a:ext>
            </a:extLst>
          </p:cNvPr>
          <p:cNvSpPr txBox="1">
            <a:spLocks/>
          </p:cNvSpPr>
          <p:nvPr/>
        </p:nvSpPr>
        <p:spPr>
          <a:xfrm>
            <a:off x="689610" y="2851155"/>
            <a:ext cx="1054777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de-DE"/>
            </a:defPPr>
            <a:lvl1pPr marR="0" lvl="0" indent="0" algn="ctr" defTabSz="6858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Collect, Sort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&amp; Recycle</a:t>
            </a:r>
          </a:p>
        </p:txBody>
      </p:sp>
      <p:sp>
        <p:nvSpPr>
          <p:cNvPr id="27" name="Textfeld 6">
            <a:extLst>
              <a:ext uri="{FF2B5EF4-FFF2-40B4-BE49-F238E27FC236}">
                <a16:creationId xmlns:a16="http://schemas.microsoft.com/office/drawing/2014/main" id="{01C3B63E-5B30-BFEE-5E52-392035242955}"/>
              </a:ext>
            </a:extLst>
          </p:cNvPr>
          <p:cNvSpPr txBox="1">
            <a:spLocks/>
          </p:cNvSpPr>
          <p:nvPr/>
        </p:nvSpPr>
        <p:spPr>
          <a:xfrm>
            <a:off x="5928389" y="1308204"/>
            <a:ext cx="2501898" cy="338554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ts val="600"/>
              </a:spcBef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 conserves dwindling resources</a:t>
            </a:r>
          </a:p>
          <a:p>
            <a:pPr algn="l">
              <a:spcBef>
                <a:spcPts val="600"/>
              </a:spcBef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Producer Responsibility Laws</a:t>
            </a:r>
          </a:p>
          <a:p>
            <a:pPr algn="l">
              <a:spcBef>
                <a:spcPts val="600"/>
              </a:spcBef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13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Recycling needs investments (e.g. de-inking, sorting technologies)</a:t>
            </a:r>
          </a:p>
          <a:p>
            <a:pPr algn="l">
              <a:spcBef>
                <a:spcPts val="600"/>
              </a:spcBef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Support: Waste separation at household level</a:t>
            </a:r>
          </a:p>
          <a:p>
            <a:pPr algn="l">
              <a:spcBef>
                <a:spcPts val="600"/>
              </a:spcBef>
            </a:pPr>
            <a:endParaRPr lang="en-US" sz="13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5F9F5D-9FD0-DEA5-C293-5F8D3A323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cxnSp>
        <p:nvCxnSpPr>
          <p:cNvPr id="4" name="Straight Connector 28">
            <a:extLst>
              <a:ext uri="{FF2B5EF4-FFF2-40B4-BE49-F238E27FC236}">
                <a16:creationId xmlns:a16="http://schemas.microsoft.com/office/drawing/2014/main" id="{9A52C78F-03F6-78F8-AEC9-06CFB21FF3CB}"/>
              </a:ext>
            </a:extLst>
          </p:cNvPr>
          <p:cNvCxnSpPr>
            <a:cxnSpLocks/>
          </p:cNvCxnSpPr>
          <p:nvPr/>
        </p:nvCxnSpPr>
        <p:spPr>
          <a:xfrm>
            <a:off x="5647921" y="1459595"/>
            <a:ext cx="0" cy="3049480"/>
          </a:xfrm>
          <a:prstGeom prst="line">
            <a:avLst/>
          </a:prstGeom>
          <a:ln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29">
            <a:extLst>
              <a:ext uri="{FF2B5EF4-FFF2-40B4-BE49-F238E27FC236}">
                <a16:creationId xmlns:a16="http://schemas.microsoft.com/office/drawing/2014/main" id="{E1BB4B8B-AA16-62DD-30F8-F0AD8A0DB8CA}"/>
              </a:ext>
            </a:extLst>
          </p:cNvPr>
          <p:cNvGrpSpPr/>
          <p:nvPr/>
        </p:nvGrpSpPr>
        <p:grpSpPr>
          <a:xfrm>
            <a:off x="5546911" y="2809522"/>
            <a:ext cx="301953" cy="364371"/>
            <a:chOff x="4462556" y="1969302"/>
            <a:chExt cx="187459" cy="255064"/>
          </a:xfrm>
        </p:grpSpPr>
        <p:sp>
          <p:nvSpPr>
            <p:cNvPr id="6" name="Pfeil: Chevron 2">
              <a:extLst>
                <a:ext uri="{FF2B5EF4-FFF2-40B4-BE49-F238E27FC236}">
                  <a16:creationId xmlns:a16="http://schemas.microsoft.com/office/drawing/2014/main" id="{5505ACEB-171D-93EA-06FE-3BC65B42EC83}"/>
                </a:ext>
              </a:extLst>
            </p:cNvPr>
            <p:cNvSpPr/>
            <p:nvPr/>
          </p:nvSpPr>
          <p:spPr>
            <a:xfrm>
              <a:off x="4504141" y="1969302"/>
              <a:ext cx="145874" cy="255064"/>
            </a:xfrm>
            <a:prstGeom prst="chevron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Pfeil: Chevron 2">
              <a:extLst>
                <a:ext uri="{FF2B5EF4-FFF2-40B4-BE49-F238E27FC236}">
                  <a16:creationId xmlns:a16="http://schemas.microsoft.com/office/drawing/2014/main" id="{DB13C93B-2C09-A084-321D-76DA5A3BEF95}"/>
                </a:ext>
              </a:extLst>
            </p:cNvPr>
            <p:cNvSpPr/>
            <p:nvPr/>
          </p:nvSpPr>
          <p:spPr>
            <a:xfrm>
              <a:off x="4462556" y="1989312"/>
              <a:ext cx="122986" cy="215044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en-US" sz="120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31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1811-9285-D350-DDBF-41B052FB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1E46F561-6CE9-18F1-9ED6-3DEF16EE38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9815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E46F561-6CE9-18F1-9ED6-3DEF16EE3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EA3CB18D-E1A1-4F33-783D-C44AF9948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6E8B321-136D-0B98-3BE9-AD0724AEF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D9A30E2F-ABD6-F7A2-E771-3E560BEFD65C}"/>
              </a:ext>
            </a:extLst>
          </p:cNvPr>
          <p:cNvSpPr txBox="1">
            <a:spLocks/>
          </p:cNvSpPr>
          <p:nvPr/>
        </p:nvSpPr>
        <p:spPr bwMode="auto">
          <a:xfrm>
            <a:off x="642718" y="1075183"/>
            <a:ext cx="7886700" cy="3262501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>
              <a:defRPr sz="1400">
                <a:solidFill>
                  <a:srgbClr val="3C3C3C"/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en-US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3">
            <a:extLst>
              <a:ext uri="{FF2B5EF4-FFF2-40B4-BE49-F238E27FC236}">
                <a16:creationId xmlns:a16="http://schemas.microsoft.com/office/drawing/2014/main" id="{88B6D1F8-99E5-8F25-5E7E-8FB188A8E7A1}"/>
              </a:ext>
            </a:extLst>
          </p:cNvPr>
          <p:cNvSpPr txBox="1"/>
          <p:nvPr/>
        </p:nvSpPr>
        <p:spPr>
          <a:xfrm>
            <a:off x="1597617" y="1767419"/>
            <a:ext cx="2988450" cy="55399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behaviour of today’s packaging structure on today’s recycling practices and improve it (Design for recycling – D4R)</a:t>
            </a:r>
          </a:p>
        </p:txBody>
      </p:sp>
      <p:sp>
        <p:nvSpPr>
          <p:cNvPr id="18" name="Textfeld 4">
            <a:extLst>
              <a:ext uri="{FF2B5EF4-FFF2-40B4-BE49-F238E27FC236}">
                <a16:creationId xmlns:a16="http://schemas.microsoft.com/office/drawing/2014/main" id="{23CDCA23-0E07-0860-1E0E-153000B9FA4E}"/>
              </a:ext>
            </a:extLst>
          </p:cNvPr>
          <p:cNvSpPr txBox="1"/>
          <p:nvPr/>
        </p:nvSpPr>
        <p:spPr>
          <a:xfrm>
            <a:off x="4097059" y="3191376"/>
            <a:ext cx="147602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 inks and other packaging materials to support today’s recycling techniques</a:t>
            </a:r>
          </a:p>
        </p:txBody>
      </p:sp>
      <p:sp>
        <p:nvSpPr>
          <p:cNvPr id="19" name="Textfeld 5">
            <a:extLst>
              <a:ext uri="{FF2B5EF4-FFF2-40B4-BE49-F238E27FC236}">
                <a16:creationId xmlns:a16="http://schemas.microsoft.com/office/drawing/2014/main" id="{EA13DC4A-1B14-D703-920D-A3892C9A353B}"/>
              </a:ext>
            </a:extLst>
          </p:cNvPr>
          <p:cNvSpPr txBox="1"/>
          <p:nvPr/>
        </p:nvSpPr>
        <p:spPr>
          <a:xfrm>
            <a:off x="742367" y="3225744"/>
            <a:ext cx="143397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 recycling techniques to improve recyclate quality. (Collecting/ Sorting/Deinking)</a:t>
            </a:r>
            <a:endParaRPr lang="en-US" sz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A69FB4-6FAB-DF00-88EA-17D8BF4990AB}"/>
              </a:ext>
            </a:extLst>
          </p:cNvPr>
          <p:cNvGrpSpPr/>
          <p:nvPr/>
        </p:nvGrpSpPr>
        <p:grpSpPr>
          <a:xfrm>
            <a:off x="2045169" y="2318892"/>
            <a:ext cx="2093342" cy="2019793"/>
            <a:chOff x="2985200" y="2931790"/>
            <a:chExt cx="1852354" cy="1885914"/>
          </a:xfrm>
        </p:grpSpPr>
        <p:sp>
          <p:nvSpPr>
            <p:cNvPr id="21" name="Ellipse 9">
              <a:extLst>
                <a:ext uri="{FF2B5EF4-FFF2-40B4-BE49-F238E27FC236}">
                  <a16:creationId xmlns:a16="http://schemas.microsoft.com/office/drawing/2014/main" id="{2F3B3C75-8246-3FD8-99FE-F3D115C76308}"/>
                </a:ext>
              </a:extLst>
            </p:cNvPr>
            <p:cNvSpPr/>
            <p:nvPr/>
          </p:nvSpPr>
          <p:spPr>
            <a:xfrm>
              <a:off x="2985200" y="2931790"/>
              <a:ext cx="1782263" cy="1782260"/>
            </a:xfrm>
            <a:prstGeom prst="ellipse">
              <a:avLst/>
            </a:prstGeom>
            <a:solidFill>
              <a:srgbClr val="ED1C24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Ellipse 10">
              <a:extLst>
                <a:ext uri="{FF2B5EF4-FFF2-40B4-BE49-F238E27FC236}">
                  <a16:creationId xmlns:a16="http://schemas.microsoft.com/office/drawing/2014/main" id="{1463429C-D757-1CC3-49D2-E66FC9E29CD0}"/>
                </a:ext>
              </a:extLst>
            </p:cNvPr>
            <p:cNvSpPr/>
            <p:nvPr/>
          </p:nvSpPr>
          <p:spPr>
            <a:xfrm>
              <a:off x="3276851" y="3218041"/>
              <a:ext cx="1203400" cy="1203397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" name="Gruppieren 29">
              <a:extLst>
                <a:ext uri="{FF2B5EF4-FFF2-40B4-BE49-F238E27FC236}">
                  <a16:creationId xmlns:a16="http://schemas.microsoft.com/office/drawing/2014/main" id="{41DC10A3-9106-CB46-9BC3-F978C3BF3EF7}"/>
                </a:ext>
              </a:extLst>
            </p:cNvPr>
            <p:cNvGrpSpPr/>
            <p:nvPr/>
          </p:nvGrpSpPr>
          <p:grpSpPr>
            <a:xfrm>
              <a:off x="4265953" y="3356975"/>
              <a:ext cx="571601" cy="360421"/>
              <a:chOff x="5099513" y="4373978"/>
              <a:chExt cx="571601" cy="360421"/>
            </a:xfrm>
            <a:solidFill>
              <a:srgbClr val="ED1C24"/>
            </a:solidFill>
          </p:grpSpPr>
          <p:sp>
            <p:nvSpPr>
              <p:cNvPr id="36" name="Rechteck 24">
                <a:extLst>
                  <a:ext uri="{FF2B5EF4-FFF2-40B4-BE49-F238E27FC236}">
                    <a16:creationId xmlns:a16="http://schemas.microsoft.com/office/drawing/2014/main" id="{15775FFB-13D6-2B28-ED74-4B7EB74F10DB}"/>
                  </a:ext>
                </a:extLst>
              </p:cNvPr>
              <p:cNvSpPr/>
              <p:nvPr/>
            </p:nvSpPr>
            <p:spPr>
              <a:xfrm rot="20096114">
                <a:off x="5179327" y="4525978"/>
                <a:ext cx="427994" cy="15642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7" name="Gerader Verbinder 25">
                <a:extLst>
                  <a:ext uri="{FF2B5EF4-FFF2-40B4-BE49-F238E27FC236}">
                    <a16:creationId xmlns:a16="http://schemas.microsoft.com/office/drawing/2014/main" id="{CDF928EC-817B-2E1D-E399-E65D2E4E45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13810" y="4602066"/>
                <a:ext cx="270559" cy="132333"/>
              </a:xfrm>
              <a:prstGeom prst="line">
                <a:avLst/>
              </a:prstGeom>
              <a:grpFill/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ieren 26">
                <a:extLst>
                  <a:ext uri="{FF2B5EF4-FFF2-40B4-BE49-F238E27FC236}">
                    <a16:creationId xmlns:a16="http://schemas.microsoft.com/office/drawing/2014/main" id="{45B73606-50F1-D7E5-0BCA-EA3CD13109AC}"/>
                  </a:ext>
                </a:extLst>
              </p:cNvPr>
              <p:cNvGrpSpPr/>
              <p:nvPr/>
            </p:nvGrpSpPr>
            <p:grpSpPr>
              <a:xfrm rot="19475893">
                <a:off x="5099513" y="4373978"/>
                <a:ext cx="571601" cy="247450"/>
                <a:chOff x="8139678" y="4313897"/>
                <a:chExt cx="565200" cy="628937"/>
              </a:xfrm>
              <a:grpFill/>
            </p:grpSpPr>
            <p:sp>
              <p:nvSpPr>
                <p:cNvPr id="39" name="Pfeil nach unten 27">
                  <a:extLst>
                    <a:ext uri="{FF2B5EF4-FFF2-40B4-BE49-F238E27FC236}">
                      <a16:creationId xmlns:a16="http://schemas.microsoft.com/office/drawing/2014/main" id="{555D8A77-E4DD-95E4-8565-9A5EE1D810EF}"/>
                    </a:ext>
                  </a:extLst>
                </p:cNvPr>
                <p:cNvSpPr/>
                <p:nvPr/>
              </p:nvSpPr>
              <p:spPr>
                <a:xfrm>
                  <a:off x="8139678" y="4384034"/>
                  <a:ext cx="565200" cy="558800"/>
                </a:xfrm>
                <a:prstGeom prst="downArrow">
                  <a:avLst>
                    <a:gd name="adj1" fmla="val 50000"/>
                    <a:gd name="adj2" fmla="val 78819"/>
                  </a:avLst>
                </a:prstGeom>
                <a:grpFill/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Rechteck 28">
                  <a:extLst>
                    <a:ext uri="{FF2B5EF4-FFF2-40B4-BE49-F238E27FC236}">
                      <a16:creationId xmlns:a16="http://schemas.microsoft.com/office/drawing/2014/main" id="{D0925D79-D3A3-B88E-6059-40F1BBF9B4B3}"/>
                    </a:ext>
                  </a:extLst>
                </p:cNvPr>
                <p:cNvSpPr/>
                <p:nvPr/>
              </p:nvSpPr>
              <p:spPr>
                <a:xfrm>
                  <a:off x="8295004" y="4313897"/>
                  <a:ext cx="256297" cy="15095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4" name="Gruppieren 30">
              <a:extLst>
                <a:ext uri="{FF2B5EF4-FFF2-40B4-BE49-F238E27FC236}">
                  <a16:creationId xmlns:a16="http://schemas.microsoft.com/office/drawing/2014/main" id="{5B2AA407-CC63-CCC5-01DB-5066AE80D0C1}"/>
                </a:ext>
              </a:extLst>
            </p:cNvPr>
            <p:cNvGrpSpPr/>
            <p:nvPr/>
          </p:nvGrpSpPr>
          <p:grpSpPr>
            <a:xfrm rot="6264833">
              <a:off x="3756154" y="4363209"/>
              <a:ext cx="583200" cy="325790"/>
              <a:chOff x="5089822" y="4381009"/>
              <a:chExt cx="583200" cy="325790"/>
            </a:xfrm>
          </p:grpSpPr>
          <p:sp>
            <p:nvSpPr>
              <p:cNvPr id="31" name="Rechteck 31">
                <a:extLst>
                  <a:ext uri="{FF2B5EF4-FFF2-40B4-BE49-F238E27FC236}">
                    <a16:creationId xmlns:a16="http://schemas.microsoft.com/office/drawing/2014/main" id="{9862F8E0-C557-5ECB-FB13-817C5517936C}"/>
                  </a:ext>
                </a:extLst>
              </p:cNvPr>
              <p:cNvSpPr/>
              <p:nvPr/>
            </p:nvSpPr>
            <p:spPr>
              <a:xfrm rot="20096114">
                <a:off x="5179327" y="4525978"/>
                <a:ext cx="427994" cy="15642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Gerader Verbinder 32">
                <a:extLst>
                  <a:ext uri="{FF2B5EF4-FFF2-40B4-BE49-F238E27FC236}">
                    <a16:creationId xmlns:a16="http://schemas.microsoft.com/office/drawing/2014/main" id="{9EFB6F3B-C72E-6208-EAAC-886A7B24322F}"/>
                  </a:ext>
                </a:extLst>
              </p:cNvPr>
              <p:cNvCxnSpPr>
                <a:cxnSpLocks/>
              </p:cNvCxnSpPr>
              <p:nvPr/>
            </p:nvCxnSpPr>
            <p:spPr>
              <a:xfrm rot="15335167">
                <a:off x="5418154" y="4526638"/>
                <a:ext cx="58842" cy="301480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uppieren 33">
                <a:extLst>
                  <a:ext uri="{FF2B5EF4-FFF2-40B4-BE49-F238E27FC236}">
                    <a16:creationId xmlns:a16="http://schemas.microsoft.com/office/drawing/2014/main" id="{5FF1FC8B-2431-FA24-BB10-34C4F71C3DF8}"/>
                  </a:ext>
                </a:extLst>
              </p:cNvPr>
              <p:cNvGrpSpPr/>
              <p:nvPr/>
            </p:nvGrpSpPr>
            <p:grpSpPr>
              <a:xfrm rot="19475893">
                <a:off x="5089822" y="4381009"/>
                <a:ext cx="583200" cy="239089"/>
                <a:chOff x="8129174" y="4324786"/>
                <a:chExt cx="576669" cy="607698"/>
              </a:xfrm>
            </p:grpSpPr>
            <p:sp>
              <p:nvSpPr>
                <p:cNvPr id="34" name="Pfeil nach unten 34">
                  <a:extLst>
                    <a:ext uri="{FF2B5EF4-FFF2-40B4-BE49-F238E27FC236}">
                      <a16:creationId xmlns:a16="http://schemas.microsoft.com/office/drawing/2014/main" id="{33DF5667-4AC8-86C5-96C4-F02094759E56}"/>
                    </a:ext>
                  </a:extLst>
                </p:cNvPr>
                <p:cNvSpPr/>
                <p:nvPr/>
              </p:nvSpPr>
              <p:spPr>
                <a:xfrm>
                  <a:off x="8129174" y="4373679"/>
                  <a:ext cx="576669" cy="558805"/>
                </a:xfrm>
                <a:prstGeom prst="downArrow">
                  <a:avLst>
                    <a:gd name="adj1" fmla="val 50000"/>
                    <a:gd name="adj2" fmla="val 78819"/>
                  </a:avLst>
                </a:prstGeom>
                <a:solidFill>
                  <a:srgbClr val="ED1C24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Rechteck 35">
                  <a:extLst>
                    <a:ext uri="{FF2B5EF4-FFF2-40B4-BE49-F238E27FC236}">
                      <a16:creationId xmlns:a16="http://schemas.microsoft.com/office/drawing/2014/main" id="{8E0EB483-949B-882D-4333-588253CC6ADF}"/>
                    </a:ext>
                  </a:extLst>
                </p:cNvPr>
                <p:cNvSpPr/>
                <p:nvPr/>
              </p:nvSpPr>
              <p:spPr>
                <a:xfrm>
                  <a:off x="8286512" y="4324786"/>
                  <a:ext cx="263417" cy="116205"/>
                </a:xfrm>
                <a:prstGeom prst="rect">
                  <a:avLst/>
                </a:pr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5" name="Gruppieren 36">
              <a:extLst>
                <a:ext uri="{FF2B5EF4-FFF2-40B4-BE49-F238E27FC236}">
                  <a16:creationId xmlns:a16="http://schemas.microsoft.com/office/drawing/2014/main" id="{B8C26FA8-CC50-CE05-D9C6-5A052BD8FA91}"/>
                </a:ext>
              </a:extLst>
            </p:cNvPr>
            <p:cNvGrpSpPr/>
            <p:nvPr/>
          </p:nvGrpSpPr>
          <p:grpSpPr>
            <a:xfrm rot="14506620">
              <a:off x="3026030" y="3180570"/>
              <a:ext cx="583200" cy="420413"/>
              <a:chOff x="5089822" y="4381009"/>
              <a:chExt cx="583200" cy="420413"/>
            </a:xfrm>
          </p:grpSpPr>
          <p:sp>
            <p:nvSpPr>
              <p:cNvPr id="26" name="Rechteck 37">
                <a:extLst>
                  <a:ext uri="{FF2B5EF4-FFF2-40B4-BE49-F238E27FC236}">
                    <a16:creationId xmlns:a16="http://schemas.microsoft.com/office/drawing/2014/main" id="{42BB2558-5CC4-10B8-F02B-9082B76F841F}"/>
                  </a:ext>
                </a:extLst>
              </p:cNvPr>
              <p:cNvSpPr/>
              <p:nvPr/>
            </p:nvSpPr>
            <p:spPr>
              <a:xfrm rot="20096114">
                <a:off x="5179327" y="4525978"/>
                <a:ext cx="427994" cy="15642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sz="140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7" name="Gerader Verbinder 38">
                <a:extLst>
                  <a:ext uri="{FF2B5EF4-FFF2-40B4-BE49-F238E27FC236}">
                    <a16:creationId xmlns:a16="http://schemas.microsoft.com/office/drawing/2014/main" id="{2DF984A5-5DE2-C51F-E240-C3DFAC132A60}"/>
                  </a:ext>
                </a:extLst>
              </p:cNvPr>
              <p:cNvCxnSpPr>
                <a:cxnSpLocks/>
              </p:cNvCxnSpPr>
              <p:nvPr/>
            </p:nvCxnSpPr>
            <p:spPr>
              <a:xfrm rot="7093380" flipH="1" flipV="1">
                <a:off x="5314627" y="4595728"/>
                <a:ext cx="248438" cy="162949"/>
              </a:xfrm>
              <a:prstGeom prst="line">
                <a:avLst/>
              </a:prstGeom>
              <a:ln w="28575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uppieren 39">
                <a:extLst>
                  <a:ext uri="{FF2B5EF4-FFF2-40B4-BE49-F238E27FC236}">
                    <a16:creationId xmlns:a16="http://schemas.microsoft.com/office/drawing/2014/main" id="{413DFCF7-4A2D-E824-1FCE-BDE18E9A9E2E}"/>
                  </a:ext>
                </a:extLst>
              </p:cNvPr>
              <p:cNvGrpSpPr/>
              <p:nvPr/>
            </p:nvGrpSpPr>
            <p:grpSpPr>
              <a:xfrm rot="19475893">
                <a:off x="5089822" y="4381009"/>
                <a:ext cx="583200" cy="239089"/>
                <a:chOff x="8129174" y="4324786"/>
                <a:chExt cx="576669" cy="607698"/>
              </a:xfrm>
            </p:grpSpPr>
            <p:sp>
              <p:nvSpPr>
                <p:cNvPr id="29" name="Pfeil nach unten 40">
                  <a:extLst>
                    <a:ext uri="{FF2B5EF4-FFF2-40B4-BE49-F238E27FC236}">
                      <a16:creationId xmlns:a16="http://schemas.microsoft.com/office/drawing/2014/main" id="{B3CF0E03-1A40-5AC9-A4BD-A8F4391AFC77}"/>
                    </a:ext>
                  </a:extLst>
                </p:cNvPr>
                <p:cNvSpPr/>
                <p:nvPr/>
              </p:nvSpPr>
              <p:spPr>
                <a:xfrm>
                  <a:off x="8129174" y="4373679"/>
                  <a:ext cx="576669" cy="558805"/>
                </a:xfrm>
                <a:prstGeom prst="downArrow">
                  <a:avLst>
                    <a:gd name="adj1" fmla="val 50000"/>
                    <a:gd name="adj2" fmla="val 78819"/>
                  </a:avLst>
                </a:prstGeom>
                <a:solidFill>
                  <a:srgbClr val="ED1C24"/>
                </a:solidFill>
                <a:ln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hteck 41">
                  <a:extLst>
                    <a:ext uri="{FF2B5EF4-FFF2-40B4-BE49-F238E27FC236}">
                      <a16:creationId xmlns:a16="http://schemas.microsoft.com/office/drawing/2014/main" id="{B3E271C3-B701-BEBA-8EBB-5D3B616C74CA}"/>
                    </a:ext>
                  </a:extLst>
                </p:cNvPr>
                <p:cNvSpPr/>
                <p:nvPr/>
              </p:nvSpPr>
              <p:spPr>
                <a:xfrm>
                  <a:off x="8286512" y="4324786"/>
                  <a:ext cx="263417" cy="116205"/>
                </a:xfrm>
                <a:prstGeom prst="rect">
                  <a:avLst/>
                </a:prstGeom>
                <a:solidFill>
                  <a:srgbClr val="ED1C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en-US" sz="1400">
                    <a:solidFill>
                      <a:schemeClr val="bg1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829073DE-CA7E-A8E5-CFB1-E74F9D8411BC}"/>
              </a:ext>
            </a:extLst>
          </p:cNvPr>
          <p:cNvSpPr txBox="1">
            <a:spLocks/>
          </p:cNvSpPr>
          <p:nvPr/>
        </p:nvSpPr>
        <p:spPr bwMode="auto">
          <a:xfrm>
            <a:off x="742366" y="1139067"/>
            <a:ext cx="7650800" cy="355914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>
                    <a:lumMod val="95000"/>
                  </a:schemeClr>
                </a:solidFill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recycling techniques and packaging materials are not fit for the ambitious recycling goals on global, EU and national level Scientific background is often lacking (but improving)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F46A4DD5-6724-E22E-963B-664574C1AD5E}"/>
              </a:ext>
            </a:extLst>
          </p:cNvPr>
          <p:cNvSpPr txBox="1">
            <a:spLocks/>
          </p:cNvSpPr>
          <p:nvPr/>
        </p:nvSpPr>
        <p:spPr bwMode="auto">
          <a:xfrm>
            <a:off x="742366" y="1545099"/>
            <a:ext cx="7650800" cy="177956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>
                    <a:lumMod val="95000"/>
                  </a:schemeClr>
                </a:solidFill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get there?</a:t>
            </a:r>
            <a:endParaRPr lang="en-GB" sz="14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8DBC1B6-0D0A-37ED-62A3-A75C4561BEF1}"/>
              </a:ext>
            </a:extLst>
          </p:cNvPr>
          <p:cNvCxnSpPr>
            <a:cxnSpLocks/>
          </p:cNvCxnSpPr>
          <p:nvPr/>
        </p:nvCxnSpPr>
        <p:spPr>
          <a:xfrm flipV="1">
            <a:off x="5559011" y="2097610"/>
            <a:ext cx="0" cy="2459807"/>
          </a:xfrm>
          <a:prstGeom prst="line">
            <a:avLst/>
          </a:prstGeom>
          <a:ln w="63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FC11468-2A20-CF91-12BC-A1BA0E40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7198" y="42755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Circular Economy and Recycling – a fast moving topic</a:t>
            </a:r>
            <a:endParaRPr lang="en-GB" dirty="0"/>
          </a:p>
        </p:txBody>
      </p:sp>
      <p:graphicFrame>
        <p:nvGraphicFramePr>
          <p:cNvPr id="16" name="Tabelle 7">
            <a:extLst>
              <a:ext uri="{FF2B5EF4-FFF2-40B4-BE49-F238E27FC236}">
                <a16:creationId xmlns:a16="http://schemas.microsoft.com/office/drawing/2014/main" id="{1C914A27-0217-F432-D2BF-72FD51941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05380"/>
              </p:ext>
            </p:extLst>
          </p:nvPr>
        </p:nvGraphicFramePr>
        <p:xfrm>
          <a:off x="5665718" y="1833910"/>
          <a:ext cx="2794796" cy="2370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699">
                  <a:extLst>
                    <a:ext uri="{9D8B030D-6E8A-4147-A177-3AD203B41FA5}">
                      <a16:colId xmlns:a16="http://schemas.microsoft.com/office/drawing/2014/main" val="3073519195"/>
                    </a:ext>
                  </a:extLst>
                </a:gridCol>
                <a:gridCol w="698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699">
                  <a:extLst>
                    <a:ext uri="{9D8B030D-6E8A-4147-A177-3AD203B41FA5}">
                      <a16:colId xmlns:a16="http://schemas.microsoft.com/office/drawing/2014/main" val="2547080796"/>
                    </a:ext>
                  </a:extLst>
                </a:gridCol>
              </a:tblGrid>
              <a:tr h="617261">
                <a:tc gridSpan="4">
                  <a:txBody>
                    <a:bodyPr/>
                    <a:lstStyle/>
                    <a:p>
                      <a:pPr algn="ctr"/>
                      <a:r>
                        <a:rPr lang="en-GB" sz="1400" b="1" i="0" u="none" strike="noStrike" kern="1200" baseline="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 Plastic packaging recycling rates/targets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en-GB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en-GB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  <a:endParaRPr lang="en-GB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14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26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2030 all plastic packaging should be recyclable!</a:t>
                      </a:r>
                      <a:endParaRPr lang="en-GB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E12C1562-5D9B-A3CC-609F-D0AF5B6185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34DAC69-D8CB-F292-12E8-EA28F06F6F11}"/>
              </a:ext>
            </a:extLst>
          </p:cNvPr>
          <p:cNvSpPr/>
          <p:nvPr/>
        </p:nvSpPr>
        <p:spPr>
          <a:xfrm>
            <a:off x="7973197" y="1313449"/>
            <a:ext cx="1812882" cy="95919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Huber – check source</a:t>
            </a:r>
          </a:p>
        </p:txBody>
      </p:sp>
    </p:spTree>
    <p:extLst>
      <p:ext uri="{BB962C8B-B14F-4D97-AF65-F5344CB8AC3E}">
        <p14:creationId xmlns:p14="http://schemas.microsoft.com/office/powerpoint/2010/main" val="2052072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20C6E-D518-FDC5-496C-6976B11C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C930A19-031D-43AC-186A-3C73EB8081E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2123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C930A19-031D-43AC-186A-3C73EB8081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5071DB05-68E3-F2BC-3D3C-B7DE7D2A0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B4E050-FEC0-8A4B-629A-7F7FC105E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CBF195-099D-DF29-E25A-06B86809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6948" y="690346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Circular Economy and Recycling – a fast moving topic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4ACE96-3BE5-775D-8432-8F14D722E604}"/>
              </a:ext>
            </a:extLst>
          </p:cNvPr>
          <p:cNvSpPr txBox="1"/>
          <p:nvPr/>
        </p:nvSpPr>
        <p:spPr>
          <a:xfrm>
            <a:off x="628650" y="1369219"/>
            <a:ext cx="7886699" cy="326350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23A508-20D3-E49F-BAD4-AEA40013DC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2" r="122"/>
          <a:stretch/>
        </p:blipFill>
        <p:spPr>
          <a:xfrm>
            <a:off x="4792675" y="1465388"/>
            <a:ext cx="3661819" cy="2408531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A4376DF-ED96-6339-F8CB-C24E16944179}"/>
              </a:ext>
            </a:extLst>
          </p:cNvPr>
          <p:cNvSpPr txBox="1">
            <a:spLocks noChangeArrowheads="1"/>
          </p:cNvSpPr>
          <p:nvPr/>
        </p:nvSpPr>
        <p:spPr>
          <a:xfrm>
            <a:off x="716866" y="1606940"/>
            <a:ext cx="3855133" cy="24085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on regulatory level</a:t>
            </a:r>
          </a:p>
          <a:p>
            <a:pPr marL="182554" indent="-1825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and Packaging Waste Regulation</a:t>
            </a:r>
          </a:p>
          <a:p>
            <a:pPr marL="182554" indent="-1825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 Working group - Design for recycling for plastic packaging products</a:t>
            </a:r>
          </a:p>
          <a:p>
            <a:pPr marL="182554" indent="-1825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regulatory trends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on Industry level</a:t>
            </a:r>
          </a:p>
          <a:p>
            <a:pPr marL="182554" indent="-1825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CEFLEX</a:t>
            </a:r>
          </a:p>
          <a:p>
            <a:pPr marL="182554" indent="-1825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RecyClass</a:t>
            </a:r>
            <a:endParaRPr lang="en-US" sz="14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54" indent="-18255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</a:p>
          <a:p>
            <a:pPr>
              <a:spcBef>
                <a:spcPts val="600"/>
              </a:spcBef>
            </a:pPr>
            <a:r>
              <a:rPr lang="en-US" sz="14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movement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9716EC-E3E1-97FE-F8EE-CBC6243A81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89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3356588-65FE-86E6-8B1C-3F45E658B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99338012-B3EC-B6FC-AB57-34878BA5FE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7301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338012-B3EC-B6FC-AB57-34878BA5F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E3656241-C596-7B1E-9857-C8C00709C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58215B-5354-1212-B6AB-1CD335137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694C6-69F7-8583-32D2-F636F1CD4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8229600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Quo Vadis Circular Economy?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19A7CD-7CA4-9C3C-B245-BAEE5B364D0F}"/>
              </a:ext>
            </a:extLst>
          </p:cNvPr>
          <p:cNvSpPr txBox="1"/>
          <p:nvPr/>
        </p:nvSpPr>
        <p:spPr>
          <a:xfrm>
            <a:off x="628650" y="1369219"/>
            <a:ext cx="429018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defPPr>
              <a:defRPr lang="de-D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F2F2F2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14C8E5-857E-CFCA-43EA-CC771ED00120}"/>
              </a:ext>
            </a:extLst>
          </p:cNvPr>
          <p:cNvSpPr txBox="1"/>
          <p:nvPr/>
        </p:nvSpPr>
        <p:spPr>
          <a:xfrm>
            <a:off x="4644575" y="1533388"/>
            <a:ext cx="3870775" cy="2935163"/>
          </a:xfrm>
          <a:prstGeom prst="rect">
            <a:avLst/>
          </a:prstGeom>
          <a:solidFill>
            <a:srgbClr val="FFFFFF"/>
          </a:solidFill>
          <a:ln>
            <a:solidFill>
              <a:srgbClr val="ED1C24"/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187C6D2-F799-EF04-BB44-398EB57700F9}"/>
              </a:ext>
            </a:extLst>
          </p:cNvPr>
          <p:cNvSpPr txBox="1">
            <a:spLocks noChangeArrowheads="1"/>
          </p:cNvSpPr>
          <p:nvPr/>
        </p:nvSpPr>
        <p:spPr>
          <a:xfrm>
            <a:off x="4756196" y="1835268"/>
            <a:ext cx="3706979" cy="23314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1793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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65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tomorrow’s recycling techniques look like (chemical recycling)?</a:t>
            </a:r>
            <a:b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packaging structures can be economically recycled?</a:t>
            </a:r>
            <a:b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see different adoption speed of circular packaging globally (e.g. is Europe faster than Asia or North America)? Which region is leading?</a:t>
            </a:r>
            <a:b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see the future pf plastic. Or do you see the trend going towards paper? </a:t>
            </a:r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60B91999-920C-60D0-F7D1-106D73460E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25"/>
          <a:stretch/>
        </p:blipFill>
        <p:spPr>
          <a:xfrm>
            <a:off x="735196" y="1508532"/>
            <a:ext cx="3818739" cy="29848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42D6AC-40B3-A585-82CA-CFB25744E3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69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5C4F428-1B8E-3B15-1312-8D45E673A7E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4400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73" imgH="473" progId="TCLayout.ActiveDocument.1">
                  <p:embed/>
                </p:oleObj>
              </mc:Choice>
              <mc:Fallback>
                <p:oleObj name="think-cell Folie" r:id="rId3" imgW="473" imgH="47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5">
            <a:extLst>
              <a:ext uri="{FF2B5EF4-FFF2-40B4-BE49-F238E27FC236}">
                <a16:creationId xmlns:a16="http://schemas.microsoft.com/office/drawing/2014/main" id="{BB752CC6-58EC-0240-7CE3-26E033642E39}"/>
              </a:ext>
            </a:extLst>
          </p:cNvPr>
          <p:cNvSpPr txBox="1"/>
          <p:nvPr/>
        </p:nvSpPr>
        <p:spPr>
          <a:xfrm>
            <a:off x="4629149" y="1376710"/>
            <a:ext cx="3886200" cy="326350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A82540D-41F5-E695-3ED2-CED456A545D8}"/>
              </a:ext>
            </a:extLst>
          </p:cNvPr>
          <p:cNvSpPr txBox="1"/>
          <p:nvPr/>
        </p:nvSpPr>
        <p:spPr>
          <a:xfrm>
            <a:off x="628650" y="1376710"/>
            <a:ext cx="3886200" cy="326350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41474D-BEA1-C8CF-86D9-1F96DB5A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Thank you!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478903-CC99-9642-5353-6CEB4F93E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573793"/>
            <a:ext cx="38862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BC0000"/>
                </a:solidFill>
              </a:rPr>
              <a:t>Feedback welcome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F491FB7-DB6B-9F4F-FE29-B5B66E39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22AA6B-4B64-8E68-F064-BEFD412A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9AF67A-D0BF-FF20-6FD3-4FF5906BF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748" y="1981045"/>
            <a:ext cx="2449001" cy="2449001"/>
          </a:xfrm>
          <a:prstGeom prst="rect">
            <a:avLst/>
          </a:prstGeom>
        </p:spPr>
      </p:pic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A0CF4C25-DB3B-023B-7B1F-47275665B7D4}"/>
              </a:ext>
            </a:extLst>
          </p:cNvPr>
          <p:cNvSpPr txBox="1">
            <a:spLocks/>
          </p:cNvSpPr>
          <p:nvPr/>
        </p:nvSpPr>
        <p:spPr>
          <a:xfrm>
            <a:off x="514350" y="2579836"/>
            <a:ext cx="3886200" cy="428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BC0000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507715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178122" y="3507854"/>
            <a:ext cx="8642350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dirty="0"/>
              <a:t>www.WirSindFarbe.de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52" y="1131590"/>
            <a:ext cx="2880000" cy="2328904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plastic"/>
        </p:spPr>
      </p:pic>
    </p:spTree>
    <p:extLst>
      <p:ext uri="{BB962C8B-B14F-4D97-AF65-F5344CB8AC3E}">
        <p14:creationId xmlns:p14="http://schemas.microsoft.com/office/powerpoint/2010/main" val="322936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61811-9285-D350-DDBF-41B052FBC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1E46F561-6CE9-18F1-9ED6-3DEF16EE38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20164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E46F561-6CE9-18F1-9ED6-3DEF16EE3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EA3CB18D-E1A1-4F33-783D-C44AF9948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6E8B321-136D-0B98-3BE9-AD0724AEF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C11468-2A20-CF91-12BC-A1BA0E40D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242"/>
            <a:ext cx="7197634" cy="38472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Let us explore how inks can contribute to the CE and recycling ambitions</a:t>
            </a:r>
          </a:p>
        </p:txBody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97EFD1A6-7D50-5A4F-9BC3-88572333585E}"/>
              </a:ext>
            </a:extLst>
          </p:cNvPr>
          <p:cNvSpPr/>
          <p:nvPr/>
        </p:nvSpPr>
        <p:spPr>
          <a:xfrm>
            <a:off x="733167" y="1369219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Life Circle Assessment perspective of inks in packaging  </a:t>
            </a:r>
          </a:p>
        </p:txBody>
      </p:sp>
      <p:sp>
        <p:nvSpPr>
          <p:cNvPr id="56" name="Rectangle 25">
            <a:extLst>
              <a:ext uri="{FF2B5EF4-FFF2-40B4-BE49-F238E27FC236}">
                <a16:creationId xmlns:a16="http://schemas.microsoft.com/office/drawing/2014/main" id="{4AD4D5C7-75BE-F7F2-0471-2CB3E510EFEA}"/>
              </a:ext>
            </a:extLst>
          </p:cNvPr>
          <p:cNvSpPr/>
          <p:nvPr/>
        </p:nvSpPr>
        <p:spPr>
          <a:xfrm>
            <a:off x="734173" y="1946080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the move to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monomaterials</a:t>
            </a: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6D5E2534-95E7-EE78-1D60-DCC71E8C533E}"/>
              </a:ext>
            </a:extLst>
          </p:cNvPr>
          <p:cNvSpPr/>
          <p:nvPr/>
        </p:nvSpPr>
        <p:spPr>
          <a:xfrm>
            <a:off x="733166" y="2500510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 Vadis Nitrocellulose?</a:t>
            </a:r>
          </a:p>
        </p:txBody>
      </p:sp>
      <p:sp>
        <p:nvSpPr>
          <p:cNvPr id="58" name="Rectangle 25">
            <a:extLst>
              <a:ext uri="{FF2B5EF4-FFF2-40B4-BE49-F238E27FC236}">
                <a16:creationId xmlns:a16="http://schemas.microsoft.com/office/drawing/2014/main" id="{B7CF90B6-C31D-5E83-03DF-48CBFCD8F319}"/>
              </a:ext>
            </a:extLst>
          </p:cNvPr>
          <p:cNvSpPr/>
          <p:nvPr/>
        </p:nvSpPr>
        <p:spPr>
          <a:xfrm>
            <a:off x="733165" y="3032778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De-inking for high quality </a:t>
            </a:r>
            <a:r>
              <a:rPr lang="en-US" sz="16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recyclate</a:t>
            </a:r>
            <a:endParaRPr lang="en-US" sz="1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25">
            <a:extLst>
              <a:ext uri="{FF2B5EF4-FFF2-40B4-BE49-F238E27FC236}">
                <a16:creationId xmlns:a16="http://schemas.microsoft.com/office/drawing/2014/main" id="{ED8F895E-035A-F3D2-37BB-00136ABCC1C8}"/>
              </a:ext>
            </a:extLst>
          </p:cNvPr>
          <p:cNvSpPr/>
          <p:nvPr/>
        </p:nvSpPr>
        <p:spPr>
          <a:xfrm>
            <a:off x="733164" y="3631801"/>
            <a:ext cx="7782183" cy="374717"/>
          </a:xfrm>
          <a:prstGeom prst="rect">
            <a:avLst/>
          </a:prstGeom>
          <a:solidFill>
            <a:srgbClr val="ED1C24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rgbClr val="808080"/>
                </a:solidFill>
              </a14:hiddenLine>
            </a:ext>
          </a:extLst>
        </p:spPr>
        <p:txBody>
          <a:bodyPr vert="horz" lIns="73152" tIns="73152" rIns="73152" bIns="73152" rtlCol="0" anchor="ctr" anchorCtr="0"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forces of a circular economy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59E95A4-6323-058A-48BC-2266574AA8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6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51520" y="1779662"/>
            <a:ext cx="4176464" cy="792237"/>
          </a:xfrm>
        </p:spPr>
        <p:txBody>
          <a:bodyPr wrap="square" anchor="ctr" anchorCtr="0"/>
          <a:lstStyle/>
          <a:p>
            <a:r>
              <a:rPr lang="de-DE" dirty="0" err="1"/>
              <a:t>Circular</a:t>
            </a:r>
            <a:r>
              <a:rPr lang="de-DE" dirty="0"/>
              <a:t> Economy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Life Cycle Assessment</a:t>
            </a:r>
          </a:p>
        </p:txBody>
      </p:sp>
    </p:spTree>
    <p:extLst>
      <p:ext uri="{BB962C8B-B14F-4D97-AF65-F5344CB8AC3E}">
        <p14:creationId xmlns:p14="http://schemas.microsoft.com/office/powerpoint/2010/main" val="244440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B3237-EC40-1AE8-741F-363D4835F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76A52EE0-B2C5-847B-1856-DB20A5A6036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1152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6A52EE0-B2C5-847B-1856-DB20A5A603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>
            <a:extLst>
              <a:ext uri="{FF2B5EF4-FFF2-40B4-BE49-F238E27FC236}">
                <a16:creationId xmlns:a16="http://schemas.microsoft.com/office/drawing/2014/main" id="{29C10490-9A5E-9F85-8FD0-123B075E5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76528B-7819-0482-E1AB-4F95C478F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D433B5-5106-C604-CD7E-6292FA1E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8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What is Life Cycle Assessment?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64FC5-3896-2FB2-C03E-7684414FA3FB}"/>
              </a:ext>
            </a:extLst>
          </p:cNvPr>
          <p:cNvSpPr txBox="1">
            <a:spLocks/>
          </p:cNvSpPr>
          <p:nvPr/>
        </p:nvSpPr>
        <p:spPr>
          <a:xfrm>
            <a:off x="457200" y="1101939"/>
            <a:ext cx="4210051" cy="3263502"/>
          </a:xfrm>
          <a:prstGeom prst="rect">
            <a:avLst/>
          </a:prstGeom>
          <a:solidFill>
            <a:srgbClr val="EE6600"/>
          </a:solidFill>
          <a:ln>
            <a:noFill/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16DF9-E758-F0F4-E3F6-54D6E644BAAA}"/>
              </a:ext>
            </a:extLst>
          </p:cNvPr>
          <p:cNvSpPr txBox="1">
            <a:spLocks/>
          </p:cNvSpPr>
          <p:nvPr/>
        </p:nvSpPr>
        <p:spPr>
          <a:xfrm>
            <a:off x="4844660" y="1101939"/>
            <a:ext cx="3507929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" name="Grafik 5">
            <a:extLst>
              <a:ext uri="{FF2B5EF4-FFF2-40B4-BE49-F238E27FC236}">
                <a16:creationId xmlns:a16="http://schemas.microsoft.com/office/drawing/2014/main" id="{4715E23A-7B13-F408-687E-A80F57CCB8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49" t="463" r="3780" b="4948"/>
          <a:stretch/>
        </p:blipFill>
        <p:spPr>
          <a:xfrm>
            <a:off x="4894128" y="1137579"/>
            <a:ext cx="3382092" cy="3192222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7C24F1F7-BF6E-A691-4471-E2D2A8A3DC15}"/>
              </a:ext>
            </a:extLst>
          </p:cNvPr>
          <p:cNvSpPr txBox="1">
            <a:spLocks/>
          </p:cNvSpPr>
          <p:nvPr/>
        </p:nvSpPr>
        <p:spPr bwMode="auto">
          <a:xfrm>
            <a:off x="524883" y="1156335"/>
            <a:ext cx="4037594" cy="3154710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>
                    <a:lumMod val="95000"/>
                  </a:schemeClr>
                </a:solidFill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80975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1450" algn="l" rtl="0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Cycle Assessment (LCA) is a systematic method for evaluating the environmental impacts of a product, process, or activity throughout its entire life cycle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considers various environmental aspects, such as resource depletion, energy consumption, greenhouse gas emissions, and other pollutants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helps identify areas where improvements can be made to minimize environmental harm and optimize sustainability - but </a:t>
            </a:r>
            <a:r>
              <a:rPr lang="en-GB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often lacking (but improving)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1C601E-5E4F-4F86-564D-13DB5E0E3E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6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9F0F0-22DC-812E-B599-5E80D3B0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0CF81DB9-B633-0CFA-C9D3-5205C28BFAB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90951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F81DB9-B633-0CFA-C9D3-5205C28BFA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7C7095F9-98EB-19EE-BEE7-9A30C886E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0C7F00E-FDE0-08CA-2BE6-1076C10CF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8DC26F-C5F0-0E97-E03C-AEC301766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0660"/>
            <a:ext cx="8229600" cy="707886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Life Cycle Assessment (LCA) vs. Product </a:t>
            </a:r>
            <a:br>
              <a:rPr lang="en-US" dirty="0"/>
            </a:br>
            <a:r>
              <a:rPr lang="en-US" dirty="0"/>
              <a:t>specific assessment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F052B-6F50-EF4B-C56C-78E069A2E117}"/>
              </a:ext>
            </a:extLst>
          </p:cNvPr>
          <p:cNvSpPr txBox="1">
            <a:spLocks/>
          </p:cNvSpPr>
          <p:nvPr/>
        </p:nvSpPr>
        <p:spPr>
          <a:xfrm>
            <a:off x="4660197" y="1603248"/>
            <a:ext cx="3855153" cy="302947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8E71D-78E6-61E4-556F-C4F9AC0F774D}"/>
              </a:ext>
            </a:extLst>
          </p:cNvPr>
          <p:cNvSpPr txBox="1">
            <a:spLocks/>
          </p:cNvSpPr>
          <p:nvPr/>
        </p:nvSpPr>
        <p:spPr>
          <a:xfrm>
            <a:off x="628650" y="1603248"/>
            <a:ext cx="3855153" cy="302947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feld 22">
            <a:extLst>
              <a:ext uri="{FF2B5EF4-FFF2-40B4-BE49-F238E27FC236}">
                <a16:creationId xmlns:a16="http://schemas.microsoft.com/office/drawing/2014/main" id="{15FF2C3A-AFFC-7EC4-8E17-D0905F296C49}"/>
              </a:ext>
            </a:extLst>
          </p:cNvPr>
          <p:cNvSpPr txBox="1"/>
          <p:nvPr/>
        </p:nvSpPr>
        <p:spPr>
          <a:xfrm>
            <a:off x="628650" y="1369219"/>
            <a:ext cx="7860685" cy="173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AU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different options to determine the environmental impact of a product</a:t>
            </a:r>
          </a:p>
        </p:txBody>
      </p:sp>
      <p:sp>
        <p:nvSpPr>
          <p:cNvPr id="17" name="Textfeld 23">
            <a:extLst>
              <a:ext uri="{FF2B5EF4-FFF2-40B4-BE49-F238E27FC236}">
                <a16:creationId xmlns:a16="http://schemas.microsoft.com/office/drawing/2014/main" id="{5A7912A3-6C39-A63E-613F-5D20B7C18D33}"/>
              </a:ext>
            </a:extLst>
          </p:cNvPr>
          <p:cNvSpPr txBox="1"/>
          <p:nvPr/>
        </p:nvSpPr>
        <p:spPr>
          <a:xfrm>
            <a:off x="693026" y="1656088"/>
            <a:ext cx="3726400" cy="173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Cycle Assessment (LCA)</a:t>
            </a:r>
            <a:endParaRPr lang="en-AU" sz="1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24">
            <a:extLst>
              <a:ext uri="{FF2B5EF4-FFF2-40B4-BE49-F238E27FC236}">
                <a16:creationId xmlns:a16="http://schemas.microsoft.com/office/drawing/2014/main" id="{85869BF6-B2A9-5C6E-0E41-E4E3794C303C}"/>
              </a:ext>
            </a:extLst>
          </p:cNvPr>
          <p:cNvSpPr txBox="1"/>
          <p:nvPr/>
        </p:nvSpPr>
        <p:spPr>
          <a:xfrm>
            <a:off x="693026" y="3602698"/>
            <a:ext cx="3726400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cover the full life cycle of a product</a:t>
            </a:r>
          </a:p>
          <a:p>
            <a:pPr marL="171450" indent="-1714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Printing inks are not manufactured for direct use by end customer</a:t>
            </a:r>
          </a:p>
          <a:p>
            <a:pPr marL="171450" indent="-1714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use phase &amp; end of life are mainly unknown for printing ink manufacturer</a:t>
            </a:r>
          </a:p>
        </p:txBody>
      </p:sp>
      <p:sp>
        <p:nvSpPr>
          <p:cNvPr id="19" name="Textfeld 25">
            <a:extLst>
              <a:ext uri="{FF2B5EF4-FFF2-40B4-BE49-F238E27FC236}">
                <a16:creationId xmlns:a16="http://schemas.microsoft.com/office/drawing/2014/main" id="{1F00064E-67C6-A184-84B8-9EB07255F057}"/>
              </a:ext>
            </a:extLst>
          </p:cNvPr>
          <p:cNvSpPr txBox="1"/>
          <p:nvPr/>
        </p:nvSpPr>
        <p:spPr>
          <a:xfrm>
            <a:off x="4724573" y="1656088"/>
            <a:ext cx="3726400" cy="1735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AU" sz="1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specific assessment</a:t>
            </a:r>
          </a:p>
        </p:txBody>
      </p:sp>
      <p:sp>
        <p:nvSpPr>
          <p:cNvPr id="20" name="Textfeld 42">
            <a:extLst>
              <a:ext uri="{FF2B5EF4-FFF2-40B4-BE49-F238E27FC236}">
                <a16:creationId xmlns:a16="http://schemas.microsoft.com/office/drawing/2014/main" id="{071C3CAB-93CC-0037-3A15-0A270C1E4CED}"/>
              </a:ext>
            </a:extLst>
          </p:cNvPr>
          <p:cNvSpPr txBox="1"/>
          <p:nvPr/>
        </p:nvSpPr>
        <p:spPr>
          <a:xfrm>
            <a:off x="4724573" y="3602698"/>
            <a:ext cx="3726400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Focussing only on the steps in the life cycle related to the ink manufacturing (direct impact) </a:t>
            </a:r>
          </a:p>
          <a:p>
            <a:pPr marL="171450" indent="-1714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 customers to calculate their own product related environmental impact</a:t>
            </a:r>
          </a:p>
          <a:p>
            <a:pPr marL="171450" indent="-171450" algn="l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“Cradle-to-gate” approach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9CED7B1-1073-B798-4E6A-FCFF6B002ECF}"/>
              </a:ext>
            </a:extLst>
          </p:cNvPr>
          <p:cNvGrpSpPr/>
          <p:nvPr/>
        </p:nvGrpSpPr>
        <p:grpSpPr>
          <a:xfrm>
            <a:off x="1034469" y="1935448"/>
            <a:ext cx="3025824" cy="1582605"/>
            <a:chOff x="553605" y="1554150"/>
            <a:chExt cx="3284554" cy="168445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8691771-7980-00F0-7D2A-1A47E7F902E6}"/>
                </a:ext>
              </a:extLst>
            </p:cNvPr>
            <p:cNvSpPr/>
            <p:nvPr/>
          </p:nvSpPr>
          <p:spPr>
            <a:xfrm>
              <a:off x="1588212" y="1789582"/>
              <a:ext cx="1406448" cy="1406448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F370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C6FE1E3-E6F6-D19F-CFBC-C880F92D6434}"/>
                </a:ext>
              </a:extLst>
            </p:cNvPr>
            <p:cNvSpPr/>
            <p:nvPr/>
          </p:nvSpPr>
          <p:spPr>
            <a:xfrm>
              <a:off x="2224495" y="1731025"/>
              <a:ext cx="133882" cy="133882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D051A1-B202-E120-688B-C13B0666E5DB}"/>
                </a:ext>
              </a:extLst>
            </p:cNvPr>
            <p:cNvSpPr/>
            <p:nvPr/>
          </p:nvSpPr>
          <p:spPr>
            <a:xfrm>
              <a:off x="2875081" y="2177033"/>
              <a:ext cx="133882" cy="133882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3F710AC-BCD9-8BE3-2D5F-DF7409BC650D}"/>
                </a:ext>
              </a:extLst>
            </p:cNvPr>
            <p:cNvSpPr/>
            <p:nvPr/>
          </p:nvSpPr>
          <p:spPr>
            <a:xfrm>
              <a:off x="2753421" y="2863559"/>
              <a:ext cx="133882" cy="133882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D1F738-2B42-7747-BE57-1CA4DD13D07E}"/>
                </a:ext>
              </a:extLst>
            </p:cNvPr>
            <p:cNvSpPr/>
            <p:nvPr/>
          </p:nvSpPr>
          <p:spPr>
            <a:xfrm>
              <a:off x="1683987" y="2863559"/>
              <a:ext cx="133882" cy="133882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24E519-2541-EFAC-C907-5591E579B6E8}"/>
                </a:ext>
              </a:extLst>
            </p:cNvPr>
            <p:cNvSpPr/>
            <p:nvPr/>
          </p:nvSpPr>
          <p:spPr>
            <a:xfrm>
              <a:off x="1560038" y="2177033"/>
              <a:ext cx="133882" cy="133882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feld 9">
              <a:extLst>
                <a:ext uri="{FF2B5EF4-FFF2-40B4-BE49-F238E27FC236}">
                  <a16:creationId xmlns:a16="http://schemas.microsoft.com/office/drawing/2014/main" id="{BF45FBD5-7E66-52EE-199D-695458070707}"/>
                </a:ext>
              </a:extLst>
            </p:cNvPr>
            <p:cNvSpPr txBox="1"/>
            <p:nvPr/>
          </p:nvSpPr>
          <p:spPr>
            <a:xfrm>
              <a:off x="600059" y="2837641"/>
              <a:ext cx="104646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AU" sz="10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Raw Material manufacturing</a:t>
              </a:r>
            </a:p>
          </p:txBody>
        </p:sp>
        <p:sp>
          <p:nvSpPr>
            <p:cNvPr id="29" name="Textfeld 10">
              <a:extLst>
                <a:ext uri="{FF2B5EF4-FFF2-40B4-BE49-F238E27FC236}">
                  <a16:creationId xmlns:a16="http://schemas.microsoft.com/office/drawing/2014/main" id="{649EFC8B-69BB-6B19-78D0-25721D9AE36D}"/>
                </a:ext>
              </a:extLst>
            </p:cNvPr>
            <p:cNvSpPr txBox="1"/>
            <p:nvPr/>
          </p:nvSpPr>
          <p:spPr>
            <a:xfrm>
              <a:off x="553605" y="2104436"/>
              <a:ext cx="96771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AU" sz="10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Product manufacturing</a:t>
              </a:r>
            </a:p>
          </p:txBody>
        </p:sp>
        <p:sp>
          <p:nvSpPr>
            <p:cNvPr id="30" name="Textfeld 11">
              <a:extLst>
                <a:ext uri="{FF2B5EF4-FFF2-40B4-BE49-F238E27FC236}">
                  <a16:creationId xmlns:a16="http://schemas.microsoft.com/office/drawing/2014/main" id="{1B5ECDEB-FBD8-5D81-2E99-7A5819CE826D}"/>
                </a:ext>
              </a:extLst>
            </p:cNvPr>
            <p:cNvSpPr txBox="1"/>
            <p:nvPr/>
          </p:nvSpPr>
          <p:spPr>
            <a:xfrm>
              <a:off x="1947592" y="1554150"/>
              <a:ext cx="687689" cy="15388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AU" sz="10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Transport</a:t>
              </a:r>
            </a:p>
          </p:txBody>
        </p:sp>
        <p:sp>
          <p:nvSpPr>
            <p:cNvPr id="31" name="Textfeld 12">
              <a:extLst>
                <a:ext uri="{FF2B5EF4-FFF2-40B4-BE49-F238E27FC236}">
                  <a16:creationId xmlns:a16="http://schemas.microsoft.com/office/drawing/2014/main" id="{D2634D63-863D-0895-D86F-CF16EEC4E9EE}"/>
                </a:ext>
              </a:extLst>
            </p:cNvPr>
            <p:cNvSpPr txBox="1"/>
            <p:nvPr/>
          </p:nvSpPr>
          <p:spPr>
            <a:xfrm>
              <a:off x="3066296" y="2083400"/>
              <a:ext cx="77186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en-AU" sz="10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Product Use Phase</a:t>
              </a:r>
            </a:p>
          </p:txBody>
        </p:sp>
        <p:sp>
          <p:nvSpPr>
            <p:cNvPr id="32" name="Textfeld 13">
              <a:extLst>
                <a:ext uri="{FF2B5EF4-FFF2-40B4-BE49-F238E27FC236}">
                  <a16:creationId xmlns:a16="http://schemas.microsoft.com/office/drawing/2014/main" id="{8A7E47E7-392B-8721-75E6-81BF53350BA6}"/>
                </a:ext>
              </a:extLst>
            </p:cNvPr>
            <p:cNvSpPr txBox="1"/>
            <p:nvPr/>
          </p:nvSpPr>
          <p:spPr>
            <a:xfrm>
              <a:off x="2940650" y="2920340"/>
              <a:ext cx="74860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AU" sz="10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End of Life</a:t>
              </a: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5775EAFD-D9D4-43EE-5F05-7906FEFB6F70}"/>
                </a:ext>
              </a:extLst>
            </p:cNvPr>
            <p:cNvSpPr/>
            <p:nvPr/>
          </p:nvSpPr>
          <p:spPr>
            <a:xfrm rot="19098832">
              <a:off x="1831317" y="1888047"/>
              <a:ext cx="81537" cy="85564"/>
            </a:xfrm>
            <a:prstGeom prst="chevron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148ED893-74AE-D687-539C-3D3E1D16C73C}"/>
                </a:ext>
              </a:extLst>
            </p:cNvPr>
            <p:cNvSpPr/>
            <p:nvPr/>
          </p:nvSpPr>
          <p:spPr>
            <a:xfrm rot="1734775">
              <a:off x="2641465" y="1864095"/>
              <a:ext cx="81537" cy="85564"/>
            </a:xfrm>
            <a:prstGeom prst="chevron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6C12861E-2861-FCE6-3D5B-319F5B2976E7}"/>
                </a:ext>
              </a:extLst>
            </p:cNvPr>
            <p:cNvSpPr/>
            <p:nvPr/>
          </p:nvSpPr>
          <p:spPr>
            <a:xfrm rot="15879060">
              <a:off x="1555807" y="2559916"/>
              <a:ext cx="81537" cy="85564"/>
            </a:xfrm>
            <a:prstGeom prst="chevron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9AD95134-A89D-D30D-013C-A76DEDF0DA31}"/>
                </a:ext>
              </a:extLst>
            </p:cNvPr>
            <p:cNvSpPr/>
            <p:nvPr/>
          </p:nvSpPr>
          <p:spPr>
            <a:xfrm rot="6002882">
              <a:off x="2949829" y="2542860"/>
              <a:ext cx="81537" cy="85564"/>
            </a:xfrm>
            <a:prstGeom prst="chevron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8702C54D-EAE1-9B17-0CAE-C8ABEDB811CD}"/>
                </a:ext>
              </a:extLst>
            </p:cNvPr>
            <p:cNvSpPr/>
            <p:nvPr/>
          </p:nvSpPr>
          <p:spPr>
            <a:xfrm rot="10800000">
              <a:off x="2250668" y="3153038"/>
              <a:ext cx="81537" cy="85564"/>
            </a:xfrm>
            <a:prstGeom prst="chevron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15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I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7DE095D-C418-E1A6-5C00-C0CC19122307}"/>
              </a:ext>
            </a:extLst>
          </p:cNvPr>
          <p:cNvSpPr/>
          <p:nvPr/>
        </p:nvSpPr>
        <p:spPr>
          <a:xfrm>
            <a:off x="6067018" y="2156645"/>
            <a:ext cx="1295660" cy="132141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370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BE86F76-6883-690E-37F2-24693FE902DB}"/>
              </a:ext>
            </a:extLst>
          </p:cNvPr>
          <p:cNvSpPr/>
          <p:nvPr/>
        </p:nvSpPr>
        <p:spPr>
          <a:xfrm>
            <a:off x="6653180" y="2101628"/>
            <a:ext cx="123336" cy="125787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CD1DDD4-7F61-5E0A-E0AA-D11F07FF4620}"/>
              </a:ext>
            </a:extLst>
          </p:cNvPr>
          <p:cNvSpPr/>
          <p:nvPr/>
        </p:nvSpPr>
        <p:spPr>
          <a:xfrm>
            <a:off x="7252518" y="2520669"/>
            <a:ext cx="123336" cy="125787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EE1BA7F-D353-9D31-B69F-84114BC81543}"/>
              </a:ext>
            </a:extLst>
          </p:cNvPr>
          <p:cNvSpPr/>
          <p:nvPr/>
        </p:nvSpPr>
        <p:spPr>
          <a:xfrm>
            <a:off x="7140442" y="3165686"/>
            <a:ext cx="123336" cy="125787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feld 11">
            <a:extLst>
              <a:ext uri="{FF2B5EF4-FFF2-40B4-BE49-F238E27FC236}">
                <a16:creationId xmlns:a16="http://schemas.microsoft.com/office/drawing/2014/main" id="{323710DF-C120-390A-A4A3-858FF08E6983}"/>
              </a:ext>
            </a:extLst>
          </p:cNvPr>
          <p:cNvSpPr txBox="1"/>
          <p:nvPr/>
        </p:nvSpPr>
        <p:spPr>
          <a:xfrm>
            <a:off x="6398089" y="1935448"/>
            <a:ext cx="633519" cy="14458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r>
              <a:rPr lang="en-AU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Transport</a:t>
            </a:r>
          </a:p>
        </p:txBody>
      </p:sp>
      <p:sp>
        <p:nvSpPr>
          <p:cNvPr id="43" name="Textfeld 12">
            <a:extLst>
              <a:ext uri="{FF2B5EF4-FFF2-40B4-BE49-F238E27FC236}">
                <a16:creationId xmlns:a16="http://schemas.microsoft.com/office/drawing/2014/main" id="{260E4535-7A93-BF52-957F-10501EB9529C}"/>
              </a:ext>
            </a:extLst>
          </p:cNvPr>
          <p:cNvSpPr txBox="1"/>
          <p:nvPr/>
        </p:nvSpPr>
        <p:spPr>
          <a:xfrm>
            <a:off x="7428671" y="2432698"/>
            <a:ext cx="689634" cy="289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AU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Product Use Phase</a:t>
            </a:r>
          </a:p>
        </p:txBody>
      </p:sp>
      <p:sp>
        <p:nvSpPr>
          <p:cNvPr id="44" name="Textfeld 13">
            <a:extLst>
              <a:ext uri="{FF2B5EF4-FFF2-40B4-BE49-F238E27FC236}">
                <a16:creationId xmlns:a16="http://schemas.microsoft.com/office/drawing/2014/main" id="{A7494315-A01A-2134-C772-FE6C3BE22B42}"/>
              </a:ext>
            </a:extLst>
          </p:cNvPr>
          <p:cNvSpPr txBox="1"/>
          <p:nvPr/>
        </p:nvSpPr>
        <p:spPr>
          <a:xfrm>
            <a:off x="7312922" y="3219034"/>
            <a:ext cx="689634" cy="14458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AU" sz="10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End of Life</a:t>
            </a: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9C1353EB-28E2-17DB-5A8E-30FB308D03F7}"/>
              </a:ext>
            </a:extLst>
          </p:cNvPr>
          <p:cNvSpPr/>
          <p:nvPr/>
        </p:nvSpPr>
        <p:spPr>
          <a:xfrm rot="19098832">
            <a:off x="6290973" y="2249156"/>
            <a:ext cx="75114" cy="80391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3CF870EC-82AA-6A84-56B0-CB4122CBA6CF}"/>
              </a:ext>
            </a:extLst>
          </p:cNvPr>
          <p:cNvSpPr/>
          <p:nvPr/>
        </p:nvSpPr>
        <p:spPr>
          <a:xfrm rot="1734775">
            <a:off x="7037305" y="2226653"/>
            <a:ext cx="75114" cy="80391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8982F40B-CC9F-67C3-F3BB-B1D6CD073166}"/>
              </a:ext>
            </a:extLst>
          </p:cNvPr>
          <p:cNvSpPr/>
          <p:nvPr/>
        </p:nvSpPr>
        <p:spPr>
          <a:xfrm rot="6002882">
            <a:off x="7320632" y="2865161"/>
            <a:ext cx="76607" cy="78824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16D2D109-D2F2-6D34-7A20-13D842245DAB}"/>
              </a:ext>
            </a:extLst>
          </p:cNvPr>
          <p:cNvSpPr/>
          <p:nvPr/>
        </p:nvSpPr>
        <p:spPr>
          <a:xfrm rot="10800000">
            <a:off x="6677291" y="3437662"/>
            <a:ext cx="75114" cy="80391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9A370CD-FACC-A2FA-30DF-F195E8738B32}"/>
              </a:ext>
            </a:extLst>
          </p:cNvPr>
          <p:cNvSpPr/>
          <p:nvPr/>
        </p:nvSpPr>
        <p:spPr>
          <a:xfrm>
            <a:off x="6155249" y="3165686"/>
            <a:ext cx="123336" cy="125787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D49B13C-E3B2-D1AC-A51A-2DAD5A61C846}"/>
              </a:ext>
            </a:extLst>
          </p:cNvPr>
          <p:cNvSpPr/>
          <p:nvPr/>
        </p:nvSpPr>
        <p:spPr>
          <a:xfrm>
            <a:off x="6041063" y="2520669"/>
            <a:ext cx="123336" cy="125787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9">
            <a:extLst>
              <a:ext uri="{FF2B5EF4-FFF2-40B4-BE49-F238E27FC236}">
                <a16:creationId xmlns:a16="http://schemas.microsoft.com/office/drawing/2014/main" id="{EB2A388B-53AB-17E6-D51E-09503B87DA58}"/>
              </a:ext>
            </a:extLst>
          </p:cNvPr>
          <p:cNvSpPr txBox="1"/>
          <p:nvPr/>
        </p:nvSpPr>
        <p:spPr>
          <a:xfrm>
            <a:off x="5141212" y="3141335"/>
            <a:ext cx="979529" cy="289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AU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Raw Material manufacturing</a:t>
            </a:r>
          </a:p>
        </p:txBody>
      </p:sp>
      <p:sp>
        <p:nvSpPr>
          <p:cNvPr id="52" name="Textfeld 10">
            <a:extLst>
              <a:ext uri="{FF2B5EF4-FFF2-40B4-BE49-F238E27FC236}">
                <a16:creationId xmlns:a16="http://schemas.microsoft.com/office/drawing/2014/main" id="{593E8AAF-4E17-0577-1675-BB8A238FD31E}"/>
              </a:ext>
            </a:extLst>
          </p:cNvPr>
          <p:cNvSpPr txBox="1"/>
          <p:nvPr/>
        </p:nvSpPr>
        <p:spPr>
          <a:xfrm>
            <a:off x="5060086" y="2452462"/>
            <a:ext cx="964362" cy="289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AU" sz="10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Product manufacturing</a:t>
            </a:r>
          </a:p>
        </p:txBody>
      </p:sp>
      <p:sp>
        <p:nvSpPr>
          <p:cNvPr id="53" name="Arrow: Chevron 52">
            <a:extLst>
              <a:ext uri="{FF2B5EF4-FFF2-40B4-BE49-F238E27FC236}">
                <a16:creationId xmlns:a16="http://schemas.microsoft.com/office/drawing/2014/main" id="{A1D1AADD-493C-E129-FE4B-D916B9DE90EC}"/>
              </a:ext>
            </a:extLst>
          </p:cNvPr>
          <p:cNvSpPr/>
          <p:nvPr/>
        </p:nvSpPr>
        <p:spPr>
          <a:xfrm rot="15879060">
            <a:off x="6036419" y="2881185"/>
            <a:ext cx="76607" cy="78824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1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B738F2A-99B1-ABFD-1EF7-FF81A13A3B06}"/>
              </a:ext>
            </a:extLst>
          </p:cNvPr>
          <p:cNvSpPr/>
          <p:nvPr/>
        </p:nvSpPr>
        <p:spPr>
          <a:xfrm>
            <a:off x="5013403" y="2400714"/>
            <a:ext cx="1286005" cy="1066369"/>
          </a:xfrm>
          <a:prstGeom prst="roundRect">
            <a:avLst>
              <a:gd name="adj" fmla="val 7764"/>
            </a:avLst>
          </a:prstGeom>
          <a:noFill/>
          <a:ln w="6350" cap="flat" cmpd="sng" algn="ctr">
            <a:solidFill>
              <a:srgbClr val="ED1C24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A64CF6-6536-DA27-4D6D-ED80905626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1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9E849-A476-4FF4-2032-0013FDE3F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85C807C7-7D7E-16FE-9634-4DE3CDF9DFB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0430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95" imgH="396" progId="TCLayout.ActiveDocument.1">
                  <p:embed/>
                </p:oleObj>
              </mc:Choice>
              <mc:Fallback>
                <p:oleObj name="think-cell Folie" r:id="rId4" imgW="395" imgH="396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C807C7-7D7E-16FE-9634-4DE3CDF9DF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8E11DA49-DC53-8C11-46A3-514667779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73"/>
            <a:ext cx="9144000" cy="5143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2E599D3-647C-C407-5C40-DA617ADB56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43" y="4632722"/>
            <a:ext cx="1536023" cy="3946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3B48864-5CAB-46ED-CEDD-E60C0055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4548"/>
            <a:ext cx="8229600" cy="400110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Cradle-to-gate approach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66549-B617-22BB-A37C-E57104C3CC57}"/>
              </a:ext>
            </a:extLst>
          </p:cNvPr>
          <p:cNvSpPr txBox="1"/>
          <p:nvPr/>
        </p:nvSpPr>
        <p:spPr>
          <a:xfrm>
            <a:off x="628650" y="1332934"/>
            <a:ext cx="7886700" cy="3263502"/>
          </a:xfrm>
          <a:prstGeom prst="rect">
            <a:avLst/>
          </a:prstGeom>
          <a:solidFill>
            <a:srgbClr val="FFFFFF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25400" dir="2700000" algn="tl" rotWithShape="0">
              <a:schemeClr val="tx2">
                <a:alpha val="40000"/>
              </a:schemeClr>
            </a:outerShdw>
          </a:effectLst>
        </p:spPr>
        <p:txBody>
          <a:bodyPr vert="horz" lIns="73152" tIns="73152" rIns="73152" bIns="73152" rtlCol="0" anchor="ctr" anchorCtr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27">
            <a:extLst>
              <a:ext uri="{FF2B5EF4-FFF2-40B4-BE49-F238E27FC236}">
                <a16:creationId xmlns:a16="http://schemas.microsoft.com/office/drawing/2014/main" id="{25E7436A-B402-4B0E-5F88-3EA5FBC11BFE}"/>
              </a:ext>
            </a:extLst>
          </p:cNvPr>
          <p:cNvSpPr txBox="1"/>
          <p:nvPr/>
        </p:nvSpPr>
        <p:spPr>
          <a:xfrm>
            <a:off x="746098" y="1458314"/>
            <a:ext cx="440471" cy="1210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9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Scope</a:t>
            </a:r>
          </a:p>
        </p:txBody>
      </p:sp>
      <p:sp>
        <p:nvSpPr>
          <p:cNvPr id="16" name="Rectangle 19">
            <a:extLst>
              <a:ext uri="{FF2B5EF4-FFF2-40B4-BE49-F238E27FC236}">
                <a16:creationId xmlns:a16="http://schemas.microsoft.com/office/drawing/2014/main" id="{792F9425-3135-7C77-FB82-79AB4C964BBA}"/>
              </a:ext>
            </a:extLst>
          </p:cNvPr>
          <p:cNvSpPr/>
          <p:nvPr/>
        </p:nvSpPr>
        <p:spPr>
          <a:xfrm>
            <a:off x="746098" y="1627671"/>
            <a:ext cx="3384292" cy="1181807"/>
          </a:xfrm>
          <a:custGeom>
            <a:avLst/>
            <a:gdLst>
              <a:gd name="connsiteX0" fmla="*/ 0 w 3694927"/>
              <a:gd name="connsiteY0" fmla="*/ 0 h 1325075"/>
              <a:gd name="connsiteX1" fmla="*/ 3694927 w 3694927"/>
              <a:gd name="connsiteY1" fmla="*/ 0 h 1325075"/>
              <a:gd name="connsiteX2" fmla="*/ 3694927 w 3694927"/>
              <a:gd name="connsiteY2" fmla="*/ 1325075 h 1325075"/>
              <a:gd name="connsiteX3" fmla="*/ 0 w 3694927"/>
              <a:gd name="connsiteY3" fmla="*/ 1325075 h 1325075"/>
              <a:gd name="connsiteX4" fmla="*/ 0 w 3694927"/>
              <a:gd name="connsiteY4" fmla="*/ 0 h 132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4927" h="1325075">
                <a:moveTo>
                  <a:pt x="0" y="0"/>
                </a:moveTo>
                <a:lnTo>
                  <a:pt x="3694927" y="0"/>
                </a:lnTo>
                <a:lnTo>
                  <a:pt x="3694927" y="1325075"/>
                </a:lnTo>
                <a:lnTo>
                  <a:pt x="0" y="1325075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900" dirty="0" err="1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fik 5">
            <a:extLst>
              <a:ext uri="{FF2B5EF4-FFF2-40B4-BE49-F238E27FC236}">
                <a16:creationId xmlns:a16="http://schemas.microsoft.com/office/drawing/2014/main" id="{D7E02F44-3100-2CF8-7FE7-D5AAA94FF02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25" y="1984152"/>
            <a:ext cx="527669" cy="530352"/>
          </a:xfrm>
          <a:prstGeom prst="flowChartConnector">
            <a:avLst/>
          </a:prstGeom>
        </p:spPr>
      </p:pic>
      <p:pic>
        <p:nvPicPr>
          <p:cNvPr id="41" name="Grafik 6">
            <a:extLst>
              <a:ext uri="{FF2B5EF4-FFF2-40B4-BE49-F238E27FC236}">
                <a16:creationId xmlns:a16="http://schemas.microsoft.com/office/drawing/2014/main" id="{11087819-D9E0-B41C-E25C-041AB82F1E4C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36" y="1710298"/>
            <a:ext cx="527669" cy="530352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BF2E1930-7F8D-E1B7-DF04-62C7367AABC6}"/>
              </a:ext>
            </a:extLst>
          </p:cNvPr>
          <p:cNvSpPr txBox="1"/>
          <p:nvPr/>
        </p:nvSpPr>
        <p:spPr>
          <a:xfrm>
            <a:off x="759802" y="2503907"/>
            <a:ext cx="1256754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Material Production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455D7-C199-D14C-F229-82A8FABE0FD2}"/>
              </a:ext>
            </a:extLst>
          </p:cNvPr>
          <p:cNvSpPr txBox="1"/>
          <p:nvPr/>
        </p:nvSpPr>
        <p:spPr>
          <a:xfrm>
            <a:off x="7391657" y="2503907"/>
            <a:ext cx="551434" cy="138499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sp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Life</a:t>
            </a:r>
          </a:p>
        </p:txBody>
      </p:sp>
      <p:grpSp>
        <p:nvGrpSpPr>
          <p:cNvPr id="20" name="Group 26">
            <a:extLst>
              <a:ext uri="{FF2B5EF4-FFF2-40B4-BE49-F238E27FC236}">
                <a16:creationId xmlns:a16="http://schemas.microsoft.com/office/drawing/2014/main" id="{2CCA0934-3D66-128D-C264-2078DCAADEAF}"/>
              </a:ext>
            </a:extLst>
          </p:cNvPr>
          <p:cNvGrpSpPr/>
          <p:nvPr/>
        </p:nvGrpSpPr>
        <p:grpSpPr>
          <a:xfrm>
            <a:off x="7324422" y="1837377"/>
            <a:ext cx="1027100" cy="521097"/>
            <a:chOff x="7825306" y="3210896"/>
            <a:chExt cx="664978" cy="346473"/>
          </a:xfrm>
        </p:grpSpPr>
        <p:pic>
          <p:nvPicPr>
            <p:cNvPr id="38" name="Picture 4" descr="Müllverbrennung - Illustrationen und Vektorgrafiken - iStock">
              <a:extLst>
                <a:ext uri="{FF2B5EF4-FFF2-40B4-BE49-F238E27FC236}">
                  <a16:creationId xmlns:a16="http://schemas.microsoft.com/office/drawing/2014/main" id="{EFDB15E2-C2AD-F11B-2806-5B08DACE5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5306" y="3210896"/>
              <a:ext cx="466868" cy="31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7965B1DB-8F81-14D1-E4C9-5F3117A7B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4530" y="3242218"/>
              <a:ext cx="325754" cy="315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Graphic 23" descr="Truck outline">
            <a:extLst>
              <a:ext uri="{FF2B5EF4-FFF2-40B4-BE49-F238E27FC236}">
                <a16:creationId xmlns:a16="http://schemas.microsoft.com/office/drawing/2014/main" id="{B4443C66-AE74-D56E-E538-EA88317780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04235" y="1767718"/>
            <a:ext cx="678224" cy="6604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6E21C66-5729-8350-5E53-CB52FFF34AA8}"/>
              </a:ext>
            </a:extLst>
          </p:cNvPr>
          <p:cNvGrpSpPr/>
          <p:nvPr/>
        </p:nvGrpSpPr>
        <p:grpSpPr>
          <a:xfrm>
            <a:off x="4309503" y="1767718"/>
            <a:ext cx="678224" cy="660415"/>
            <a:chOff x="4214008" y="1494878"/>
            <a:chExt cx="740476" cy="740476"/>
          </a:xfrm>
        </p:grpSpPr>
        <p:pic>
          <p:nvPicPr>
            <p:cNvPr id="36" name="Picture 16" descr="farbe kann sich öffnen kostenlos Icon">
              <a:extLst>
                <a:ext uri="{FF2B5EF4-FFF2-40B4-BE49-F238E27FC236}">
                  <a16:creationId xmlns:a16="http://schemas.microsoft.com/office/drawing/2014/main" id="{CD2617BF-90F9-3747-299E-55B574409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46" y="1672014"/>
              <a:ext cx="209696" cy="209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Graphic 24" descr="Truck outline">
              <a:extLst>
                <a:ext uri="{FF2B5EF4-FFF2-40B4-BE49-F238E27FC236}">
                  <a16:creationId xmlns:a16="http://schemas.microsoft.com/office/drawing/2014/main" id="{E9D21650-3084-F9B0-C9B4-B242DC692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14008" y="1494878"/>
              <a:ext cx="740476" cy="740476"/>
            </a:xfrm>
            <a:prstGeom prst="rect">
              <a:avLst/>
            </a:prstGeom>
          </p:spPr>
        </p:pic>
      </p:grpSp>
      <p:pic>
        <p:nvPicPr>
          <p:cNvPr id="23" name="Graphic 21" descr="Factory outline">
            <a:extLst>
              <a:ext uri="{FF2B5EF4-FFF2-40B4-BE49-F238E27FC236}">
                <a16:creationId xmlns:a16="http://schemas.microsoft.com/office/drawing/2014/main" id="{3EA77CEB-7610-DEC0-B8A0-1BB7E30AC2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79567" y="1749544"/>
            <a:ext cx="715552" cy="696764"/>
          </a:xfrm>
          <a:prstGeom prst="rect">
            <a:avLst/>
          </a:prstGeom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317DCF06-0647-FF5C-6FDD-2A5A1929B8C3}"/>
              </a:ext>
            </a:extLst>
          </p:cNvPr>
          <p:cNvSpPr txBox="1"/>
          <p:nvPr/>
        </p:nvSpPr>
        <p:spPr>
          <a:xfrm>
            <a:off x="5249498" y="2503907"/>
            <a:ext cx="775690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 Gate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9F637B33-B897-F754-65DD-E2647A13DDBF}"/>
              </a:ext>
            </a:extLst>
          </p:cNvPr>
          <p:cNvSpPr txBox="1"/>
          <p:nvPr/>
        </p:nvSpPr>
        <p:spPr>
          <a:xfrm>
            <a:off x="3121186" y="2503907"/>
            <a:ext cx="949591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Ink manufacturer’s  Gate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C47A3B7-A982-D1E2-DF73-58CD839C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53" y="1993773"/>
            <a:ext cx="591055" cy="2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394B45-B8AD-DCC0-360F-ED1B98A589EA}"/>
              </a:ext>
            </a:extLst>
          </p:cNvPr>
          <p:cNvSpPr txBox="1"/>
          <p:nvPr/>
        </p:nvSpPr>
        <p:spPr>
          <a:xfrm>
            <a:off x="6286959" y="2503907"/>
            <a:ext cx="775690" cy="1384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phase</a:t>
            </a:r>
          </a:p>
        </p:txBody>
      </p:sp>
      <p:pic>
        <p:nvPicPr>
          <p:cNvPr id="28" name="Grafik 20" descr="Künstler mit einfarbiger Füllung">
            <a:extLst>
              <a:ext uri="{FF2B5EF4-FFF2-40B4-BE49-F238E27FC236}">
                <a16:creationId xmlns:a16="http://schemas.microsoft.com/office/drawing/2014/main" id="{C9EC3735-5033-7A75-0056-3160CFFB351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1313" b="1313"/>
          <a:stretch/>
        </p:blipFill>
        <p:spPr>
          <a:xfrm>
            <a:off x="6317027" y="1749543"/>
            <a:ext cx="715554" cy="69676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5A514E-28E4-F74F-D566-C1C57037D680}"/>
              </a:ext>
            </a:extLst>
          </p:cNvPr>
          <p:cNvCxnSpPr>
            <a:cxnSpLocks/>
          </p:cNvCxnSpPr>
          <p:nvPr/>
        </p:nvCxnSpPr>
        <p:spPr>
          <a:xfrm>
            <a:off x="844062" y="2930122"/>
            <a:ext cx="6717323" cy="0"/>
          </a:xfrm>
          <a:prstGeom prst="line">
            <a:avLst/>
          </a:prstGeom>
          <a:ln w="19050">
            <a:solidFill>
              <a:srgbClr val="761E8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95D9A-D101-C59F-E2EC-68A958372887}"/>
              </a:ext>
            </a:extLst>
          </p:cNvPr>
          <p:cNvCxnSpPr>
            <a:cxnSpLocks/>
          </p:cNvCxnSpPr>
          <p:nvPr/>
        </p:nvCxnSpPr>
        <p:spPr>
          <a:xfrm>
            <a:off x="791366" y="3094004"/>
            <a:ext cx="1151099" cy="0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FF8F956-109E-4475-66F9-48DE4011C025}"/>
              </a:ext>
            </a:extLst>
          </p:cNvPr>
          <p:cNvCxnSpPr>
            <a:cxnSpLocks/>
          </p:cNvCxnSpPr>
          <p:nvPr/>
        </p:nvCxnSpPr>
        <p:spPr>
          <a:xfrm>
            <a:off x="2055028" y="3094004"/>
            <a:ext cx="2075362" cy="0"/>
          </a:xfrm>
          <a:prstGeom prst="line">
            <a:avLst/>
          </a:prstGeom>
          <a:ln w="190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943406B4-8975-513F-BC31-FB2856805AA4}"/>
              </a:ext>
            </a:extLst>
          </p:cNvPr>
          <p:cNvSpPr txBox="1"/>
          <p:nvPr/>
        </p:nvSpPr>
        <p:spPr>
          <a:xfrm>
            <a:off x="3012858" y="2868361"/>
            <a:ext cx="808786" cy="123524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Cradle-to-grave 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BACD5F68-3A6B-3E06-5D05-96F1C1AA8579}"/>
              </a:ext>
            </a:extLst>
          </p:cNvPr>
          <p:cNvSpPr txBox="1"/>
          <p:nvPr/>
        </p:nvSpPr>
        <p:spPr>
          <a:xfrm>
            <a:off x="1994540" y="3032243"/>
            <a:ext cx="792849" cy="12109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en-GB" sz="9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Cradle-to-gate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DCC7FD-7F6C-8AF7-EDC1-B451B14F2463}"/>
              </a:ext>
            </a:extLst>
          </p:cNvPr>
          <p:cNvSpPr txBox="1"/>
          <p:nvPr/>
        </p:nvSpPr>
        <p:spPr>
          <a:xfrm>
            <a:off x="688935" y="3282507"/>
            <a:ext cx="7766132" cy="12983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lvl="0" indent="-3429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lvl="1" indent="-28575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16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lvl="2" indent="-228600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Symbol" panose="05050102010706020507" pitchFamily="18" charset="2"/>
              <a:buChar char="-"/>
              <a:defRPr sz="14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212725" indent="-212725">
              <a:spcBef>
                <a:spcPts val="300"/>
              </a:spcBef>
              <a:spcAft>
                <a:spcPts val="0"/>
              </a:spcAft>
              <a:buClr>
                <a:schemeClr val="bg1">
                  <a:lumMod val="10000"/>
                </a:schemeClr>
              </a:buClr>
            </a:pPr>
            <a:r>
              <a:rPr lang="en-US" sz="1200" dirty="0"/>
              <a:t>Enables the printing ink manufacturer to control the environmental impact of stages in its own hand</a:t>
            </a:r>
          </a:p>
          <a:p>
            <a:pPr marL="388938" lvl="1" indent="-176213">
              <a:spcBef>
                <a:spcPts val="300"/>
              </a:spcBef>
              <a:spcAft>
                <a:spcPts val="0"/>
              </a:spcAft>
              <a:buClr>
                <a:schemeClr val="bg1">
                  <a:lumMod val="10000"/>
                </a:schemeClr>
              </a:buClr>
              <a:buFont typeface="Tw Cen MT" panose="020B0602020104020603" pitchFamily="34" charset="0"/>
              <a:buChar char="–"/>
            </a:pPr>
            <a:r>
              <a:rPr lang="en-US" sz="1200" dirty="0"/>
              <a:t>Raw material supply (supplier firsthand data retrieval possible)</a:t>
            </a:r>
          </a:p>
          <a:p>
            <a:pPr marL="388938" lvl="1" indent="-176213">
              <a:spcBef>
                <a:spcPts val="300"/>
              </a:spcBef>
              <a:spcAft>
                <a:spcPts val="0"/>
              </a:spcAft>
              <a:buClr>
                <a:schemeClr val="bg1">
                  <a:lumMod val="10000"/>
                </a:schemeClr>
              </a:buClr>
              <a:buFont typeface="Tw Cen MT" panose="020B0602020104020603" pitchFamily="34" charset="0"/>
              <a:buChar char="–"/>
            </a:pPr>
            <a:r>
              <a:rPr lang="en-US" sz="1200" dirty="0"/>
              <a:t>Own manufacturing process</a:t>
            </a:r>
          </a:p>
          <a:p>
            <a:pPr marL="212725" indent="-212725">
              <a:spcBef>
                <a:spcPts val="300"/>
              </a:spcBef>
              <a:spcAft>
                <a:spcPts val="0"/>
              </a:spcAft>
              <a:buClr>
                <a:schemeClr val="bg1">
                  <a:lumMod val="10000"/>
                </a:schemeClr>
              </a:buClr>
            </a:pPr>
            <a:r>
              <a:rPr lang="en-US" sz="1200" dirty="0"/>
              <a:t>Enables customer to calculate their own environmental impact</a:t>
            </a:r>
          </a:p>
          <a:p>
            <a:pPr marL="212725" indent="-212725">
              <a:spcBef>
                <a:spcPts val="300"/>
              </a:spcBef>
              <a:spcAft>
                <a:spcPts val="0"/>
              </a:spcAft>
              <a:buClr>
                <a:schemeClr val="bg1">
                  <a:lumMod val="10000"/>
                </a:schemeClr>
              </a:buClr>
            </a:pPr>
            <a:r>
              <a:rPr lang="en-US" sz="1200" dirty="0"/>
              <a:t>No double counting along the value chain</a:t>
            </a:r>
          </a:p>
          <a:p>
            <a:pPr marL="212725" indent="-212725">
              <a:spcBef>
                <a:spcPts val="300"/>
              </a:spcBef>
              <a:spcAft>
                <a:spcPts val="0"/>
              </a:spcAft>
              <a:buClr>
                <a:schemeClr val="bg1">
                  <a:lumMod val="10000"/>
                </a:schemeClr>
              </a:buClr>
            </a:pPr>
            <a:r>
              <a:rPr lang="en-US" sz="1200" dirty="0"/>
              <a:t>Reflecting the ink manufacturing impact in the best possible way</a:t>
            </a:r>
            <a:endParaRPr lang="en-IN" sz="1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C8A79C1-9BC5-0BD6-82AD-747A0B9C87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000" y="0"/>
            <a:ext cx="1705234" cy="9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74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NEWSLIDENUMBER" val="False"/>
  <p:tag name="THINKCELLPRESENTATIONDONOTDELETE" val="&lt;?xml version=&quot;1.0&quot; encoding=&quot;UTF-16&quot; standalone=&quot;yes&quot;?&gt;&lt;root reqver=&quot;28224&quot;&gt;&lt;version val=&quot;35270&quot;/&gt;&lt;CPresentation id=&quot;1&quot;&gt;&lt;m_precDefaultNumber&gt;&lt;m_bNumberIsYear val=&quot;1&quot;/&gt;&lt;m_chMinusSymbol&gt;-&lt;/m_chMinusSymbol&gt;&lt;m_chDecimalSymbol17909&gt;.&lt;/m_chDecimalSymbol17909&gt;&lt;m_nGroupingDigits17909 val=&quot;2147483647&quot;/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2147483647&quot;/&gt;&lt;m_strSuffix17909&gt;%&lt;/m_strSuffix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PREVIOUSNAME" val="D:\Derek\Feb 12\20240212-451\Drupa Vdl_new layout.pptx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dL Folien Format 16-9">
  <a:themeElements>
    <a:clrScheme name="VdL">
      <a:dk1>
        <a:srgbClr val="3F3F3F"/>
      </a:dk1>
      <a:lt1>
        <a:srgbClr val="F2F2F2"/>
      </a:lt1>
      <a:dk2>
        <a:srgbClr val="7F7F7F"/>
      </a:dk2>
      <a:lt2>
        <a:srgbClr val="D8D8D8"/>
      </a:lt2>
      <a:accent1>
        <a:srgbClr val="632423"/>
      </a:accent1>
      <a:accent2>
        <a:srgbClr val="953734"/>
      </a:accent2>
      <a:accent3>
        <a:srgbClr val="F2DCDB"/>
      </a:accent3>
      <a:accent4>
        <a:srgbClr val="1D1B10"/>
      </a:accent4>
      <a:accent5>
        <a:srgbClr val="494429"/>
      </a:accent5>
      <a:accent6>
        <a:srgbClr val="C4BD97"/>
      </a:accent6>
      <a:hlink>
        <a:srgbClr val="953734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bg1">
                <a:lumMod val="1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Master_drupa 2024" id="{5B28072B-CFB6-408B-876A-0EF73E6575EC}" vid="{91E038CB-01A9-48B1-8B0E-0FF7EFFEAD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c24e02-d53e-48cb-b1b6-e75322187d84" xsi:nil="true"/>
    <lcf76f155ced4ddcb4097134ff3c332f xmlns="06dbad4d-1a19-4056-8021-a1a511da849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ED508031D0D9478F2E4E99554DFDD9" ma:contentTypeVersion="14" ma:contentTypeDescription="Create a new document." ma:contentTypeScope="" ma:versionID="ebe8090d57cca6fcfbc6a4b6c6c6a016">
  <xsd:schema xmlns:xsd="http://www.w3.org/2001/XMLSchema" xmlns:xs="http://www.w3.org/2001/XMLSchema" xmlns:p="http://schemas.microsoft.com/office/2006/metadata/properties" xmlns:ns2="06dbad4d-1a19-4056-8021-a1a511da8499" xmlns:ns3="b7c24e02-d53e-48cb-b1b6-e75322187d84" targetNamespace="http://schemas.microsoft.com/office/2006/metadata/properties" ma:root="true" ma:fieldsID="e3726918e0fb3e10a912a08bec7c98bf" ns2:_="" ns3:_="">
    <xsd:import namespace="06dbad4d-1a19-4056-8021-a1a511da8499"/>
    <xsd:import namespace="b7c24e02-d53e-48cb-b1b6-e75322187d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dbad4d-1a19-4056-8021-a1a511da84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28c3bec-91c7-4167-a30e-fe690e4bd7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24e02-d53e-48cb-b1b6-e75322187d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7f8fa27-d9d5-43e2-badd-f1f43820ce16}" ma:internalName="TaxCatchAll" ma:showField="CatchAllData" ma:web="b7c24e02-d53e-48cb-b1b6-e75322187d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CCD158-506E-4B14-88F6-726DADB8CEC4}">
  <ds:schemaRefs>
    <ds:schemaRef ds:uri="http://schemas.microsoft.com/office/2006/metadata/properties"/>
    <ds:schemaRef ds:uri="http://schemas.microsoft.com/office/infopath/2007/PartnerControls"/>
    <ds:schemaRef ds:uri="b7c24e02-d53e-48cb-b1b6-e75322187d84"/>
    <ds:schemaRef ds:uri="06dbad4d-1a19-4056-8021-a1a511da8499"/>
  </ds:schemaRefs>
</ds:datastoreItem>
</file>

<file path=customXml/itemProps2.xml><?xml version="1.0" encoding="utf-8"?>
<ds:datastoreItem xmlns:ds="http://schemas.openxmlformats.org/officeDocument/2006/customXml" ds:itemID="{ED53C5C6-9C4A-4ABB-A09A-15BDBA98CC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dbad4d-1a19-4056-8021-a1a511da8499"/>
    <ds:schemaRef ds:uri="b7c24e02-d53e-48cb-b1b6-e75322187d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90B344-3A1F-4B75-927F-571F62CC4E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drupa 2024_Powerpoint Master</Template>
  <TotalTime>0</TotalTime>
  <Words>2972</Words>
  <Application>Microsoft Office PowerPoint</Application>
  <PresentationFormat>Bildschirmpräsentation (16:9)</PresentationFormat>
  <Paragraphs>536</Paragraphs>
  <Slides>43</Slides>
  <Notes>39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5" baseType="lpstr">
      <vt:lpstr>Helvetica Neue</vt:lpstr>
      <vt:lpstr>Interstate</vt:lpstr>
      <vt:lpstr>Söhne</vt:lpstr>
      <vt:lpstr>Arial</vt:lpstr>
      <vt:lpstr>Calibri</vt:lpstr>
      <vt:lpstr>Courier New</vt:lpstr>
      <vt:lpstr>Symbol</vt:lpstr>
      <vt:lpstr>Tw Cen MT</vt:lpstr>
      <vt:lpstr>Wingdings</vt:lpstr>
      <vt:lpstr>VdL Folien Format 16-9</vt:lpstr>
      <vt:lpstr>Office Theme</vt:lpstr>
      <vt:lpstr>think-cell Folie</vt:lpstr>
      <vt:lpstr>PowerPoint-Präsentation</vt:lpstr>
      <vt:lpstr>What we want….</vt:lpstr>
      <vt:lpstr>What we get…</vt:lpstr>
      <vt:lpstr>Circular Economy and Recycling – a fast moving topic</vt:lpstr>
      <vt:lpstr>Let us explore how inks can contribute to the CE and recycling ambitions</vt:lpstr>
      <vt:lpstr>PowerPoint-Präsentation</vt:lpstr>
      <vt:lpstr>What is Life Cycle Assessment?</vt:lpstr>
      <vt:lpstr>Life Cycle Assessment (LCA) vs. Product  specific assessment</vt:lpstr>
      <vt:lpstr>Cradle-to-gate approach</vt:lpstr>
      <vt:lpstr>Printing Ink manufactures in the value chain</vt:lpstr>
      <vt:lpstr>PowerPoint-Präsentation</vt:lpstr>
      <vt:lpstr>Why use Flexible Packaging structures?</vt:lpstr>
      <vt:lpstr>Complexity of packaging structures versus recycling</vt:lpstr>
      <vt:lpstr>Typical Flexible Packaging Components</vt:lpstr>
      <vt:lpstr>Barrier Properties of Packaging structures</vt:lpstr>
      <vt:lpstr>Monomaterials</vt:lpstr>
      <vt:lpstr>Coated Polyolefins</vt:lpstr>
      <vt:lpstr>Ceramic coating</vt:lpstr>
      <vt:lpstr>Metallization</vt:lpstr>
      <vt:lpstr>Multilayers</vt:lpstr>
      <vt:lpstr>Quo Vadis Nitrocellulose?</vt:lpstr>
      <vt:lpstr>What is nitrocellulose?</vt:lpstr>
      <vt:lpstr>Printing inks for Flexible Packaging</vt:lpstr>
      <vt:lpstr>The future of NC inks</vt:lpstr>
      <vt:lpstr>The future of NC inks</vt:lpstr>
      <vt:lpstr>The future of NC inks</vt:lpstr>
      <vt:lpstr>PowerPoint-Präsentation</vt:lpstr>
      <vt:lpstr>PU-ink systems are better suited for mechanical recycling, but it is not a silver bullet</vt:lpstr>
      <vt:lpstr>De-inkable solutions allow production of colorless  recyclates from printed Post Consumer Waste (PCW) </vt:lpstr>
      <vt:lpstr>Making packaging de-inkable </vt:lpstr>
      <vt:lpstr>Delamination/de-inking primers ensure smooth de-inking  of reverse-printed structures</vt:lpstr>
      <vt:lpstr>De-inking/de-laminatio can be combined with printed coatings for barrier</vt:lpstr>
      <vt:lpstr>De-inking is emerging in the market, but needs  application at scale</vt:lpstr>
      <vt:lpstr>PowerPoint-Präsentation</vt:lpstr>
      <vt:lpstr>Key Success Factors</vt:lpstr>
      <vt:lpstr>Circular Design</vt:lpstr>
      <vt:lpstr>Produce &amp; Manufacture</vt:lpstr>
      <vt:lpstr>Consume</vt:lpstr>
      <vt:lpstr>Collect, Sort &amp; Recycle</vt:lpstr>
      <vt:lpstr>Circular Economy and Recycling – a fast moving topic</vt:lpstr>
      <vt:lpstr>Quo Vadis Circular Economy?</vt:lpstr>
      <vt:lpstr>Thank you!</vt:lpstr>
      <vt:lpstr>PowerPoint-Präsentation</vt:lpstr>
    </vt:vector>
  </TitlesOfParts>
  <Company>Flint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Mirco Jordan</dc:creator>
  <cp:lastModifiedBy>Marm, Alina</cp:lastModifiedBy>
  <cp:revision>129</cp:revision>
  <cp:lastPrinted>2017-04-27T14:33:38Z</cp:lastPrinted>
  <dcterms:created xsi:type="dcterms:W3CDTF">2024-01-06T14:22:56Z</dcterms:created>
  <dcterms:modified xsi:type="dcterms:W3CDTF">2024-05-06T15:57:14Z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0x010100D2ED508031D0D9478F2E4E99554DFDD9</vt:lpwstr>
  </property>
  <property fmtid="{D5CDD505-2E9C-101B-9397-08002B2CF9AE}" pid="3" name="MediaServiceImageTags">
    <vt:lpwstr/>
  </property>
</Properties>
</file>